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  <p:sldMasterId id="2147483744" r:id="rId3"/>
    <p:sldMasterId id="2147483792" r:id="rId4"/>
    <p:sldMasterId id="2147483816" r:id="rId5"/>
    <p:sldMasterId id="2147483829" r:id="rId6"/>
    <p:sldMasterId id="2147483841" r:id="rId7"/>
    <p:sldMasterId id="2147483865" r:id="rId8"/>
    <p:sldMasterId id="2147483901" r:id="rId9"/>
    <p:sldMasterId id="2147483985" r:id="rId10"/>
    <p:sldMasterId id="2147483997" r:id="rId11"/>
    <p:sldMasterId id="2147484009" r:id="rId12"/>
  </p:sldMasterIdLst>
  <p:notesMasterIdLst>
    <p:notesMasterId r:id="rId44"/>
  </p:notesMasterIdLst>
  <p:sldIdLst>
    <p:sldId id="374" r:id="rId13"/>
    <p:sldId id="375" r:id="rId14"/>
    <p:sldId id="257" r:id="rId15"/>
    <p:sldId id="370" r:id="rId16"/>
    <p:sldId id="325" r:id="rId17"/>
    <p:sldId id="330" r:id="rId18"/>
    <p:sldId id="331" r:id="rId19"/>
    <p:sldId id="368" r:id="rId20"/>
    <p:sldId id="333" r:id="rId21"/>
    <p:sldId id="342" r:id="rId22"/>
    <p:sldId id="336" r:id="rId23"/>
    <p:sldId id="337" r:id="rId24"/>
    <p:sldId id="359" r:id="rId25"/>
    <p:sldId id="358" r:id="rId26"/>
    <p:sldId id="360" r:id="rId27"/>
    <p:sldId id="361" r:id="rId28"/>
    <p:sldId id="338" r:id="rId29"/>
    <p:sldId id="339" r:id="rId30"/>
    <p:sldId id="340" r:id="rId31"/>
    <p:sldId id="357" r:id="rId32"/>
    <p:sldId id="343" r:id="rId33"/>
    <p:sldId id="355" r:id="rId34"/>
    <p:sldId id="369" r:id="rId35"/>
    <p:sldId id="345" r:id="rId36"/>
    <p:sldId id="365" r:id="rId37"/>
    <p:sldId id="362" r:id="rId38"/>
    <p:sldId id="372" r:id="rId39"/>
    <p:sldId id="364" r:id="rId40"/>
    <p:sldId id="366" r:id="rId41"/>
    <p:sldId id="373" r:id="rId42"/>
    <p:sldId id="356" r:id="rId4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3-03-21T20:16:11.913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1723 683 0,'25'0'156,"-1"0"-93,-24-24-63,49 0 15,-25-50-15,1 50 16,-1-1-16,0-23 15,1-1-15,24 24 16,-25-23-16,25 23 16,-49-24-16,49 25 15,-25-1-15,1 1 16,-25 0 0,24-1-1,1 50 235,-1 23-250,0 1 16,1-24-1,-1-1-15,-24 1 16,25-25 31,-1 24 0,0-24-32,-24 24-15,25-24 16,-1 25-16,1-1 16,-1-24-1,1 25 1,-1-25 0,0 24-1,-24 0 1,25-24-16,-1 0 15,1 25 1,-1-25 15,-24 24-15,49-24-16,-25 0 31,1 0-31,-1 0 0,25 0 16,24-24-1,25-1-15,0-48 16,-1 24-16,1 1 16,0-1-16,-49 24 15,0 1-15,-1-25 16,1 25-16,-24-1 16,-1 25-1,-24-24 1,24 24-1,1-25 17,-1 1-17,25 24 1,-49-25 0,25 25-16,-1 0 15,0-24-15,1 0 16,-25 48 62,24 0-62,1 1-16,-25 24 15,0-25-15,24 1 16,-24-1-16,25 0 15,-25 1-15,0-1 16,0 1-16,24-1 16,-24 1 15,24-25 47,50-25-62,23 1-1,1-25-15,-25 0 16,25 25-16,0-25 16,-25 0-16,25 24 15,-49 1-15,-25 0 16,0 24-16,-24 24 94,0 0-94,0 25 15,0 0-15,0 0 16,0-25-16,0 1 15,0 24-15,0 0 16,0-25-16,0 25 16,0 24-16,0-24 15,-24 0-15,24 0 16,0-25-16,0 25 16,0-25-16,0 1 15,73-25 63,0-25-78,25-24 16,49 25-16,-25 24 16,-24 0-16,-1 0 15,-48 0 1,-24 0-16,-25 24 78,0 25-62,0-24-16,0-1 15,0 1-15,-25-1 16,25 0-16,-24 1 15,24-1-15,-25 1 16,1-1 0,24 0-16,-25 1 15,25-1 1,-24 1 0,24-1 15,0 1 0,0 23-15,0-23 15,24-1-15,-24 1-16,25-1 15,-1 25-15,1-25 16,-1 1-16,-24-1 15,0 1-15,0-1 16,0 1 0,0-1-1,0 25-15,0 0 16,-24-25-16,-25 25 16,49 0-16,-25-25 15,1 1-15,24 48 16,-24-73-16,24 24 15,0 1-15,-25-25 16,25 24-16,-24 1 16,24-1-1,0 0-15,-25 1 16,25-1 0,0 1-1,0-1 1,0 1-16,0-1 15,25 0 1,24 25 0,-25-24-1,0 23-15,74-23 16,-25 24-16,-24-25 16,0 1-16,0-1 15,-25 0 1,-24 1-1,0-1 1,0 25 0,0 0-1,-24-25-15,-1 25 16,1-24-16,24 24 16,-24-25-16,-1 25 15,1 0-15,24-25 16,-49 25-16,49 0 15,-24-25-15,-1 25 16,1-25-16,-1 25 16,1 0-16,24-24 15,0 23-15,-25 1 16,1 0-16,24-24 16,0-1-16,0 0 15,0 1 16,24-1-15,50 25 0,48 0-16,-25 0 15,26-25-15,-26 25 16,25 0-16,-48-25 16,-26 1-16,-23-1 15,-25 1 48,0-1-63,0 0 15,0 1-15,-49-1 16,-24 1-16,24-1 16,-49 1-16,25-1 15,-25-24-15,1 0 16,-25 24-16,-1-24 15,26 25-15,23-25 16,26 24-16,23-24 16,25 25-1,0-1 79,25 25-94,97 0 16,-49 0-16,49 24 15,25 0-15,-74-24 16,25 0-16,-1-25 16,-23 25-16,-50-24 15,25-1-15,-49 0 63,-49-24-48,-49 0-15,-73 0 16,49 0-16,-73 0 16,-25 25-16,0-25 15,25 24-15,-49 25 16,48-25-16,-24 50 15,-24-25-15,24 48 16,25 1-16,24 0 16,24-25-1,1 25-15,24-49 16,49 24-16,24-49 16,49 25-16,-25-49 15,25 24-15,0 1 94,25-1-78,48-24-16,-49 25 15,1 24-15,24-49 16,-25 0-1,-24 24 1,0-48 109,-24-25-109,-25 0-16,-49-24 15,-122-49-15,0 48 16,-48-23-16,-25 23 16,24-23-16,0 23 15,25 1-15,73 0 16,49 24-16,73 24 15,25 1-15,24 0 63,0-1-47,0 1-1,0-1-15,-49 1 94,0 0-94,-24 24 16,49 0-1,24-25-15,-25 1 47,25-1-31,-24-48-16,24-25 15,0 25-15,0-25 16,49-24-16,-1 49 16,-48 0-16,49-1 15,-24 26-15,-25 23 16,0 1-16,0-1 15,0 1-15,-25 24 63,-24 0-47,25 0-16,-25 0 15,25 0-15,-1 0 16,1 0-1,-1 0 1,1-25 15,0 1-31,-25-25 16,24 0-16,1 25 16,-1-1-16,1 1 15,24 0-15,-24-25 16,-1 24-16,25 1 15,0-25-15,0-24 16,0-25-16,0 49 16,49-24-16,-25-25 15,25 50-15,-24-26 16,-25 50-16,24-25 16,1 0-16,-25 25 62,-49-1-62,0 1 16,0-1-16,-24 1 15,48 0-15,1-1 16,-1 25-16,25-24 16,0-1 46,0-24-46,0 1-1,0 23-15,25-48 16,48-49-16,-24 73 16,49-49-16,-25 25 15,0 0-15,-24 24 16,0 0-16,0 0 15,-25 25-15,1-25 16,23 49-16,-48-24 16,25 24-1,-1-25 1,1 25 0,-25-24-16,24 24 31,-24-25 16,0 1 0,-24 24-32,24-25-15,0 1 47,0-25-47,24 0 16,98-24-16,49-49 15,73 24-15,-48 25 16,24-25-16,-49 25 16,-74 0-16,1 24 15,-74 24-15,-24 1 31,-24 24 16,0 0-47,-25 0 16,24 0-16,-48 0 16,24 0-16,0 0 15,1 0-15,-1 0 16,-25 0-16,50 0 15,-49 0-15,48 0 16,1 0 0,-1 0-1,25-24 110,0-1-125,0 1 16,0-1-16,0-24 16,0 25-16,25 0 15,-25-1-15,0 1 16,24 24-16,-24-25 15,-24 1 48,-25 24-63,0-24 16,-49 24-16,1 0 15,-74-49-15,98 49 16,-1 0-1,25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3-03-21T20:17:01.456"/>
    </inkml:context>
    <inkml:brush xml:id="br0">
      <inkml:brushProperty name="width" value="0.26667" units="cm"/>
      <inkml:brushProperty name="height" value="0.53333" units="cm"/>
      <inkml:brushProperty name="color" value="#BFBFBF"/>
      <inkml:brushProperty name="tip" value="rectangle"/>
      <inkml:brushProperty name="rasterOp" value="maskPen"/>
      <inkml:brushProperty name="fitToCurve" value="1"/>
    </inkml:brush>
  </inkml:definitions>
  <inkml:trace contextRef="#ctx0" brushRef="#br0">2516 808 0,'24'0'32,"0"0"-17,1 0 1,-1 0 109,1 0-125,48-25 15,-24 1-15,24-25 16,-24 49-16,0-24 16,-25 24-16,25-25 15,0 25 1,-25 0 0,-24-24-16,25 24 15,-1 0-15,1-25 16,-1 25-1,0 0-15,1 0 16,-1 0-16,1 0 16,-1 0-16,1 0 15,-1 0 1,0 0 0,1 0 46,-25 25-46,49-1-16,-25 25 15,0-25 1,1 1-16,-1-1 16,-24 1-1,25-25 1,-1 0-16,-24 24 15,25-24 1,-25 25-16,24-25 16,25 0-16,0 0 15,0 0-15,-25 0 16,49 0-16,-48 0 16,23 0-16,-23 0 15,-1 0 1,1 0-1,-1 0 17,1 0-17,-1 0 1,0 0 0,1 0 62,-1 0-78,-24 24 15,0 0-15,25 1 16,-25-1-16,24-24 16,-24 25-1,25-25-15,-25 24 16,24-24-1,25 0-15,24 0 16,0 0-16,-24-24 16,0-1-16,-24 25 15,48-24-15,-49-1 16,1 25 125,-1 0-126,0 0 1,25 0-16,25 0 15,-1 0-15,-49 0 16,25 0-16,-24 0 16,-25-24-16,24 48 187,0 25-171,-24-24-16,0-1 15,25 25 1,-25-25 0,24 1-16,1-50 109,-25-23-93,0 23-16,24 1 15,-24-1-15,24 1 16,-24-1-16,0 1 31,0 0 0,0-1-15,0 1 0,-24-1-16,0 1 15,-1-1 1,1 25-16,-25 0 16,-24-24-16,-1 0 15,1 24-15,-49 0 16,-49-25-16,49 25 15,-49-24-15,49 24 16,-49-25-16,49 1 16,49 24-16,24 0 15,24-25-15,1 25 16,-1 0 203,1 0-219,-25 0 15,0 0-15,-24 0 16,0 0-16,0 0 16,-1-24-16,1 24 15,24 0-15,0 0 16,25 0-16,-1 0 15,1 0 1,122 0 109,-1 0-109,74 0-16,74 0 15,-50 24-15,-24 1 16,-49-1-16,0 1 16,-24-1-1,-74 1-15,1-25 16,-1 24-16,-24 0 31,0 1-15,25-25-16,-25 24 15,0 1 1,24-25-16,-24 24 16,24 1-16,1-25 15,-1 24-15,1 0 16,24 1-16,-1-1 15,1 1 1,-24-25 0,-25 24-16,24-24 15,-24 25-15,0-1 16,0 0 0,24-24-16,-24 49 15,25-49-15,-25 25 16,0-1-16,24 0 15,-24 1-15,0-1 32,25-24-32,-1 25 15,-24-1 1,25-24-16,23 25 16,-23-1-16,-1-24 15,1 0-15,-1 0 63,-24 24-48,0 1 17,25-1-32,-25 1 15,0-1 1,24-24-16,-24 49 15,0-25 1,24 1 31,1-25-16,-1 0-31,25 24 16,24-24-1,25 0-15,49-24 16,-25-1-16,0 1 16,-49 24-16,-48-24 15,-1-1-15,0 25 16,-24-24 93,0-1-77,0 1-32,0-1 15,0 1 1,-48 0-16,23-1 15,1 1-15,-50-25 16,26 24-16,-1 1 16,24 0-16,-48-1 15,49 25-15,-1 0 32,1-24-1,-1 24 63,1 49-94,-1-49 15,25 48-15,-24-23 16,24-1-16,-24-24 15,24 25-15,0-1 16,0 1-16,0-1 16,0 0-1,0 1-15,0-1 16,0 1 0,0 24 93,0-1-93,0 26-16,0-26 15,0 50-15,0-49 16,0 24-16,0 1 15,0-26-15,0 1 16,0 0-16,0 0 16,0-25-16,-25 25 15,25 0-15,-24-24 16,24-1-16,0 0 16,0 1-1,0-1 126,0 1-126,0-1-15,0 25 16,0-25 0,0 1-1,0-1-15,0 1 16,0 23 0,0-23-16,0 24 15,0 0-15,0-25 16,0 25-16,0 0 15,0-25-15,0 25 16,0-25 0,0 1-1,0-1-15,0 1 16,0-1 0,0 0-16,0 1 15,0-1 1,-25-24-1,25 25 1,0-1 31,0 1-31,0-1-1,0-48 188,-24-50-203,24 50 16,0-1-16,0 1 16,0-25-16,0 25 15,0-1-15,0 1 16,0-1-16,0 1 15,0 0-15,0-1 16,0 1 0,0-1-16,24 1 15,-24-25-15,0 0 0,0 0 32,0 25-32,0-25 15,0 25 1,0-1-16,0-24 15,0 25 1,0-25-16,0 25 16,0-1-16,0-23 15,0-1-15,0 0 16,-24 24 0,24-23-1,0 23-15,-25 1 16,25-1-16,-24 1 15,24-1-15,0 1 16,0 0-16,-24 24 16,24-25-16,0 1 15,-25-25 1,1 24 0,24 1-1,-25 0-15,25-1 16,-24 25-16,0-24 15,24-1 1,-25 25-16,25-24 16,-24 24-16,24-25 15,-25-23 1,1 48-16,24-25 16,-25 25-1,25-24 1,-24-1-1,24 1 1,-24 24 0,-1-24-16,1 24 31,24-25-31,-25 25 16,1-24-1,-1 24-15,25-25 16,-24 25-16,24-24 15,-49 24-15,25-25 16,-25 1 0,25 24-1,-1 0-15,25-24 16,-24 24 0,-1 0-1,25-25 1,-24 25-1,-1-24 1,1 24-16,0-25 31,-1 25 1,1 0-17,24-24-15,-25 24 16,1 0-16,-1 0 15,1 0 1,-25-25-16,25 25 16,-25-24-1,24 24-15,1 0 16,-25-24-16,25 24 16,-1 0-16,-24 0 15,1 0-15,23 0 16,1-25-16,-25 25 15,0 0-15,25-24 16,-1 24 0,-24 0-16,25 0 15,0 0-15,-1 0 16,25-25-16,-24 25 16,-1 0-1,1 0 1,24-24-16,-25 24 15,1 0 1,0-24-16,-1 24 16,1 0-1,-1 0 17,1-25-17,0 25 1,-1 0 15,25-24-15,-24 24-16,-1 0 15,1 0 1,-1 0 15,25-25-31,-24 25 31,0 0-31,-1 0 32,1 0-17,-25 0 1,24 0 0,1 0-1,0 0 1,-1 0-1,25-24-15,-24 24 16,-1 0-16,1 0 16,-1 0-1,1 0-15,0 0 16,-1 0-16,1 0 16,-25 0-1,0 0 1,49-25-16,-24 25 15,-1 0-15,1 0 16,-1 0-16,1 0 16,-25 0-1,25 0 1,-1 0-16,1 0 16,-1 0-1,1 0 1,0 0-1,-1 25 1,1-1 0,24 1-1,-25-25-15,25 24 16,-24 1 0,-1-25-16,25 24 15,0 0-15,-24-24 16,24 25-16,0-1 15,-24 1 1,24-1 0,-25 0-1,25 1 1,-24-25 0,24 24-16,0 1 15,0-1 1,-25-24-1,25 25 1,0-1 31,0 0-16,-24-24-15,24 25-16,-24-1 15,-1 1 1,25-1 0,-24-24-1,24 25-15,-25-25 63,25-25 31,0-24-94,25 25 15,24-25 1,-1 25-16,-23-25 0,48 49 15,-49-49 1,1 49-16,-1-25 16,1 25-16,-1-24 15,1 24 1,-1-24-16,0 24 16,1 0 15,-1 0-31,1 0 15,-1-25 1,1 25-16,-1 0 16,0 0-1,1 0 48,-1 0-16,1 0-32,-1 0 48,-73 0 249,25 0-296,-1 0-16,1 0 16,0 0-16,-25 0 15,24 0-15,-24 0 16,1 0-16,23 0 15,1 0-15,-50 0 16,50 0-16,-25 0 16,0 25-1,25-1 1,0-24 0,-1 0-1,25 24-15,-24-24 16,-1 0-1,25 25-15,-24-25 16,-1 0 0,1 0-1,24 24 1,-24 1 0,-1-1-1,1 1 16,-1-25-31,1 24 16,-1 0 0,25 1 15,-24-25-31,0 0 16,24 24-1,-25-24-15,25 25 16,-24-1-16,24 1 15,-25-25-15,25 24 16,-24-24 0,24 24-16,-25 1 15,25-1 1,-24-24 0,24 25-16,-24-1 15,24 0-15,0 1 16,-25-1-1,25 1 1,0-1 15,0 1 1,-24-1-17,24 0-15,0 1 16,0-1-1,0 1 17,0-1-32,-25-24 15,25 25-15,0-1 32,-24-24-32,24 24 15,0 1 1,0-1-1,-25 25 1,25-24 0,0-1-1,0 0-15,-24 1 16,24-1 0,0 1-1,-24-1-15,24 1 16,-25-1-1,25 0 1,0 1 0,0-1-16,0 1 15,0-1 1,0 0-16,-24 25 16,24-24-1,0-1 1,0 1-16,0-1 15,0 0-15,0 1 16,0-1-16,0 1 16,0-1-16,0 1 15,0 23 1,0-23-16,0 24 16,0-25-1,0 25 1,0-25-1,0 1-15,0-1 16,0 1-16,0 23 16,24-23-16,-24 24 15,0-25 1,0 1 0,0-1 30,0 0-46,0 1 16,25-25 0,-25 24-16,0 1 15,0-1-15,0 1 16,0-1 15,24-24-15,0 24-1,-24 1 1,25-1-16,-25 1 16,0-1-16,24-24 15,-24 25 17,25-25-1,-25 24-16,0 0 17,24-24 61,1 0 1,-25-48-63,0-26-15,0 1-16,0 0 16,-25-1-16,-24-23 15,49-1-15,-24 0 16,-25 1-16,25-25 16,-1 48-16,1-48 15,24 0-15,-49 0 16,49 0-16,-24 0 15,-1 24-15,25-24 16,-24 0 0,24 0-16,0 48 15,0-23-15,0 48 16,0-24-16,0 24 16,0 24-16,0 1 15,24-1-15,1-23 16,-1 48-1,0-25-15,50 1 16,-26 24-16,1 0 16,0-25-16,0 1 15,24 24-15,-24-24 16,24 24-16,-24 0 16,-24 0-16,-1 0 15,1 0-15,-1 0 16,0 0 15,-24 24-15,0 0-16,25 1 15,-25 24 1,0-25-16,0 0 16,0 50-16,0-50 15,0 1 1,24-1-16,-24 0 15,0 1-15,0-1 16,0 1-16,0-1 16,25 1-16,-25-1 15,0 0-15,0 25 16,0-24-16,0-1 16,0 0-16,0 25 15,0-24 1,0-1 15,-25-24 141,1 0-172,-25 0 16,25 0-1,-1 0 1,1 0-1,-1 0-15,1 0 16,-1 25 0,1-25-16,0 0 15,-25 0 1,24 0-16,-24 0 16,49 24-1,-24-24-15,0 0 16,-1 0 15,1 0-15,24 24-16,-25 1 15,1-25 17,24 24-32,-25-24 31,25 25-16,-24-25-15,24 24 16,0 1-16,-24-25 16,24 24-1,0 0-15,-25-24 16,1 49-16,24-24 16,0-1-16,-25 1 15,25-1-15,-24 0 16,0 25-1,-1-24 1,25-1 0,-24-24-16,24 25 31,0-1-15,-25-24 30,25 24-46,-24-24 47,24 25-15,0 24 30,0-25-46,0 0-16,0 1 15,0-1-15,24-24 16,-24 49-16,25-24 16,-25-1-1,49 0-15,-49 25 16,0-24-16,24-1 15,0 25-15,-24 0 16,0-25-16,0 1 16,0 23-16,25-48 15,-25 25-15,0-1 16,24 1-16,-24 24 16,0-25-1,0 0 1,0 25-16,25-24 0,-1-1 15,-24 1-15,24-1 16,1 25-16,-1-25 16,1 25-16,-1-24 31,-24-1-31,0 0 16,0 1-16,25-25 15,-25 24-15,24-24 16,-24 25-16,0-1 15,24-24-15,-24 25 16,25-1 0,-1 0-1,1 1-15,-1-1 32,1 1-17,-25-1 32,24 0-31,0-24-1,1 25 1,-25-1-16,24-24 16,1 25-1,-1-1-15,-24 1 16,25-25-1,-25 24 17,24 0-1,-24 1-31,49-1 16,-25 1-1,1-25-15,-1 24 16,1 1 15,-1-25-31,-24 24 31,24-24-31,-24 24 16,25-24-16,24 25 16,-25-25-1,0 24 1,1-24-16,-1 25 15,1-25 1,-1 24-16,1-24 16,-1 0-1,-24 24 1,24-24-16,1 0 16,-1 25-16,25-1 15,-24-24 16,-1 0-31,0 25 16,1-25-16,-1 0 16,1 0-16,-1 24 15,25 1 1,-25-25 0,1 0-16,-1 0 15,1 0-15,23 24 16,-23-24-16,-1 0 15,1 0-15,-1 0 16,1 0 0,-1 24-16,0-24 15,1 0 1,-1 0 0,25 0-1,-24 25 1,-1-25-1,25 0 1,-25 0 0,1 0-1,-1 0-15,25 0 0,-25 0 16,1 0 0,-1 0-16,1 0 15,-1 0-15,0 0 16,1 0-1,24 0 1,-25 0 0,1 0-16,-1 0 15,0 0-15,1 0 16,-1 0-16,25 0 16,-49-25-16,25 25 15,23 0-15,-23 0 16,-1 0-16,1 0 15,-25-24-15,48 24 16,-23 0-16,-1 0 16,1 0-16,-25-24 15,24 24-15,1-25 16,-1 25-16,0 0 16,-24-24-1,25 24-15,-1 0 16,1-25-1,-25 1-15,24 24 16,1-25 0,-1 25-1,-24-24 1,24 24-16,1-24 16,-25-1-1,24 25-15,1 0 16,-25-24-16,24 24 15,-24-25-15,25 25 16,-25-24 0,24 24-16,-24-24 15,24-1 1,1 1 0,-1-1-1,1 1 1,-25-1-1,24 25 1,1-24-16,-1 0 31,-24-1 1,24 1-32,1-1 15,-1 25 1,-24-24-1,25-1 1,-25 1 0,24 24-16,-24-24 15,24 24-15,1-25 16,-1 1 0,-24-1-16,25 25 15,-25-24 1,24 24-1,-24-24-15,25 24 16,-1-25 0,-24 1-16,24 24 15,-24-25-15,25 25 16,-1-24 0,1-1-1,-25 1-15,24 24 16,-24-24-16,25-1 15,-1 25 1,-24-24 0,0-1-16,24 25 15,-24-24 1,25-1 0,-25 1-16,24 24 15,-24-24 1,0-1 15,0 1-15,0-1-1,0 1 17,0-1-17,25 25-15,-25-24 16,0 0-1,0-1 1,0 1 0,0-1-16,0 1 15,0-1 1,0 1 0,0 0-1,0-1 1,0 1-1,0-1 1,0 1 0,0 0-1,0-1-15,0 1 16,0-1 0,0 1-16,-25-25 15,25 25 1,-24-1-1,24 1 1,0-1 0,0 1-16,-25-1 15,25 1-15,0 0 16,0-25 0,-24 24-16,24 1 15,-24 0-15,24-1 16,0 1-1,0-1-15,-25 25 16,25-24-16,0-1 16,0 1-1,-24 0-15,-1-1 16,25 1 15,0-1-31,-24 25 31,24-24-31,0-1 16,0 1 0,-25 0-1,1-1 1,24 1-16,0-1 16,-24 25-16,24-24 15,0-1-15,-25 25 16,25-24-16,0 0 15,-24-1 1,-1 1 0,25-25-1,-24 49 1,24-25 0,-25 1 62,25 0-16,0-1-62,-24 25 31,24-24-15,0-1 0,-24 25-1,-1-24 1,25 0-16,-24-1 31,-1 1 0,25-1 1,-24 25-1,24-24 16,-24 24-32,-1 0 17,1-25-17,-1 25-15,1 0 16,24-24 0,-25 24-16,25 24 218,0 25-202,0-24-16,25 24 16,-25-1-16,24 1 15,1 0 1,-1-25-16,1 25 15,-1-24-15,0 24 16,1-25-16,-25 0 16,24 25-16,1-49 15,-25 25-15,24-1 16,-24 1-16,24-1 16,-24 0-1,25 1 1,-1-1-1,-24 1 1,0-1 0,0 1-16,0-1 15,25-24-15,-25 24 16,0 1-16,0-1 16,24-24-16,-24 25 15,25 24 1,-25-25-1,0 0-15,24 1 16,-24-1-16,0 1 16,0-1-1,0 0-15,24 1 16,-24-1 15,25 1-15,-25-1-16,0 1 31,0-1-15,0 0 15,0 1-15,0-1-1,0 1 1,0-1-1,0 1 1,0-1 0,0 0-1,0 1 1,0-1 0,0 1-1,0-1 1,0 0-1,0 1-15,0-1 16,0 1 0,0-1-1,0 1 1,0-1 15,0 0-15,0 1 15,0-1-15,-25 1-1,25-1 17,0 1-1,0-1-16,0 0 17,-24-24-1,24 25 47,24-1-62,1-24-1,-1 0 1,1 0-16,24 0 16,-1-49-16,-23 49 15,24-48-15,-1-1 16,-48 24-1,49-24-15,-49 25 16,49 0-16,-24-25 16,-1 49-16,0-49 15,1 24-15,-25 1 16,49 0-16,-49-1 16,49-24-16,-25 1 15,25 23-15,-49-24 16,24 49-16,-24-24 15,25-1 1,-25 1-16,24 0 16,1-1-1,-25 1-15,0-1 16,24 25 0,-24-24-16,24 24 15,-24-25-15,25 25 16,-25 74 78,0-25-79,0 24-15,0 0 16,0 0-16,0-24 15,0 24-15,0-48 16,24 24-16,-24-25 16,0 25-16,0-25 15,0 1-15,0 24 16,0-25-16,25 1 16,-25-1-16,0 25 15,0-25-15,0 1 16,0-1-1,0 1 17,-49-99 30,24-48-46,25 24-16,0 1 15,-24-1-15,24 0 16,0-24-16,0 25 16,0 23-16,0 25 15,0-24-15,0 24 16,0 1-16,-24-1 16,24 0-16,0 0 15,0 0-15,-25 25 16,25-25-16,-24 0 15,24 25-15,0-25 16,-25 0-16,1 0 16,24 25-16,0-1 15,0 1-15,0-1 16,0 1 0,-25 24-16,1 24 125,24 25-110,0 24-15,0-24 16,0 25-16,0-26 15,0 1-15,0 0 16,0-24-16,0 48 16,0-24-16,0-25 15,0 1-15,0 23 16,0-23-16,0-1 16,0 1-16,0-1 15,0 0-15,0 25 16,24-24-16,-24-1 15,0 1-15,0 23 16,0-23 0,0-1-1,0 1-15,0-1 125,0 1-109,0-1-16,0 0 16,0 25-1,-24 0-15,24-25 16,0 25-16,-24 25 15,-1-26-15,25 1 16,-24 25-16,24-26 16,0 1-16,0 0 15,0-24-15,0-1 16,0 0-16,0 1 16,0-1 15,0 25-16,0-24 1,0-1 0,0 0-16,24-24 0,-24 25 15,0-1 1,0 25 0,25-49-16,-25 24 15,0 25-15,0-24 16,0 24-1,0-1 1,0-23 0,0-1-16,0 1 15,0-1 1,-25 1-16,1-1 16,24 0-1,-25 1 16,-24-1 1,25 1-17,0-25 1,-1 0-16,1 0 16,-1 0-16,1 0 15,-1 0 1,1 0-16,0 0 15,-1 0-15,-24 0 16,25 0 0,0 0-1,-1 0-15,-24 24 16,0-24-16,1 24 16,23-24-16,1 0 15,-25 25-15,24-1 16,1-24-16,-25 0 15,49 25-15,-49-25 16,25 24-16,0 1 16,-50-1-16,50-24 15,-1 24-15,1 1 16,0-1 0,-1-24-16,1 25 15,-1-1 1,1 1-16,24-1 31,0 0 78,24-48-46,25-25-63,0 25 16,0-1-16,0-48 15,-25 49-15,1-25 16,23 24-16,-23 1 15,-1-25-15,1 0 16,-1 25-16,0-1 16,-24 1-1,0 0-15,25 24 16,-25-25-16,24 25 16,-24-24-16,0-1 15,0 1 48,25-1-1,24 25-62,24-24 16,-24 24-16,24-24 15,0-1-15,0 1 16,-24 24-16,25 0 16,-50 0-16,0 0 15,1 0-15,-25-25 16,0 50 203,0 24-204,0-1-15,-25 1 16,1-24-16,24-1 16,-24 25-16,-1 0 15,25-25-15,-49 74 16,25-49-16,-1 0 15,-23 24-15,23-24 16,-24 0-16,49-25 16,-24 25-16,24-25 15,-24-24 17,24 25-17,-49-25 157,-73 0-156,48-25-16,-48 25 15,-49 0-15,0 0 16,25 0-16,-1 0 16,25 0-16,24 0 15,25 0-15,24 0 16,0 0-16,25-24 15,0 24-15,-1 0 32,1 0-1,-1 0-15,1 0-1,-1 0-15,1 0 16,-25 0-16,25 0 15,-1 0-15,1 0 16,-25 0-16,25 0 16,-1 24-1,1-24-15,-1 25 16,-23-25-16,23 0 16,1 24-16,-1-24 15,1 0 1,-1 25-16,1-25 15,24 24-15,-24 0 16,-1 1 0,1-25-16,-1 49 15,25-25 1,-24-24 0,24 25-16,0-1 46,-25 0-30,50-24 31,24 0-31,24-24-16,0 0 15,-24-1 1,24 25-16,-24-24 15,-24-1-15,-1 25 16,1 0-16,-1 0 16,0 0 77,25 0-77,-24 0 0,-25 25-16,24-25 62,0 0 94,25 24-156,-24 1 16,24-1-16,-25-24 16,49 0-16,-24 24 15,-24 1 1,-25-1 125,-25-24-126,-24 0-15,0 0 16,-48 25-16,-25-25 15,24 0-15,-24 0 16,24 0 0,0 0-16,25 0 0,24 0 15,25 0 1,-1 0 0,1 0-1,0 0 1,-1 0 15,25-25-15,-24 25-1,-1-24 1,1 24 46,24-25-46,-25 25 0,25-24-16,-48 0 15,48-1 1,-49 1-16,24-1 16,1 1-16,-25-1 15,0 1-15,25 0 16,-25-1-16,25 25 15,-1-24 1,-24-1-16,25 25 16,-25-24-16,25-1 15,-1 25-15,-24-24 16,25 0-16,0 24 16,-1-25-1,1 25-15,-1 0 16,-24-24-16,49-1 15,-24 25-15,0 0 16,-1 0 0,1 0-16,-25-24 15,24 24-15,1 0 16,0 0-16,-25 0 16,0 0-1,24 0-15,1 0 16,0 0-16,-1-25 15,-24 25 1,25 0 0,-1 0-1,1 0-15,0 0 16,-1 0 0,1 0-1,-1 0 48,1 0 30,24-24-77,-24 0-16,-25-25 16,24 0-1,1 24-15,-1 1 0,1-25 16,-25 0-16,49 1 16,-24-1-16,-1 24 15,25 1-15,-24-25 16,-1 25-1,25-1 1,0 1 0,0-1 77,0 1-77,0-1-16,0 1 16,0 0-1,25 24 1,-1 0-16,-24-25 16,25 25-16,-1 0 15,1 0-15,-1 0 16,0 0-1,25 0-15,-24 25 16,24-1-16,-1 0 16,-23 1-16,24-1 15,-25-24-15,0 49 16,1-49-16,-1 49 16,1-25-16,24 25 15,-49-24-15,48-1 16,-23 1-1,-25-1 1,24 0-16,25 1 16,-49-1-1,25 1-15,-1-1 16,0-24 0,-24 24 15,25-24-16,-25 25 1,24-1 0,-24 1-1,0 24 1,25-25-16,-25 25 16,24-25-16,-24 50 15,0-50-15,0 0 16,25 1-16,-1-1 15,-24 1 1,0-1-16,0 1 16,0-1-1,24 0-15,-24 1 32,0-1-17,0 1 1,25-1-1,24 1 1,0-1-16,-1 25 16,26-25-16,-1 25 15,0-25-15,-48-24 16,23 25-16,1-1 16,-24-24-16,-50-24 187,-24-25-171,-48 0-16,23 25 15,26-25-15,-50 0 16,25-24-16,-1 48 16,26 1-16,23 0 15,-24-1-15,0-24 16,25 49-1,24-24-15,-24 24 16,24-25 0,-25 25-16,1 0 31,24-24-31,0 0 16,-25 24-16,1 0 31,24-25-31,-25 25 15,1-24 17,-25-1-17,25 25-15,-1 0 16,1 0-16,-1-24 16,1 24-1,0 0 1,24-25-1,-25 25 17,25-24-17,-24 0-15,24-1 16,-25-24-16,1 25 16,24-25-16,-24 0 15,24 25-15,-25-25 16,25 0-16,0-24 15,-24 24-15,24-24 16,0-1-16,-25 1 16,25 24-16,0-24 15,-24 0-15,24 0 16,0 24-16,0 24 16,-25-48-16,25 49 15,0-1-15,0-24 16,0 0-16,0 25 15,0 0-15,0-1 16,0-48-16,0 48 16,0 1-16,0 0 15,0-50-15,0 50 16,0-25-16,0 0 16,0 0-1,0-24-15,0 24 16,0-24-16,0 24 15,0 0-15,0 25 16,0 0-16,25-25 16,-25 24-16,0 1 15,0-1-15,0-23 16,0 23 0,0 1-1,0-1-15,0 1 16,0-1 15,0 1-15,0 0-16,0-1 15,0 1 17,-25 73 46,25-1-78,0 1 15,-24 0-15,24 0 16,0 0-16,-24-25 16,24 1-16,0-1 15,0 1 1,0-1-1,0 0 1,0 1 0,0 24-1,-25-49-15,25 24 16,0 25-16,0-25 16,0 1-16,0-1 15,-24 25 1,24-25-1,0 1 1,0-1-16,0 1 16,0-1-1,0 1 1,0-1-16,0 0 16,0 1-1,0-1 1,-25-24-1,25 49-15,0-25 16,0 1-16,-24 24 16,-1-25-16,25 1 15,0 23-15,-24 1 16,24-24-16,0-1 16,-24 25-16,24 0 15,0-25 1,0 1-16,0-1 15,-25 1 1,25-1 0,0 0 15,0-48 94,-49-74-125,49 49 16,-24-24-1,0 24-15,-1-48 16,1-1-16,24 25 15,0-1-15,-25 50 16,25-49-16,-24 48 16,24-24-16,0 1 15,0 23-15,0 1 16,0-1-16,0-24 16,0 25-1,0 0-15,0-25 16,0 24-1,0 1 1,0 0 47,49 24-48,24 0-15,0 0 16,0 0-16,25 0 15,-25 0-15,1 0 16,-25 0-16,-1 0 16,-23 0-1,48-25 173,-24-24-173,24 25-15,-48-25 16,23 0-16,1 25 16,-24-25-16,-1 0 15,-24 25-15,0-1 32,0 50 77,-49-1-109,25 0 31,-1-24-15,1 0-16,0 0 15,-25 0-15,24 0 16,1 0-16,-1 0 16,1 0-16,0 0 15,-1 0 17,1 0-17,-1 0 1,1 0-16,0-24 15,-1 24 1,1 0-16,-25-24 16,24 24-16,1-25 15,0 25 1,-1-24 156,1-50-157,24 26-15,0-1 16,-25-25-16,25 1 16,0 0-16,0-25 15,0 1-15,25-26 16,-1 50-16,1-24 16,-1-1-16,0-24 15,1 48-15,24 1 16,-25 24-16,-24-24 15,49 24-15,-49 25 16,24-25-16,-24 24 31,0 50 126,0 97-157,0-49 15,25 49-15,-25 25 16,0-49-16,0-1 15,24-23-15,-24-26 16,0-23 0,49-74 46,-49 25-46,49-25-16,-25 0 0,25 0 15,-24 0 1,23 0-16,-23 25 16,24-25-16,-25 25 15,1-25-15,23 24 16,-23 1-16,-1 0 16,-24-1-16,25 25 15,-1-24-15,-24-1 31,25 74 94,-25-24-109,0 23-16,0-23 16,0-1-16,24-24 47,0 0-47,1-24 31,-25-25-31,0 25 15,0-25-15,0 0 16,0 0-16,0 0 16,0-24-16,24 48 15,-24 1-15,25-25 16,-1 25 0,1 24-1,-25 24 79,0 25-94,0 0 16,0 0-16,0-25 15,0 1-15,-25-1 16,50-24 203,23 0-219,26 0 15,-1 0-15,49 0 16,0 0-16,73 24 15,50-24-15,-50 0 16,1 0-16,-26 0 16,-47-24-16,-50 0 15,25-1-15,-74 1 16,0-25-16,25 24 16,-49 1-1,25 24-15,-1 0 125,0 24-125,-24 1 16,25-25-1,-50-25 95,-23 1-110,-1 0 15,24 24-15,1 0 16,0 0 0,-1 0 124,-48-25-140,-25 1 16,25-1-16,-74 1 16,-24 0-16,-24-1 15,73 1-15,-49 24 16,98-25-16,-1 25 15,50 0-15,0 25 157,24-1-142,0 1 1,0-1 0,0 0 15,0 1-16,0-1 1,0 1 31,73-1-47,0-24 16,0 0-16,1 24 15,23 1-15,25-25 16,49 24-16,-97 1 15,-1-25-15,0 0 16,-24 0-16,24 0 16,-48 0-16,-1 0 15,25-25-15,-25 25 16,-24 25 46,49 24-62,-24 24 16,24-24-16,-25 0 16,0 24-16,25-24 15,-24 0-15,-1-25 16,0 0-16,25 1 16,0-25-16,24 0 15,1 0-15,-1 0 16,25 0-16,24-25 15,0 1-15,-24 0 16,-1 24-16,-23 0 16,-1 0-16,-49 0 15,1 0-15,-1 0 16,1 0 0,-25 48-1,0 1-15,24 0 16,-24 0-16,0 0 15,24 0-15,-24-1 16,0 1-16,25 0 16,-25-24-1,0-1 1,0 0 0,24-24-16,-24 25 15,25 24-15,-1 0 16,0-25-1,1 49 1,-1-48-16,1-1 16,24 25-16,-25-25 15,25 25-15,-25 0 16,1-25-16,-1 1 16,1-25-1,-25 24-15,0 1 16,0-1-16,24 25 15,-24 0-15,24-25 16,-24 25-16,0 24 16,0-24-16,0 25 15,0-50-15,0 0 16,0 1-16,25 24 16,-25-25-1,0 0-15,24-24 16,-24 25-16,25-25 15,-1 0-15,1 0 32,-1 24 124,-24 1-140,0 48-16,0-24 15,24-25-15,-24 25 16,0-24-16,0 23 15,25 1-15,-25 49 16,0-49-16,0 0 16,0 24-16,0-24 15,24 0-15,1-25 16,-25 0-16,0 1 16,0-1 109,0 1-110,0-1-15,0 25 16,0-25-16,0 25 15,-25 0-15,25 0 16,0 0-16,-24-25 16,24 25-16,0 0 15,0-25-15,0 1 16,0 24-16,0-1 16,0-23-16,0-1 15,-25 25-15,25 0 16,0-25-1,0 25 1,0-24-16,0-1 16,0 0-16,0 25 15,0 0 1,-48-24-16,23 23 16,-24 1-16,0 0 15,-48 0-15,-1 0 16,25-25-16,-1 25 15,-23 0-15,48-49 16,-24 24-16,24 1 16,24-25-16,-23 24 15,23-24-15,1 0 16,-1 0-16,-24 25 16,25-25-1,24 24 1,-24 1-16,-1-25 15,1 0 64,-1 0-64,-23 24-15,-1 0 16,0-24-16,-24 25 15,48-1-15,-24-24 16,0 25-16,1 23 16,23-48-16,-24 49 15,25-49 1,-1 25 0,1-1-16,0-24 15,24 25 1,-25-25-16,1 24 15,24 0 1,-25 1 0,1-25-1,24 24 1,-25-24-16,1 0 16,24 25-16,-24-25 15,-1 24 16,25 1-31,-49-25 16,49 24-16,-24-24 16,24 24-16,-49-24 15,49 25-15,-49-1 16,25 1 0,-1-1-1,50-48 110,-1-1-109,25-24-16,0 49 15,0-48-15,0 23 16,-25 25-16,25-49 16,-25 49-1,1-24 1,-1 24 0,1 0-16,-1 0 15,25-25-15,-25 25 16,25 0-16,0 0 15,0 0-15,-25 0 16,25 0 0,-24 0-16,-1 0 15,0 0 1,1 0 0,-1 0-16,1 0 15,-1 0 1,1 25-1,-1-25 1,0 0-16,1 24 16,-1 1-16,1-25 15,-1 24-15,0-24 16,25 0-16,0 0 16,-24 0-16,-1-24 15,-24-1-15,24 25 16,1-49-16,-25 25 15,0 0 1,0-1-16,0 1 16,0-1-16,24 1 15,-121 24 48,-26 0-63,1 0 15,-49 24-15,25 1 16,48-25 0,-48 24-16,72-24 15,1 25-15,24-25 16,25 0-16,-25 0 16,0 0-16,25 24 15,-25-24-15,24 0 16,-23 0-16,-1 24 15,24-24-15,1 0 16,-1 0 0,1 0-1,0 0 1,-1 0 15,1 0-31,-25 0 16,0 25-1,0-25-15,-24 24 16,0-24-16,24 25 16,0-1-16,0 1 15,25-25-15,-25 0 16,24 0-16,1 0 31,0 0-31,-25 0 0,24 0 16,-24 0-16,-24 0 15,24 0 1,25 0-16,-25-25 16,0 1-16,25-1 15,-25 1-15,25-25 16,-25 0-16,24 0 16,-48 0-16,49 25 15,-1-49-15,-48 48 16,24-23-16,25 48 15,-25-49-15,0 49 16,-24 0-16,24-25 16,24 25-16,-48 0 15,49-24-15,-1 24 16,1 0-16,-1-25 16,1 25-1,0-24-15,-1 24 16,-48-24-1,48 24-15,-23-25 16,23 25-16,-24 0 16,25 0-16,0 0 15,-25 0-15,24 0 32,1 0-17,-1 0 16,1 0-15,0 0 0,-1 25-16,1-25 15,-1 0 1,1 0-16,-1 0 16,1 0-16,0 0 31,-1 0 0,25-25-15,-49 25-16,25-24 15,0 24 1,24-25 0,-25 1-1,1-1 1,-1 25-16,25-48 15,-49 48-15,49-49 16,-24 24 0,24 1-1,-24-1 1,24 1-16,-25-25 16,1 0-16,24 25 15,-25-25-15,1 25 16,-1-1-16,25-24 15,-24 25-15,0 0 16,24-1 0,0 1-16,-25-1 15,25 1 1,0-1-16,0 1 16,0 0-16,0-1 15,-24-24 1,24 25-1,0-25 1,0 25-16,0-1 16,0-24-16,0 25 15,0 0-15,0-25 16,0 24 0,0 1-16,24-25 0,-24 25 15,25-1-15,-25-24 16,48 0-1,-23 25-15,-25-25 16,24 25 0,-24-1 15,0 1 110,0-74-126,0 49-15,0 0 16,25-24-16,-25 0 15,0 24-15,24 0 16,-24 25 0,25 24 202,-1 0-202,-24 24 15,24-24-15,-48 0 281,0-24-297,24-1 31,0 1-15,0 0-1,-25-1-15,25 1 16,0-50 0,0 26-16,0-50 0,0 25 15,0-25-15,0 0 16,0-24-1,25 0-15,-1 24 16,25-24-16,-25 25 16,1-26-16,-1 50 15,49-25-15,-48 25 16,-1 24-16,25 25 16,-49-25-16,24 0 15,1 49-15,-25-24 16,24 24-16,-24-25 15,-24 50 126,-49 24-125,-25 0-16,25-1 15,24-23 1,-24-1-16,-1 1 16,1-25-16,-25 24 15,25 0-15,24 1 16,0-1-16,0 1 15,1-25-15,23 24 16,1-24-16,-1 0 16,25 25-16,-24-25 15,24 24 1,0 25 62,49-25-62,0 25-16,48-24 15,25-1 1,25 49-16,0-24 0,-25-25 16,-25 25-16,-48 0 15,0-24-15,-25-1 16,-24 0-16,25-24 15,-25 25-15,0-1 32,0 1-1,0-1-15,0 25-1,-49-25-15,25 50 16,-25-50-16,24 1 15,-23 23-15,-1-23 16,0 24-16,0-25 16,-24 1-16,24-25 15,24 24-15,-23-24 16,-1 0-16,0 0 16,24 0-16,1 0 15,-25 0-15,25 0 16,-25 0-16,24 0 15,1 0-15,0 0 16,24 24 0,0 1 31,-25-25-32,25 24-15,-24 1 16,24-1-1,0 25-15,0 0 16,0-25-16,0 25 16,0-25-16,0 25 15,0 0-15,24-24 16,1 23-16,23-23 16,-23-1-16,24 1 15,0-25-15,-1 0 16,-23 0-16,24 0 15,-25-25-15,1 25 16,-1-24-16,-24-1 16,0 1-1,24 24 17,-48 49 14,0 0-30,-1 24-16,1-24 16,-25 0-16,49-1 15,-25-23 1,1 48-16,24-48 16,0 23-16,-24-23 0,24 48 15,0-24 1,0-25-16,0 25 15,0-24-15,0-1 16,0 1 0,0-1-1,24-48 32,-24-147-31,0 24-16,0-48 15,0-1-15,0-48 16,0 24-16,0 25 16,0-1-16,24 25 15,1 49-15,-1-24 16,-24 73-16,0-25 16,0 73-16,0-23 15,0 23 1,0 98 187,0-24-203,0 0 16,0 0-16,0 24 15,0-24-15,0 24 16,0-24-16,-24 24 15,-1 1-15,25-25 16,0-1-16,0-23 16,0 24-16,-24 0 15,24-25-15,0 0 16,-24 1-16,24-1 16,0 1-16,0-1 15,0 1 16,0-1-31,0 0 16,0 25-16,0 0 16,0 24-16,0 1 15,0-1-15,0 25 16,0-25-16,0 0 16,24 0-16,0 1 15,25-1-15,-24 25 16,-1-50-16,25 1 15,-49 0-15,24 0 16,1 0-16,-25-25 16,24 1-1,-24-1 1,25-24-16,-25 25 16,0 48-1,0-49-15,0 25 16,0 0-16,0 0 15,0 0-15,0 24 16,0-24-16,-25 0 16,25-25-16,0 25 15,-24 0-15,24-1 16,-25-48 0,25 25-1,0-1 16,0 1-15,0-1 0,0 1-16,0 23 15,0-23 1,0-1 0,0 1-16,0-1 15,0 1 1,0-1-1,0 0 1,0 1-16,0-1 16,25 1-16,24 48 15,48-24-15,1 0 16,0 24-16,-25-73 16,-49 24-16,1 1 15,-1-25 48,-24 24-48,0 1 17,0-1-17,25-24-15,-1 24 16,-24 1-1,25-1-15,23 25 0,-23 0 16,24-25-16,-25 25 16,25 0-16,24 0 15,-24-49-15,24 49 16,1 0-16,-26-49 16,1 24-16,0 0 15,-24-24-15,-1 25 16,0-25-1,1 0 1,-25 24 0,24-24-16,-24 25 15,25-1 95,48 1-110,74-1 15,48 0-15,49-24 16,-49 0-16,25 0 16,-49 0-16,-49 0 15,-24 0-15,-49 0 16,0 0-16,-25 0 172,-24 25-172,98-25 62,24-73-46,-24 24-16,73-25 15,0 26-15,0-26 16,-25 1-16,-24 24 16,-24 49-16,-49-24 15,0 24-15,-25 0 32,0 0 46,1 24-47,-1 1-15,1 24-1,-1-49 1,-24 24-1,25-24 17,-1 0 46,74-73-63,48-1-15,74-48 16,-49 25-16,24-1 16,1-24-16,-50 0 15,1 0-15,-25 24 16,0 25-16,-49-25 16,-24 49-16,0 0 15,-25 0-15,-24 25 16,25 24-16,-25-24 15,0-1 220,-25 1-220,1-50-15,0 1 16,-1 0-16,-24 0 16,25-1-16,-1-48 15,1 25-15,24 23 16,0-23-16,-24 23 16,24 1-16,0 24 15,0 0-15,0 0 16,0 25-16,0 0 15,0-1-15,0 1 16,0-1 0,0 1-1,0 0 17,0-1-17,0 1 16,0-1 1,-49 147 46,24-48-78,-23-1 15,-1 25-15,24-50 16,1-23-16,24 24 16,0-25-16,0 1 15,0-1 1,-25-24-16,25 24 31,0 1 16,-24-1-31,0-24 77,24-73-93,-25 24 16,25 25-16,0-25 16,0-24-16,0 24 15,0-49-15,0 74 16,0-25-16,0 24 16,0-23-16,0-1 15,0 24-15,0 1 16,0-25-16,0 25 15,25-1-15,-25-24 16,0 0-16,0 25 16,0 0-16,0-25 15,0 0-15,0 25 16,0-1-16,24-24 16,-24 0-16,0 25 15,24-25-15,-24 0 16,0 0-1,0-24-15,49 0 16,-49 24-16,25-24 16,-25-1-16,24 26 15,-24-1-15,25 24 16,-25 1 0,-25 24 62,1 0-47,-1 0 47,25 24-47,-24-24-15,24 25 0,-25-25-16,25 24 15,-24 1 1,0-25-16,24 24 15,-25 0 1,1-24 0,24 25-16,-25-25 15,1 24-15,-1-24 16,25 25-16,-24-1 16,0-24 15,24 25-16,0-1 32,-25-73 31,25 0-62,0 25-16,0-25 16,0 25-1,0-1-15,0 1 16,-24 24 0,24-25 187,0 1-188,-25 0-15,25-1 32,0 1 46,0-1-63,-24 25-15,24-24 16,0-1 0,-24 1-1,24 0-15,0-1 16,0 1-1,0-1-15,-25 1 16,25-1 0,-24 1-16,24 0 15,0-1-15,0 1 16,-25-1 0,1-23-16,24-1 15,-25 0 1,1 24-16,0 1 15,-1-25-15,-24 25 16,25-1-16,-1 1 16,1 24-1,0 0 1,-1 0 0,1 0-1,-1 0 1,1 0-1,-1 0 1,1 0-16,0-25 16,-25 25-16,0 0 15,24-24-15,1 0 16,-25-1-16,0 1 16,25-1-16,-49 1 15,-1-25-15,1 25 16,-25-25-16,-24 24 15,-24-24-15,-1 25 16,1 0-16,-1-1 16,74 25-16,0 0 15,24 0-15,0 0 16,25 0 15,-1 0 0,-24 0-31,25 0 16,-25 0 0,0 0-16,-49 0 15,25 0-15,0 0 16,0 0-16,24 0 16,-24 25-16,-1-25 15,1 24-15,0 0 16,24 1-16,0-1 15,0 1-15,0-25 16,25 24 0,-1-24-1,1 0 1,24 25 0,-24-25-16,24 24 15,-25-24-15,1 24 16,-1-24-1,25 25 1,-24-25-16,0 0 63,-25 24-48,24-24-15,-24 0 16,1 0-1,-1 0-15,-49 0 16,74 0-16,-25-24 16,0 24-16,25 0 15,-1-25-15,1 25 47,24-24 125,-25-25-172,25 25 16,0-1-16,0-24 15,0 25 1,0 0 0,0-1-1,0 1 1,0-1-1,0 1 17,25 24 77,-1 0-109,49 0 16,-48 0-16,24 0 15,-1 0-15,-23 0 16,-1 24-16,1-24 16,24 0-1,-25 0 1,0 0-16,1 0 15,-1 0 1,1 0 0,-25-24 31,0 0 140,-25 24-187,-24-49 16,1 49-16,-26 0 15,1-25-15,24 1 16,0 24-16,25-25 16,-25 25-16,25 0 31,-1 0-31,1 0 15,-1 25 1,-48-25-16,49 24 16,-1 1-16,1-25 15,-1 0 1,25 24-16,-24-24 31,24 25 32,-24 23-48,24 1-15,-25-24 16,1 23-16,24-23 16,0-1-16,-25 25 15,25-24-15,0 23 16,0-23-1,0-1 1,0 1 0,25-50 218,-1 1-218,25-1-16,0 1 15,-25 24-15,50-24 16,-1 24-16,0-25 16,0 1-16,1 24 15,-26 0-15,26 0 16,-50 0-16,25 0 15,-25 0-15,1 0 32,-1 0-17,50 0-15,-1 0 16,24 0 0,99 0-16,-1 0 15,25 0-15,-25 0 16,-72 0-16,-50 0 15,0 0-15,-48 0 16,-74 24 140,-49-24-156,-24 0 16,-73 0-16,-25 0 16,24-24-16,25-1 15,74 1 1,72 24-16,-24-25 0,74-23 156,24 23-140,-1 1-1,-23-1-15,24-23 16,0 48-16,-1-25 16,-23 1-16,48-1 15,-48 1-15,23-1 16,-23 25-16,48-48 15,-48 48-15,-1 0 16,25-25-16,-49 1 16,49 24-16,-25 0 47,1 0 62,-1 0-93,0 0-16,1 0 15,24 0 1,-49 24-1,24 1 1,-24-1-16,24 25 16,1-25-16,-1 1 15,1-25-15,-25 49 16,24-49 0,-24 24-16,25-24 62,-1 0-46,25 0-16,-25 0 15,25 0 1,-24 0-16,-1 0 16,25-24-16,-25 24 15,-24-25-15,49 1 16,-25-1-1,1 1-15,-1-1 16,1 1 0,-1 24-16,25 49 78,-49 0-78,24 0 15,1-1-15,-1 1 16,1 0-16,-1-25 16,1 1-16,-1-25 15,-24 24 1,24-24-16,-24 25 0,49-25 16,-24 0-16,-1 0 15,1 0 1,23 0-16,-23 0 15,-1 0-15,25 0 16,-24 0 0,-1 0 15,0 0-31,1 0 16,-1 0-1,1 0 1,-1 0 78,-24 24-79,24 1 1,1 23-16,-1-23 15,1 24-15,-1-25 16,1 1-16,-25-1 16,24-24-16,-24 24 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E32E3-BA86-4F68-8E9F-CE8923C1A898}" type="datetimeFigureOut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5808-1116-4ED4-9EEF-63467BEF07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711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ore-KR" altLang="en-US" dirty="0"/>
              <a:t>안녕하세요</a:t>
            </a:r>
            <a:r>
              <a:rPr kumimoji="1" lang="en-US" altLang="ko-Kore-KR" dirty="0"/>
              <a:t>.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뇌공학자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임창환입니다</a:t>
            </a:r>
            <a:r>
              <a:rPr kumimoji="1" lang="en-US" altLang="ko-KR" dirty="0"/>
              <a:t>.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23E55-C761-423E-BD07-0E62A29FEFD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ore-KR" altLang="en-US" dirty="0"/>
              <a:t>안녕하세요</a:t>
            </a:r>
            <a:r>
              <a:rPr kumimoji="1" lang="en-US" altLang="ko-Kore-KR" dirty="0"/>
              <a:t>.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뇌공학자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임창환입니다</a:t>
            </a:r>
            <a:r>
              <a:rPr kumimoji="1" lang="en-US" altLang="ko-KR" dirty="0"/>
              <a:t>.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23E55-C761-423E-BD07-0E62A29FEFD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751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ore-KR" altLang="en-US" dirty="0"/>
              <a:t>안녕하세요</a:t>
            </a:r>
            <a:r>
              <a:rPr kumimoji="1" lang="en-US" altLang="ko-Kore-KR" dirty="0"/>
              <a:t>.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뇌공학자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임창환입니다</a:t>
            </a:r>
            <a:r>
              <a:rPr kumimoji="1" lang="en-US" altLang="ko-KR" dirty="0"/>
              <a:t>.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23E55-C761-423E-BD07-0E62A29FEFD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1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61F39-D742-45F8-8766-4EFD96781688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79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2ACC-E9C4-48A7-8AAF-B2D9B99E54D7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29065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1626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6359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149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0682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4395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0462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9899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9755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7289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17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15F4-A722-4E48-BA3F-8353D3AD7B46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16131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600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721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5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562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689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0917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156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848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8995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27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20755-E026-4ED6-BB38-A1A2DB4F6E2C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1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1876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9211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4767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368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586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0013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760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2466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9725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09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47E68-346F-4096-8433-E1803CB20FE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3876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81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2884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9407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75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38EF-9C6F-4A42-8352-ED47DBA1A879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59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B4B6A-D207-4135-AD0E-E9AB5804150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115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2E015-B45C-4609-B661-D6A7739436B3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97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1C77F-1D54-426A-BDDF-5729FB74244D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862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6C7F3-C4DA-4611-8493-25E8645E71B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25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42553-2714-4A7F-8F44-82D6AB41DB3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25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123A-A879-4CA3-8FBE-113D55CC0DF5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6529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942F5-A063-4B6E-9ED0-1592D7C781E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043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4ADDD-F77A-490D-9CF8-D949559B5DD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28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C50E-3371-44B5-93E7-A8AF77B06280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70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034A10-E37E-4F2E-8638-23BD53C09A7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523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311639-CC60-4879-9E93-BF954110D42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40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7638-0263-49B1-9EB0-420CFA277CF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268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C9CC2-2147-4692-ADED-0D1AE2866713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174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75FD3-C3B3-4703-A441-F47955D17005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675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89D81-FB93-47FC-A9CF-8E26AB63B82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39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DBA4B-3D4A-474B-8898-FC5B5EAE0A62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6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D2E9-3E55-4246-BFB3-9D63C1420FB0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841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4C89A-FB6A-4CD4-8BE9-661155C1A408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80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07AE3-20AF-422B-B251-89DD5839D58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706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583B1-7CCB-4ED9-90BB-61FBF84B6552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76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83769-A707-4615-A162-E299FC3EE132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32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67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852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946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372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307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0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27AA1-D852-4DAA-9EB8-996F774C12C4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0413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745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744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83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36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41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FA25C-F5AF-4F43-932B-C2EEAB57257B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980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2CA8A-E88A-418F-AC93-47DB91965E83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13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B272C-0CDD-44BD-9C9A-45300D8D671D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48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80147-A166-40E7-8800-B3C2DFD2B73B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95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F484F7-5AEA-4F21-A65A-E091C33DD517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72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8060D-950B-4C4C-B249-37496972F0C8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076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4B1F-517E-4356-97C0-1562D4305C72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6648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2499A-599C-4EAE-A2EF-C05DFDBF155F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71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FBB6C-508D-4DB5-92CB-C12E0F7B3AD0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707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9EBAA-BA4F-48B1-8111-1B13A64088E5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726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B2A-FD23-4662-811B-20C4D30C0DE3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3150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B7B89-9EF4-4764-ABE5-8782D81914A5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205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B7503-9002-44A3-A821-750340D803E5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756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8702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647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02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ABFA-2557-46F7-9001-9CFD0C7285DE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86837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4824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319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3079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271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30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320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02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280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9901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519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162-5FC0-4300-B0C5-A5E747A1D433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95510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7783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9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035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8468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2984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201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395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815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4729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15C7D-D147-464F-A151-45747B774117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9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3D7A-0A86-45D0-B653-B913B6D449EB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75062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089D6-41C6-4868-9ECD-C19588A9C4CD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189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0D3AC-39FB-4A0B-8C52-10E4650D6FA9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1680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EC115-E0AC-4C8E-A1DE-573D0B09E16D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938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55611-B5BA-4BDB-9FD1-ED3BBF4264BD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3365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8A5DE-8EA7-486A-A2D9-4B99E3E50450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142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51F5A-CA9E-4A15-B25F-DA2528F5C0AC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9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10B76-57B8-41B7-A96A-CB04BC2D4504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7605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DE821-E542-4C13-91D0-45075B5C2B82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2657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62832-48A5-481C-85F3-91712D1AAC7E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102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2DAC9-DD1E-4F1E-8AD8-7BD5688B62D0}" type="slidenum"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51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AA04-4992-4C8C-AD6A-BC615C04555C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7781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5299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499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9711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723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4280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462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136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7245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2282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526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7F45F-DE81-40EC-97C6-49CFE49A34E7}" type="datetime1">
              <a:rPr lang="ko-KR" altLang="en-US" smtClean="0"/>
              <a:t>2024-07-30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8015B-9DB2-457B-A9EB-597EA931DA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316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16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defTabSz="91437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22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AFA35-02FF-4838-AB6C-89106D33BC3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369-B7DC-4CE0-8EC1-AA95BE9984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66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64E76-2DDA-42EE-96F6-F5BD2E5A878B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77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D19E4-80CE-4082-8B91-6BA5EAFB97CE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18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0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E0FA9-FB68-46C3-8D99-6888D831A70D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60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443814-EB22-4CB9-B53F-00AD39ADB9B3}" type="slidenum">
              <a:rPr kumimoji="0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47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EDBD-1C2D-4C1E-B459-B60219FAB484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2024-07-30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7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wkang@cau.ac.kr" TargetMode="External"/><Relationship Id="rId1" Type="http://schemas.openxmlformats.org/officeDocument/2006/relationships/slideLayout" Target="../slideLayouts/slideLayout1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Relationship Id="rId6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2.png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Relationship Id="rId4" Type="http://schemas.openxmlformats.org/officeDocument/2006/relationships/customXml" Target="../ink/ink1.xml"/><Relationship Id="rId9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27.jpeg"/><Relationship Id="rId2" Type="http://schemas.openxmlformats.org/officeDocument/2006/relationships/hyperlink" Target="http://plato.stanford.edu/entries/spacetime-singularities/lightcone.html" TargetMode="Externa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6.png"/><Relationship Id="rId11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9.jpeg"/><Relationship Id="rId7" Type="http://schemas.openxmlformats.org/officeDocument/2006/relationships/image" Target="NUL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6.xml"/><Relationship Id="rId10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11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video" Target="../media/media1.mp4"/><Relationship Id="rId7" Type="http://schemas.openxmlformats.org/officeDocument/2006/relationships/image" Target="../media/image34.jpeg"/><Relationship Id="rId12" Type="http://schemas.openxmlformats.org/officeDocument/2006/relationships/image" Target="../media/image68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33.jpg"/><Relationship Id="rId11" Type="http://schemas.openxmlformats.org/officeDocument/2006/relationships/image" Target="../media/image29.jpeg"/><Relationship Id="rId5" Type="http://schemas.openxmlformats.org/officeDocument/2006/relationships/image" Target="../media/image32.jp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07.xml"/><Relationship Id="rId9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4" Type="http://schemas.openxmlformats.org/officeDocument/2006/relationships/hyperlink" Target="http://plato.stanford.edu/entries/spacetime-singularities/lightcon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2146299"/>
            <a:ext cx="9144000" cy="14732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ko-KR" altLang="en-US" sz="8000" b="1" dirty="0" err="1" smtClean="0"/>
              <a:t>일반상대론</a:t>
            </a:r>
            <a:r>
              <a:rPr lang="en-US" altLang="ko-KR" sz="8000" b="1" dirty="0" smtClean="0"/>
              <a:t> </a:t>
            </a:r>
            <a:r>
              <a:rPr lang="ko-KR" altLang="en-US" sz="8000" b="1" dirty="0" smtClean="0"/>
              <a:t>기초</a:t>
            </a:r>
            <a:endParaRPr lang="ko-KR" altLang="en-US" sz="80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01700" y="4102100"/>
            <a:ext cx="10121900" cy="226060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ko-KR" altLang="en-US" sz="4400" dirty="0" smtClean="0"/>
              <a:t>강 궁 원</a:t>
            </a:r>
            <a:endParaRPr lang="en-US" altLang="ko-KR" sz="4400" dirty="0" smtClean="0"/>
          </a:p>
          <a:p>
            <a:pPr>
              <a:lnSpc>
                <a:spcPct val="160000"/>
              </a:lnSpc>
            </a:pPr>
            <a:r>
              <a:rPr lang="en-US" altLang="ko-KR" sz="4400" dirty="0" smtClean="0"/>
              <a:t>(</a:t>
            </a:r>
            <a:r>
              <a:rPr lang="ko-KR" altLang="en-US" sz="4400" dirty="0" smtClean="0"/>
              <a:t>중앙대 물리학과</a:t>
            </a:r>
            <a:r>
              <a:rPr lang="en-US" altLang="ko-KR" sz="4400" dirty="0" smtClean="0"/>
              <a:t>, </a:t>
            </a:r>
            <a:r>
              <a:rPr lang="en-US" altLang="ko-KR" sz="4400" dirty="0" smtClean="0">
                <a:hlinkClick r:id="rId2"/>
              </a:rPr>
              <a:t>gwkang@cau.ac.kr</a:t>
            </a:r>
            <a:r>
              <a:rPr lang="en-US" altLang="ko-KR" sz="4400" dirty="0" smtClean="0"/>
              <a:t>) </a:t>
            </a:r>
            <a:endParaRPr lang="ko-KR" altLang="en-US" sz="4400" dirty="0"/>
          </a:p>
        </p:txBody>
      </p:sp>
      <p:sp>
        <p:nvSpPr>
          <p:cNvPr id="5" name="TextBox 3"/>
          <p:cNvSpPr txBox="1"/>
          <p:nvPr/>
        </p:nvSpPr>
        <p:spPr>
          <a:xfrm>
            <a:off x="5962650" y="210233"/>
            <a:ext cx="596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2024 </a:t>
            </a:r>
            <a:r>
              <a:rPr kumimoji="0" lang="ko-KR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수치상대론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및 중력파 여름학교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(2024.07.29~08.02, </a:t>
            </a:r>
            <a:r>
              <a:rPr lang="ko-KR" altLang="en-US" dirty="0">
                <a:solidFill>
                  <a:prstClr val="black"/>
                </a:solidFill>
              </a:rPr>
              <a:t>대전테크노파크 </a:t>
            </a:r>
            <a:r>
              <a:rPr lang="ko-KR" altLang="en-US" dirty="0" err="1" smtClean="0">
                <a:solidFill>
                  <a:prstClr val="black"/>
                </a:solidFill>
              </a:rPr>
              <a:t>지능로봇사업화센터</a:t>
            </a:r>
            <a:r>
              <a:rPr lang="en-US" altLang="ko-KR" dirty="0" smtClean="0">
                <a:solidFill>
                  <a:prstClr val="black"/>
                </a:solidFill>
              </a:rPr>
              <a:t>)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1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B7FA3D1-9991-4C1E-9531-8168814805F6}"/>
              </a:ext>
            </a:extLst>
          </p:cNvPr>
          <p:cNvSpPr/>
          <p:nvPr/>
        </p:nvSpPr>
        <p:spPr>
          <a:xfrm>
            <a:off x="1524000" y="2096691"/>
            <a:ext cx="10028616" cy="2462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Part </a:t>
            </a:r>
            <a:r>
              <a:rPr lang="en-US" altLang="ko-KR" sz="4800" b="1" dirty="0">
                <a:solidFill>
                  <a:srgbClr val="48484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등가 원리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9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2"/>
    </mc:Choice>
    <mc:Fallback xmlns="">
      <p:transition spd="slow" advTm="811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35770" y="1636021"/>
            <a:ext cx="11189110" cy="431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평생 가장 행복한 생각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(The happiest thought of my life)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: 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 </a:t>
            </a:r>
            <a:r>
              <a:rPr kumimoji="0" lang="en-US" altLang="ko-KR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“</a:t>
            </a:r>
            <a:r>
              <a:rPr kumimoji="0" lang="ko-KR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베른의</a:t>
            </a:r>
            <a:r>
              <a:rPr kumimoji="0" lang="ko-KR" alt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특허국 사무실 한 의자에 앉아 있을 때 불현듯 한 생각이 떠올랐다</a:t>
            </a:r>
            <a:r>
              <a:rPr kumimoji="0" lang="en-US" altLang="ko-KR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: ‘</a:t>
            </a:r>
            <a:r>
              <a:rPr kumimoji="0" lang="ko-KR" altLang="en-US" sz="26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만약 한 사람이 자유낙하하고 있으면</a:t>
            </a:r>
            <a:r>
              <a:rPr kumimoji="0" lang="en-US" altLang="ko-KR" sz="26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0" lang="ko-KR" altLang="en-US" sz="26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그는 그 자신의 무게를 느끼지 못할 것이다</a:t>
            </a:r>
            <a:r>
              <a:rPr kumimoji="0" lang="en-US" altLang="ko-KR" sz="26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.’”</a:t>
            </a:r>
            <a:r>
              <a:rPr kumimoji="0" lang="en-US" altLang="ko-KR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(“</a:t>
            </a:r>
            <a:r>
              <a:rPr kumimoji="0" lang="en-US" altLang="ko-K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 was sitting in a chair in the patent office at Bern, when all of a sudden a thought occurred to me: ‘If a person falls freely, he will not feel his own weight.’” </a:t>
            </a:r>
            <a:endParaRPr kumimoji="0" lang="en-US" altLang="ko-KR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                                                             - 1907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년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11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월 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어느날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9990045" y="758207"/>
            <a:ext cx="1526960" cy="2298955"/>
            <a:chOff x="9368608" y="767085"/>
            <a:chExt cx="1526960" cy="2298955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7471" y="767085"/>
              <a:ext cx="1389235" cy="202195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368608" y="2789041"/>
              <a:ext cx="15269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/>
                <a:t>(</a:t>
              </a:r>
              <a:r>
                <a:rPr lang="ko-KR" altLang="en-US" sz="1200" dirty="0" smtClean="0"/>
                <a:t>출처</a:t>
              </a:r>
              <a:r>
                <a:rPr lang="en-US" altLang="ko-KR" sz="1200" dirty="0" smtClean="0"/>
                <a:t>: </a:t>
              </a:r>
              <a:r>
                <a:rPr lang="ko-KR" altLang="en-US" sz="1200" dirty="0" smtClean="0"/>
                <a:t>네이처 </a:t>
              </a:r>
              <a:r>
                <a:rPr lang="en-US" altLang="ko-KR" sz="1200" dirty="0" smtClean="0"/>
                <a:t>2015)</a:t>
              </a:r>
              <a:endParaRPr lang="ko-KR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5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68"/>
    </mc:Choice>
    <mc:Fallback xmlns="">
      <p:transition spd="slow" advTm="7076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6978" y="751628"/>
            <a:ext cx="9837176" cy="850106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ko-KR" altLang="en-US" sz="4000" b="1" dirty="0" smtClean="0"/>
              <a:t>등가 원리</a:t>
            </a:r>
            <a:r>
              <a:rPr lang="en-US" altLang="ko-KR" sz="4000" b="1" dirty="0" smtClean="0"/>
              <a:t>(Equivalence principle, 1907</a:t>
            </a:r>
            <a:r>
              <a:rPr lang="en-US" altLang="ko-KR" sz="4000" b="1" dirty="0"/>
              <a:t>):</a:t>
            </a:r>
            <a:endParaRPr lang="ko-KR" altLang="en-US" sz="4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829100" y="1628668"/>
                <a:ext cx="6781262" cy="5230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US" altLang="ko-KR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i) </a:t>
                </a:r>
                <a:r>
                  <a:rPr kumimoji="0" lang="ko-KR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관성 질량</a:t>
                </a:r>
                <a:r>
                  <a:rPr kumimoji="0" lang="en-US" altLang="ko-KR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ko-KR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sub>
                    </m:sSub>
                  </m:oMath>
                </a14:m>
                <a:r>
                  <a:rPr kumimoji="0" lang="en-US" altLang="ko-KR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)</a:t>
                </a:r>
                <a:r>
                  <a:rPr kumimoji="0" lang="ko-KR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0" lang="en-US" altLang="ko-KR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 </a:t>
                </a:r>
                <a:r>
                  <a:rPr kumimoji="0" lang="ko-KR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중력 질량 </a:t>
                </a:r>
                <a:r>
                  <a:rPr kumimoji="0" lang="en-US" altLang="ko-KR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ko-KR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</m:oMath>
                </a14:m>
                <a:r>
                  <a:rPr kumimoji="0" lang="en-US" altLang="ko-KR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):</a:t>
                </a:r>
                <a:endParaRPr lang="en-US" altLang="ko-KR" sz="2800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Tx/>
                  <a:buChar char="-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ko-KR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 </m:t>
                    </m:r>
                    <m:r>
                      <a:rPr lang="en-US" altLang="ko-KR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ko-KR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sSub>
                          <m:sSubPr>
                            <m:ctrlPr>
                              <a:rPr lang="en-US" altLang="ko-KR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R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den>
                    </m:f>
                  </m:oMath>
                </a14:m>
                <a:endParaRPr lang="en-US" altLang="ko-KR" sz="2000" dirty="0" smtClean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50000"/>
                  </a:lnSpc>
                  <a:defRPr/>
                </a:pPr>
                <a:r>
                  <a:rPr lang="en-US" altLang="ko-KR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ko-KR" sz="2000" dirty="0" smtClean="0">
                    <a:solidFill>
                      <a:prstClr val="black"/>
                    </a:solidFill>
                  </a:rPr>
                  <a:t>  </a:t>
                </a:r>
                <a:r>
                  <a:rPr lang="en-US" altLang="ko-KR" sz="2000" dirty="0" smtClean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</a:t>
                </a:r>
                <a:r>
                  <a:rPr lang="ko-KR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ko-KR" sz="2000" dirty="0" smtClean="0">
                    <a:solidFill>
                      <a:prstClr val="black"/>
                    </a:solidFill>
                  </a:rPr>
                  <a:t>“</a:t>
                </a:r>
                <a:r>
                  <a:rPr lang="ko-KR" altLang="en-US" sz="2000" dirty="0" smtClean="0">
                    <a:solidFill>
                      <a:prstClr val="black"/>
                    </a:solidFill>
                  </a:rPr>
                  <a:t>속도 변화에 저항하는 정도</a:t>
                </a:r>
                <a:r>
                  <a:rPr lang="en-US" altLang="ko-KR" sz="2000" dirty="0" smtClean="0">
                    <a:solidFill>
                      <a:prstClr val="black"/>
                    </a:solidFill>
                  </a:rPr>
                  <a:t>”</a:t>
                </a:r>
              </a:p>
              <a:p>
                <a:pPr marL="800100" lvl="1" indent="-342900">
                  <a:lnSpc>
                    <a:spcPct val="150000"/>
                  </a:lnSpc>
                  <a:buFontTx/>
                  <a:buChar char="-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f>
                      <m:f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ko-KR" sz="2000" dirty="0" smtClean="0">
                    <a:solidFill>
                      <a:prstClr val="black"/>
                    </a:solidFill>
                  </a:rPr>
                  <a:t> </a:t>
                </a:r>
              </a:p>
              <a:p>
                <a:pPr lvl="1">
                  <a:lnSpc>
                    <a:spcPct val="150000"/>
                  </a:lnSpc>
                  <a:defRPr/>
                </a:pPr>
                <a:r>
                  <a:rPr lang="en-US" altLang="ko-KR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ko-KR" sz="2000" dirty="0" smtClean="0">
                    <a:solidFill>
                      <a:prstClr val="black"/>
                    </a:solidFill>
                  </a:rPr>
                  <a:t>  </a:t>
                </a:r>
                <a:r>
                  <a:rPr lang="en-US" altLang="ko-KR" sz="2000" dirty="0" smtClean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 </a:t>
                </a:r>
                <a:r>
                  <a:rPr lang="en-US" altLang="ko-KR" sz="2000" dirty="0" smtClean="0">
                    <a:solidFill>
                      <a:prstClr val="black"/>
                    </a:solidFill>
                  </a:rPr>
                  <a:t>“</a:t>
                </a:r>
                <a:r>
                  <a:rPr lang="ko-KR" altLang="en-US" sz="2000" dirty="0" smtClean="0">
                    <a:solidFill>
                      <a:prstClr val="black"/>
                    </a:solidFill>
                  </a:rPr>
                  <a:t>중력의 강도를 매개하는 고유한 성질</a:t>
                </a:r>
                <a:r>
                  <a:rPr lang="en-US" altLang="ko-KR" sz="2000" dirty="0" smtClean="0">
                    <a:solidFill>
                      <a:prstClr val="black"/>
                    </a:solidFill>
                  </a:rPr>
                  <a:t>”</a:t>
                </a:r>
              </a:p>
              <a:p>
                <a:pPr marL="800100" lvl="1" indent="-342900">
                  <a:lnSpc>
                    <a:spcPct val="150000"/>
                  </a:lnSpc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ko-KR" alt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중력</m:t>
                        </m:r>
                      </m:sub>
                    </m:sSub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sSub>
                              <m:sSubPr>
                                <m:ctrlPr>
                                  <a:rPr lang="en-US" altLang="ko-KR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ko-KR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altLang="ko-KR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ko-KR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ko-KR" sz="22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altLang="ko-KR" sz="2200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ko-KR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den>
                    </m:f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sSub>
                              <m:sSubPr>
                                <m:ctrlPr>
                                  <a:rPr lang="en-US" altLang="ko-KR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ko-KR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altLang="ko-KR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ko-KR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ko-KR" altLang="en-US" sz="2200" dirty="0" smtClean="0"/>
                  <a:t> </a:t>
                </a:r>
                <a:r>
                  <a:rPr lang="en-US" altLang="ko-KR" sz="2200" dirty="0" smtClean="0"/>
                  <a:t>:</a:t>
                </a:r>
                <a:r>
                  <a:rPr lang="ko-KR" altLang="en-US" sz="2200" dirty="0" smtClean="0"/>
                  <a:t> 물체의 </a:t>
                </a:r>
                <a:r>
                  <a:rPr lang="en-US" altLang="ko-KR" sz="2200" dirty="0" smtClean="0"/>
                  <a:t>“</a:t>
                </a:r>
                <a:r>
                  <a:rPr lang="ko-KR" altLang="en-US" sz="2200" dirty="0" smtClean="0"/>
                  <a:t>무거움</a:t>
                </a:r>
                <a:r>
                  <a:rPr lang="en-US" altLang="ko-KR" sz="2200" dirty="0" smtClean="0"/>
                  <a:t>”</a:t>
                </a:r>
                <a:r>
                  <a:rPr lang="ko-KR" altLang="en-US" sz="2200" dirty="0" smtClean="0"/>
                  <a:t>과 무관</a:t>
                </a:r>
                <a:endParaRPr lang="en-US" altLang="ko-KR" sz="2200" dirty="0" smtClean="0"/>
              </a:p>
              <a:p>
                <a:pPr lvl="2">
                  <a:lnSpc>
                    <a:spcPct val="150000"/>
                  </a:lnSpc>
                </a:pPr>
                <a:r>
                  <a:rPr lang="en-US" altLang="ko-KR" sz="2200" dirty="0" smtClean="0">
                    <a:sym typeface="Wingdings" panose="05000000000000000000" pitchFamily="2" charset="2"/>
                  </a:rPr>
                  <a:t>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den>
                    </m:f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en-US" altLang="ko-KR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or</m:t>
                    </m:r>
                    <m:r>
                      <a:rPr lang="en-US" altLang="ko-KR" sz="2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ko-KR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𝐶𝑜𝑛𝑠𝑡𝑎𝑛𝑡</m:t>
                    </m:r>
                    <m:r>
                      <a:rPr lang="en-US" altLang="ko-KR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.,   </m:t>
                    </m:r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.,   </m:t>
                    </m:r>
                    <m:sSub>
                      <m:sSubPr>
                        <m:ctrlP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ko-KR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endParaRPr lang="ko-KR" altLang="en-US" sz="22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00" y="1628668"/>
                <a:ext cx="6781262" cy="5230984"/>
              </a:xfrm>
              <a:prstGeom prst="rect">
                <a:avLst/>
              </a:prstGeom>
              <a:blipFill>
                <a:blip r:embed="rId2"/>
                <a:stretch>
                  <a:fillRect l="-31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그룹 25"/>
          <p:cNvGrpSpPr/>
          <p:nvPr/>
        </p:nvGrpSpPr>
        <p:grpSpPr>
          <a:xfrm>
            <a:off x="7278361" y="2535022"/>
            <a:ext cx="4585770" cy="4075713"/>
            <a:chOff x="7265661" y="2319122"/>
            <a:chExt cx="4585770" cy="4075713"/>
          </a:xfrm>
        </p:grpSpPr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5661" y="2319122"/>
              <a:ext cx="4585770" cy="3706381"/>
            </a:xfrm>
            <a:prstGeom prst="rect">
              <a:avLst/>
            </a:prstGeom>
          </p:spPr>
        </p:pic>
        <p:sp>
          <p:nvSpPr>
            <p:cNvPr id="25" name="직사각형 24"/>
            <p:cNvSpPr/>
            <p:nvPr/>
          </p:nvSpPr>
          <p:spPr>
            <a:xfrm>
              <a:off x="8002671" y="6025503"/>
              <a:ext cx="31117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solidFill>
                    <a:srgbClr val="111111"/>
                  </a:solidFill>
                  <a:latin typeface="Roboto"/>
                </a:rPr>
                <a:t>(Credit: Luigi </a:t>
              </a:r>
              <a:r>
                <a:rPr lang="en-US" altLang="ko-KR" dirty="0">
                  <a:solidFill>
                    <a:srgbClr val="111111"/>
                  </a:solidFill>
                  <a:latin typeface="Roboto"/>
                </a:rPr>
                <a:t>Catani, </a:t>
              </a:r>
              <a:r>
                <a:rPr lang="en-US" altLang="ko-KR" dirty="0" smtClean="0">
                  <a:solidFill>
                    <a:srgbClr val="111111"/>
                  </a:solidFill>
                  <a:latin typeface="Roboto"/>
                </a:rPr>
                <a:t>1816)</a:t>
              </a:r>
              <a:endParaRPr lang="en-US" altLang="ko-KR" b="0" i="0" dirty="0">
                <a:solidFill>
                  <a:srgbClr val="111111"/>
                </a:solidFill>
                <a:effectLst/>
                <a:latin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4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53"/>
    </mc:Choice>
    <mc:Fallback xmlns="">
      <p:transition spd="slow" advTm="23395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498109"/>
            <a:ext cx="1682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그림 출처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Hartle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795736" y="2016954"/>
            <a:ext cx="2677686" cy="4417457"/>
            <a:chOff x="211672" y="1795585"/>
            <a:chExt cx="2677686" cy="4417457"/>
          </a:xfrm>
        </p:grpSpPr>
        <p:grpSp>
          <p:nvGrpSpPr>
            <p:cNvPr id="7" name="그룹 6"/>
            <p:cNvGrpSpPr/>
            <p:nvPr/>
          </p:nvGrpSpPr>
          <p:grpSpPr>
            <a:xfrm>
              <a:off x="301099" y="1795585"/>
              <a:ext cx="2419350" cy="4076700"/>
              <a:chOff x="301099" y="1795585"/>
              <a:chExt cx="2419350" cy="4076700"/>
            </a:xfrm>
          </p:grpSpPr>
          <p:pic>
            <p:nvPicPr>
              <p:cNvPr id="4505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1099" y="1795585"/>
                <a:ext cx="2419350" cy="407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직사각형 4"/>
              <p:cNvSpPr/>
              <p:nvPr/>
            </p:nvSpPr>
            <p:spPr>
              <a:xfrm>
                <a:off x="395536" y="1844824"/>
                <a:ext cx="2309958" cy="3989459"/>
              </a:xfrm>
              <a:prstGeom prst="rect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11672" y="5843710"/>
                  <a:ext cx="26776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ko-KR" altLang="en-US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중력이 있는 경우</a:t>
                  </a:r>
                  <a:r>
                    <a:rPr kumimoji="0" lang="en-US" altLang="ko-KR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r>
                        <a:rPr lang="en-US" altLang="ko-K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a14:m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672" y="5843710"/>
                  <a:ext cx="267768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050" t="-19672" b="-2459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직사각형 3"/>
          <p:cNvSpPr/>
          <p:nvPr/>
        </p:nvSpPr>
        <p:spPr>
          <a:xfrm>
            <a:off x="635000" y="76032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2800" b="1" dirty="0" smtClean="0">
                <a:solidFill>
                  <a:prstClr val="black"/>
                </a:solidFill>
              </a:rPr>
              <a:t>ii)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균일 중력장  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vs 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등가속계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:</a:t>
            </a:r>
            <a:endParaRPr lang="en-US" altLang="ko-KR" sz="2800" i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6" name="왼쪽/오른쪽 화살표 5"/>
          <p:cNvSpPr/>
          <p:nvPr/>
        </p:nvSpPr>
        <p:spPr>
          <a:xfrm>
            <a:off x="3728000" y="3889557"/>
            <a:ext cx="616307" cy="33149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7607828" y="2347143"/>
            <a:ext cx="37459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2400" dirty="0" smtClean="0">
                <a:solidFill>
                  <a:prstClr val="black"/>
                </a:solidFill>
              </a:rPr>
              <a:t>“</a:t>
            </a:r>
            <a:r>
              <a:rPr lang="ko-KR" altLang="en-US" sz="2400" dirty="0" smtClean="0">
                <a:solidFill>
                  <a:prstClr val="black"/>
                </a:solidFill>
              </a:rPr>
              <a:t>일정한 </a:t>
            </a:r>
            <a:r>
              <a:rPr lang="ko-KR" altLang="en-US" sz="2400" dirty="0">
                <a:solidFill>
                  <a:prstClr val="black"/>
                </a:solidFill>
              </a:rPr>
              <a:t>크기의 중력이 작용하는 계</a:t>
            </a:r>
            <a:r>
              <a:rPr lang="en-US" altLang="ko-KR" sz="2400" dirty="0">
                <a:solidFill>
                  <a:prstClr val="black"/>
                </a:solidFill>
              </a:rPr>
              <a:t>(</a:t>
            </a:r>
            <a:r>
              <a:rPr lang="ko-KR" altLang="en-US" sz="2400" dirty="0">
                <a:solidFill>
                  <a:prstClr val="black"/>
                </a:solidFill>
              </a:rPr>
              <a:t>왼쪽 그림</a:t>
            </a:r>
            <a:r>
              <a:rPr lang="en-US" altLang="ko-KR" sz="2400" dirty="0">
                <a:solidFill>
                  <a:prstClr val="black"/>
                </a:solidFill>
              </a:rPr>
              <a:t>)</a:t>
            </a:r>
            <a:r>
              <a:rPr lang="ko-KR" altLang="en-US" sz="2400" dirty="0">
                <a:solidFill>
                  <a:prstClr val="black"/>
                </a:solidFill>
              </a:rPr>
              <a:t>와 </a:t>
            </a:r>
            <a:r>
              <a:rPr lang="ko-KR" altLang="en-US" sz="2400" u="sng" dirty="0">
                <a:solidFill>
                  <a:prstClr val="black"/>
                </a:solidFill>
              </a:rPr>
              <a:t>편평한 시공간에서</a:t>
            </a:r>
            <a:r>
              <a:rPr lang="ko-KR" altLang="en-US" sz="2400" dirty="0">
                <a:solidFill>
                  <a:prstClr val="black"/>
                </a:solidFill>
              </a:rPr>
              <a:t> 크기는 같으며 방향은 반대로 </a:t>
            </a:r>
            <a:r>
              <a:rPr lang="ko-KR" altLang="en-US" sz="2400" dirty="0" smtClean="0">
                <a:solidFill>
                  <a:prstClr val="black"/>
                </a:solidFill>
              </a:rPr>
              <a:t>등 가속 운동하는 </a:t>
            </a:r>
            <a:r>
              <a:rPr lang="ko-KR" altLang="en-US" sz="2400" dirty="0">
                <a:solidFill>
                  <a:prstClr val="black"/>
                </a:solidFill>
              </a:rPr>
              <a:t>계</a:t>
            </a:r>
            <a:r>
              <a:rPr lang="en-US" altLang="ko-KR" sz="2400" dirty="0">
                <a:solidFill>
                  <a:prstClr val="black"/>
                </a:solidFill>
              </a:rPr>
              <a:t>(</a:t>
            </a:r>
            <a:r>
              <a:rPr lang="ko-KR" altLang="en-US" sz="2400" dirty="0">
                <a:solidFill>
                  <a:prstClr val="black"/>
                </a:solidFill>
              </a:rPr>
              <a:t>오른쪽 그림</a:t>
            </a:r>
            <a:r>
              <a:rPr lang="en-US" altLang="ko-KR" sz="2400" dirty="0">
                <a:solidFill>
                  <a:prstClr val="black"/>
                </a:solidFill>
              </a:rPr>
              <a:t>)</a:t>
            </a:r>
            <a:r>
              <a:rPr lang="ko-KR" altLang="en-US" sz="2400" dirty="0">
                <a:solidFill>
                  <a:prstClr val="black"/>
                </a:solidFill>
              </a:rPr>
              <a:t>는 구별 </a:t>
            </a:r>
            <a:r>
              <a:rPr lang="ko-KR" altLang="en-US" sz="2400" dirty="0" smtClean="0">
                <a:solidFill>
                  <a:prstClr val="black"/>
                </a:solidFill>
              </a:rPr>
              <a:t>불가능</a:t>
            </a:r>
            <a:r>
              <a:rPr lang="en-US" altLang="ko-KR" sz="2400" dirty="0" smtClean="0">
                <a:solidFill>
                  <a:prstClr val="black"/>
                </a:solidFill>
              </a:rPr>
              <a:t>”</a:t>
            </a:r>
            <a:endParaRPr lang="en-US" altLang="ko-KR" sz="2400" dirty="0">
              <a:solidFill>
                <a:prstClr val="black"/>
              </a:solidFill>
            </a:endParaRPr>
          </a:p>
        </p:txBody>
      </p:sp>
      <p:grpSp>
        <p:nvGrpSpPr>
          <p:cNvPr id="32" name="그룹 13"/>
          <p:cNvGrpSpPr/>
          <p:nvPr/>
        </p:nvGrpSpPr>
        <p:grpSpPr>
          <a:xfrm>
            <a:off x="2187336" y="3744218"/>
            <a:ext cx="186590" cy="245540"/>
            <a:chOff x="8311587" y="1196752"/>
            <a:chExt cx="220853" cy="319299"/>
          </a:xfrm>
        </p:grpSpPr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8367546" y="1196752"/>
              <a:ext cx="114903" cy="11482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8419775" y="1316767"/>
              <a:ext cx="746" cy="1148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80"/>
                </a:cxn>
              </a:cxnLst>
              <a:rect l="0" t="0" r="r" b="b"/>
              <a:pathLst>
                <a:path w="1" h="180">
                  <a:moveTo>
                    <a:pt x="0" y="0"/>
                  </a:moveTo>
                  <a:lnTo>
                    <a:pt x="1" y="180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8325017" y="1431596"/>
              <a:ext cx="85804" cy="75565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0" y="119"/>
                </a:cxn>
              </a:cxnLst>
              <a:rect l="0" t="0" r="r" b="b"/>
              <a:pathLst>
                <a:path w="135" h="119">
                  <a:moveTo>
                    <a:pt x="135" y="0"/>
                  </a:moveTo>
                  <a:lnTo>
                    <a:pt x="0" y="119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6" name="Freeform 25"/>
            <p:cNvSpPr>
              <a:spLocks/>
            </p:cNvSpPr>
            <p:nvPr/>
          </p:nvSpPr>
          <p:spPr bwMode="auto">
            <a:xfrm>
              <a:off x="8430967" y="1431596"/>
              <a:ext cx="101473" cy="844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133"/>
                </a:cxn>
              </a:cxnLst>
              <a:rect l="0" t="0" r="r" b="b"/>
              <a:pathLst>
                <a:path w="159" h="133">
                  <a:moveTo>
                    <a:pt x="0" y="0"/>
                  </a:moveTo>
                  <a:lnTo>
                    <a:pt x="159" y="133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7" name="Freeform 24"/>
            <p:cNvSpPr>
              <a:spLocks/>
            </p:cNvSpPr>
            <p:nvPr/>
          </p:nvSpPr>
          <p:spPr bwMode="auto">
            <a:xfrm>
              <a:off x="8311587" y="1325657"/>
              <a:ext cx="106696" cy="57044"/>
            </a:xfrm>
            <a:custGeom>
              <a:avLst/>
              <a:gdLst/>
              <a:ahLst/>
              <a:cxnLst>
                <a:cxn ang="0">
                  <a:pos x="165" y="0"/>
                </a:cxn>
                <a:cxn ang="0">
                  <a:pos x="0" y="90"/>
                </a:cxn>
              </a:cxnLst>
              <a:rect l="0" t="0" r="r" b="b"/>
              <a:pathLst>
                <a:path w="165" h="90">
                  <a:moveTo>
                    <a:pt x="165" y="0"/>
                  </a:moveTo>
                  <a:lnTo>
                    <a:pt x="0" y="90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8" name="Freeform 23"/>
            <p:cNvSpPr>
              <a:spLocks/>
            </p:cNvSpPr>
            <p:nvPr/>
          </p:nvSpPr>
          <p:spPr bwMode="auto">
            <a:xfrm>
              <a:off x="8418283" y="1325657"/>
              <a:ext cx="94012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0" y="105"/>
                </a:cxn>
              </a:cxnLst>
              <a:rect l="0" t="0" r="r" b="b"/>
              <a:pathLst>
                <a:path w="150" h="105">
                  <a:moveTo>
                    <a:pt x="0" y="0"/>
                  </a:moveTo>
                  <a:lnTo>
                    <a:pt x="150" y="105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4711700" y="2016954"/>
            <a:ext cx="2314575" cy="4685029"/>
            <a:chOff x="4711700" y="2016954"/>
            <a:chExt cx="2314575" cy="4685029"/>
          </a:xfrm>
        </p:grpSpPr>
        <p:grpSp>
          <p:nvGrpSpPr>
            <p:cNvPr id="11" name="그룹 10"/>
            <p:cNvGrpSpPr/>
            <p:nvPr/>
          </p:nvGrpSpPr>
          <p:grpSpPr>
            <a:xfrm>
              <a:off x="4711700" y="2016954"/>
              <a:ext cx="2314575" cy="4685029"/>
              <a:chOff x="2905497" y="1820999"/>
              <a:chExt cx="2314575" cy="4685029"/>
            </a:xfrm>
          </p:grpSpPr>
          <p:grpSp>
            <p:nvGrpSpPr>
              <p:cNvPr id="8" name="그룹 7"/>
              <p:cNvGrpSpPr/>
              <p:nvPr/>
            </p:nvGrpSpPr>
            <p:grpSpPr>
              <a:xfrm>
                <a:off x="2905497" y="1820999"/>
                <a:ext cx="2314575" cy="4048125"/>
                <a:chOff x="2905497" y="1820999"/>
                <a:chExt cx="2314575" cy="4048125"/>
              </a:xfrm>
            </p:grpSpPr>
            <p:pic>
              <p:nvPicPr>
                <p:cNvPr id="45059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2905497" y="1820999"/>
                  <a:ext cx="2314575" cy="40481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직사각형 13"/>
                <p:cNvSpPr/>
                <p:nvPr/>
              </p:nvSpPr>
              <p:spPr>
                <a:xfrm>
                  <a:off x="2918725" y="1859986"/>
                  <a:ext cx="2269412" cy="3999711"/>
                </a:xfrm>
                <a:prstGeom prst="rect">
                  <a:avLst/>
                </a:prstGeom>
                <a:noFill/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3027915" y="5859697"/>
                    <a:ext cx="217619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>
                      <a:defRPr/>
                    </a:pPr>
                    <a:r>
                      <a:rPr kumimoji="0" lang="ko-KR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/>
                        <a:ea typeface="맑은 고딕" panose="020B0503020000020004" pitchFamily="50" charset="-127"/>
                        <a:cs typeface="+mn-cs"/>
                      </a:rPr>
                      <a:t>무중력 </a:t>
                    </a:r>
                    <a:r>
                      <a:rPr kumimoji="0" lang="ko-KR" altLang="en-US" sz="18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/>
                        <a:ea typeface="맑은 고딕" panose="020B0503020000020004" pitchFamily="50" charset="-127"/>
                        <a:cs typeface="+mn-cs"/>
                      </a:rPr>
                      <a:t>등가속</a:t>
                    </a:r>
                    <a:r>
                      <a:rPr kumimoji="0" lang="ko-KR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/>
                        <a:ea typeface="맑은 고딕" panose="020B0503020000020004" pitchFamily="50" charset="-127"/>
                        <a:cs typeface="+mn-cs"/>
                      </a:rPr>
                      <a:t> 운동</a:t>
                    </a:r>
                    <a:r>
                      <a:rPr kumimoji="0" lang="en-US" altLang="ko-K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/>
                        <a:ea typeface="맑은 고딕" panose="020B0503020000020004" pitchFamily="50" charset="-127"/>
                        <a:cs typeface="+mn-cs"/>
                      </a:rPr>
                      <a:t>: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ko-KR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=−</m:t>
                        </m:r>
                        <m:acc>
                          <m:accPr>
                            <m:chr m:val="⃗"/>
                            <m:ctrlPr>
                              <a:rPr lang="ko-KR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a14:m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27915" y="5859697"/>
                    <a:ext cx="2176190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361" t="-4717" r="-7003" b="-5660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그룹 13"/>
            <p:cNvGrpSpPr/>
            <p:nvPr/>
          </p:nvGrpSpPr>
          <p:grpSpPr>
            <a:xfrm>
              <a:off x="5726831" y="3771849"/>
              <a:ext cx="186590" cy="245540"/>
              <a:chOff x="8311587" y="1196752"/>
              <a:chExt cx="220853" cy="319299"/>
            </a:xfrm>
          </p:grpSpPr>
          <p:sp>
            <p:nvSpPr>
              <p:cNvPr id="40" name="Oval 28"/>
              <p:cNvSpPr>
                <a:spLocks noChangeArrowheads="1"/>
              </p:cNvSpPr>
              <p:nvPr/>
            </p:nvSpPr>
            <p:spPr bwMode="auto">
              <a:xfrm>
                <a:off x="8367546" y="1196752"/>
                <a:ext cx="114903" cy="114829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/>
            </p:nvSpPr>
            <p:spPr bwMode="auto">
              <a:xfrm>
                <a:off x="8419775" y="1316767"/>
                <a:ext cx="746" cy="1148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80"/>
                  </a:cxn>
                </a:cxnLst>
                <a:rect l="0" t="0" r="r" b="b"/>
                <a:pathLst>
                  <a:path w="1" h="180">
                    <a:moveTo>
                      <a:pt x="0" y="0"/>
                    </a:moveTo>
                    <a:lnTo>
                      <a:pt x="1" y="180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2" name="Freeform 26"/>
              <p:cNvSpPr>
                <a:spLocks/>
              </p:cNvSpPr>
              <p:nvPr/>
            </p:nvSpPr>
            <p:spPr bwMode="auto">
              <a:xfrm>
                <a:off x="8325017" y="1431596"/>
                <a:ext cx="85804" cy="75565"/>
              </a:xfrm>
              <a:custGeom>
                <a:avLst/>
                <a:gdLst/>
                <a:ahLst/>
                <a:cxnLst>
                  <a:cxn ang="0">
                    <a:pos x="135" y="0"/>
                  </a:cxn>
                  <a:cxn ang="0">
                    <a:pos x="0" y="119"/>
                  </a:cxn>
                </a:cxnLst>
                <a:rect l="0" t="0" r="r" b="b"/>
                <a:pathLst>
                  <a:path w="135" h="119">
                    <a:moveTo>
                      <a:pt x="135" y="0"/>
                    </a:moveTo>
                    <a:lnTo>
                      <a:pt x="0" y="119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3" name="Freeform 25"/>
              <p:cNvSpPr>
                <a:spLocks/>
              </p:cNvSpPr>
              <p:nvPr/>
            </p:nvSpPr>
            <p:spPr bwMode="auto">
              <a:xfrm>
                <a:off x="8430967" y="1431596"/>
                <a:ext cx="101473" cy="844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133"/>
                  </a:cxn>
                </a:cxnLst>
                <a:rect l="0" t="0" r="r" b="b"/>
                <a:pathLst>
                  <a:path w="159" h="133">
                    <a:moveTo>
                      <a:pt x="0" y="0"/>
                    </a:moveTo>
                    <a:lnTo>
                      <a:pt x="159" y="133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4" name="Freeform 24"/>
              <p:cNvSpPr>
                <a:spLocks/>
              </p:cNvSpPr>
              <p:nvPr/>
            </p:nvSpPr>
            <p:spPr bwMode="auto">
              <a:xfrm>
                <a:off x="8311587" y="1325657"/>
                <a:ext cx="106696" cy="57044"/>
              </a:xfrm>
              <a:custGeom>
                <a:avLst/>
                <a:gdLst/>
                <a:ahLst/>
                <a:cxnLst>
                  <a:cxn ang="0">
                    <a:pos x="165" y="0"/>
                  </a:cxn>
                  <a:cxn ang="0">
                    <a:pos x="0" y="90"/>
                  </a:cxn>
                </a:cxnLst>
                <a:rect l="0" t="0" r="r" b="b"/>
                <a:pathLst>
                  <a:path w="165" h="90">
                    <a:moveTo>
                      <a:pt x="165" y="0"/>
                    </a:moveTo>
                    <a:lnTo>
                      <a:pt x="0" y="90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8418283" y="1325657"/>
                <a:ext cx="94012" cy="666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0" y="105"/>
                  </a:cxn>
                </a:cxnLst>
                <a:rect l="0" t="0" r="r" b="b"/>
                <a:pathLst>
                  <a:path w="150" h="105">
                    <a:moveTo>
                      <a:pt x="0" y="0"/>
                    </a:moveTo>
                    <a:lnTo>
                      <a:pt x="150" y="105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31" name="그룹 13"/>
          <p:cNvGrpSpPr/>
          <p:nvPr/>
        </p:nvGrpSpPr>
        <p:grpSpPr>
          <a:xfrm>
            <a:off x="5709811" y="3778094"/>
            <a:ext cx="186590" cy="245540"/>
            <a:chOff x="8311587" y="1196752"/>
            <a:chExt cx="220853" cy="319299"/>
          </a:xfrm>
        </p:grpSpPr>
        <p:sp>
          <p:nvSpPr>
            <p:cNvPr id="46" name="Oval 28"/>
            <p:cNvSpPr>
              <a:spLocks noChangeArrowheads="1"/>
            </p:cNvSpPr>
            <p:nvPr/>
          </p:nvSpPr>
          <p:spPr bwMode="auto">
            <a:xfrm>
              <a:off x="8367546" y="1196752"/>
              <a:ext cx="114903" cy="11482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7" name="Freeform 27"/>
            <p:cNvSpPr>
              <a:spLocks/>
            </p:cNvSpPr>
            <p:nvPr/>
          </p:nvSpPr>
          <p:spPr bwMode="auto">
            <a:xfrm>
              <a:off x="8419775" y="1316767"/>
              <a:ext cx="746" cy="1148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80"/>
                </a:cxn>
              </a:cxnLst>
              <a:rect l="0" t="0" r="r" b="b"/>
              <a:pathLst>
                <a:path w="1" h="180">
                  <a:moveTo>
                    <a:pt x="0" y="0"/>
                  </a:moveTo>
                  <a:lnTo>
                    <a:pt x="1" y="180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26"/>
            <p:cNvSpPr>
              <a:spLocks/>
            </p:cNvSpPr>
            <p:nvPr/>
          </p:nvSpPr>
          <p:spPr bwMode="auto">
            <a:xfrm>
              <a:off x="8325017" y="1431596"/>
              <a:ext cx="85804" cy="75565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0" y="119"/>
                </a:cxn>
              </a:cxnLst>
              <a:rect l="0" t="0" r="r" b="b"/>
              <a:pathLst>
                <a:path w="135" h="119">
                  <a:moveTo>
                    <a:pt x="135" y="0"/>
                  </a:moveTo>
                  <a:lnTo>
                    <a:pt x="0" y="119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25"/>
            <p:cNvSpPr>
              <a:spLocks/>
            </p:cNvSpPr>
            <p:nvPr/>
          </p:nvSpPr>
          <p:spPr bwMode="auto">
            <a:xfrm>
              <a:off x="8430967" y="1431596"/>
              <a:ext cx="101473" cy="844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133"/>
                </a:cxn>
              </a:cxnLst>
              <a:rect l="0" t="0" r="r" b="b"/>
              <a:pathLst>
                <a:path w="159" h="133">
                  <a:moveTo>
                    <a:pt x="0" y="0"/>
                  </a:moveTo>
                  <a:lnTo>
                    <a:pt x="159" y="133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24"/>
            <p:cNvSpPr>
              <a:spLocks/>
            </p:cNvSpPr>
            <p:nvPr/>
          </p:nvSpPr>
          <p:spPr bwMode="auto">
            <a:xfrm>
              <a:off x="8311587" y="1325657"/>
              <a:ext cx="106696" cy="57044"/>
            </a:xfrm>
            <a:custGeom>
              <a:avLst/>
              <a:gdLst/>
              <a:ahLst/>
              <a:cxnLst>
                <a:cxn ang="0">
                  <a:pos x="165" y="0"/>
                </a:cxn>
                <a:cxn ang="0">
                  <a:pos x="0" y="90"/>
                </a:cxn>
              </a:cxnLst>
              <a:rect l="0" t="0" r="r" b="b"/>
              <a:pathLst>
                <a:path w="165" h="90">
                  <a:moveTo>
                    <a:pt x="165" y="0"/>
                  </a:moveTo>
                  <a:lnTo>
                    <a:pt x="0" y="90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8418283" y="1325657"/>
              <a:ext cx="94012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0" y="105"/>
                </a:cxn>
              </a:cxnLst>
              <a:rect l="0" t="0" r="r" b="b"/>
              <a:pathLst>
                <a:path w="150" h="105">
                  <a:moveTo>
                    <a:pt x="0" y="0"/>
                  </a:moveTo>
                  <a:lnTo>
                    <a:pt x="150" y="105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582585" y="4132019"/>
            <a:ext cx="483169" cy="147488"/>
            <a:chOff x="8149701" y="6248951"/>
            <a:chExt cx="483169" cy="147488"/>
          </a:xfrm>
        </p:grpSpPr>
        <p:sp>
          <p:nvSpPr>
            <p:cNvPr id="2" name="타원 1"/>
            <p:cNvSpPr/>
            <p:nvPr/>
          </p:nvSpPr>
          <p:spPr>
            <a:xfrm>
              <a:off x="8149701" y="6264990"/>
              <a:ext cx="124287" cy="1154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달 14"/>
            <p:cNvSpPr/>
            <p:nvPr/>
          </p:nvSpPr>
          <p:spPr>
            <a:xfrm rot="14971670">
              <a:off x="8437240" y="6200809"/>
              <a:ext cx="147488" cy="243772"/>
            </a:xfrm>
            <a:prstGeom prst="mo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1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175"/>
    </mc:Choice>
    <mc:Fallback xmlns="">
      <p:transition spd="slow" advTm="286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540666" y="1316543"/>
            <a:ext cx="5677126" cy="317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2800" b="1" dirty="0" smtClean="0">
                <a:solidFill>
                  <a:prstClr val="black"/>
                </a:solidFill>
              </a:rPr>
              <a:t>iii)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자유 낙하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:</a:t>
            </a:r>
          </a:p>
          <a:p>
            <a:pPr marL="800100" lvl="1" indent="-342900" algn="just"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2400" dirty="0" smtClean="0">
                <a:solidFill>
                  <a:prstClr val="black"/>
                </a:solidFill>
              </a:rPr>
              <a:t>균일 </a:t>
            </a:r>
            <a:r>
              <a:rPr lang="ko-KR" altLang="en-US" sz="2400" dirty="0">
                <a:solidFill>
                  <a:prstClr val="black"/>
                </a:solidFill>
              </a:rPr>
              <a:t>중력장 하에서 자유낙하하는 사람은</a:t>
            </a:r>
            <a:r>
              <a:rPr lang="en-US" altLang="ko-KR" sz="2400" dirty="0">
                <a:solidFill>
                  <a:prstClr val="black"/>
                </a:solidFill>
              </a:rPr>
              <a:t> “</a:t>
            </a:r>
            <a:r>
              <a:rPr lang="ko-KR" altLang="en-US" sz="2400" dirty="0">
                <a:solidFill>
                  <a:prstClr val="black"/>
                </a:solidFill>
              </a:rPr>
              <a:t>중력</a:t>
            </a:r>
            <a:r>
              <a:rPr lang="en-US" altLang="ko-KR" sz="2400" dirty="0">
                <a:solidFill>
                  <a:prstClr val="black"/>
                </a:solidFill>
              </a:rPr>
              <a:t>”</a:t>
            </a:r>
            <a:r>
              <a:rPr lang="ko-KR" altLang="en-US" sz="2400" dirty="0">
                <a:solidFill>
                  <a:prstClr val="black"/>
                </a:solidFill>
              </a:rPr>
              <a:t>을 느끼지 못한다</a:t>
            </a:r>
            <a:r>
              <a:rPr lang="en-US" altLang="ko-KR" sz="2400" dirty="0" smtClean="0">
                <a:solidFill>
                  <a:prstClr val="black"/>
                </a:solidFill>
              </a:rPr>
              <a:t>.</a:t>
            </a:r>
          </a:p>
          <a:p>
            <a:pPr marL="800100" lvl="1" indent="-342900" algn="just"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2400" dirty="0" smtClean="0">
                <a:solidFill>
                  <a:prstClr val="black"/>
                </a:solidFill>
                <a:latin typeface="Cambria Math" panose="02040503050406030204" pitchFamily="18" charset="0"/>
              </a:rPr>
              <a:t>가속 운동  </a:t>
            </a:r>
            <a:r>
              <a:rPr lang="en-US" altLang="ko-KR" sz="2400" dirty="0" smtClean="0">
                <a:solidFill>
                  <a:prstClr val="black"/>
                </a:solidFill>
                <a:latin typeface="Cambria Math" panose="02040503050406030204" pitchFamily="18" charset="0"/>
              </a:rPr>
              <a:t>or  </a:t>
            </a:r>
            <a:r>
              <a:rPr lang="ko-KR" altLang="en-US" sz="2400" dirty="0" err="1" smtClean="0">
                <a:solidFill>
                  <a:prstClr val="black"/>
                </a:solidFill>
                <a:latin typeface="Cambria Math" panose="02040503050406030204" pitchFamily="18" charset="0"/>
              </a:rPr>
              <a:t>비가속운동</a:t>
            </a:r>
            <a:r>
              <a:rPr lang="en-US" altLang="ko-KR" sz="2400" dirty="0" smtClean="0">
                <a:solidFill>
                  <a:prstClr val="black"/>
                </a:solidFill>
                <a:latin typeface="Cambria Math" panose="02040503050406030204" pitchFamily="18" charset="0"/>
              </a:rPr>
              <a:t>?</a:t>
            </a:r>
          </a:p>
          <a:p>
            <a:pPr marL="800100" lvl="1" indent="-342900" algn="just"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2400" dirty="0" smtClean="0">
                <a:solidFill>
                  <a:prstClr val="black"/>
                </a:solidFill>
                <a:latin typeface="Cambria Math" panose="02040503050406030204" pitchFamily="18" charset="0"/>
              </a:rPr>
              <a:t>관성계</a:t>
            </a:r>
            <a:r>
              <a:rPr lang="en-US" altLang="ko-KR" sz="2400" dirty="0" smtClean="0">
                <a:solidFill>
                  <a:prstClr val="black"/>
                </a:solidFill>
                <a:latin typeface="Cambria Math" panose="02040503050406030204" pitchFamily="18" charset="0"/>
              </a:rPr>
              <a:t>??...!!</a:t>
            </a:r>
            <a:endParaRPr lang="en-US" altLang="ko-KR" sz="2800" dirty="0" smtClean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6862810" y="3544093"/>
            <a:ext cx="1219200" cy="111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9650751" y="3934896"/>
            <a:ext cx="234454" cy="347100"/>
            <a:chOff x="2915724" y="2982370"/>
            <a:chExt cx="117057" cy="193913"/>
          </a:xfrm>
        </p:grpSpPr>
        <p:sp>
          <p:nvSpPr>
            <p:cNvPr id="39" name="Oval 65"/>
            <p:cNvSpPr>
              <a:spLocks noChangeArrowheads="1"/>
            </p:cNvSpPr>
            <p:nvPr/>
          </p:nvSpPr>
          <p:spPr bwMode="auto">
            <a:xfrm>
              <a:off x="2945779" y="2982370"/>
              <a:ext cx="60901" cy="6944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Freeform 64"/>
            <p:cNvSpPr>
              <a:spLocks/>
            </p:cNvSpPr>
            <p:nvPr/>
          </p:nvSpPr>
          <p:spPr bwMode="auto">
            <a:xfrm>
              <a:off x="2973066" y="3055425"/>
              <a:ext cx="395" cy="694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80"/>
                </a:cxn>
              </a:cxnLst>
              <a:rect l="0" t="0" r="r" b="b"/>
              <a:pathLst>
                <a:path w="1" h="180">
                  <a:moveTo>
                    <a:pt x="0" y="0"/>
                  </a:moveTo>
                  <a:lnTo>
                    <a:pt x="1" y="18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1" name="Freeform 63"/>
            <p:cNvSpPr>
              <a:spLocks/>
            </p:cNvSpPr>
            <p:nvPr/>
          </p:nvSpPr>
          <p:spPr bwMode="auto">
            <a:xfrm>
              <a:off x="2922842" y="3124873"/>
              <a:ext cx="45478" cy="45998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0" y="119"/>
                </a:cxn>
              </a:cxnLst>
              <a:rect l="0" t="0" r="r" b="b"/>
              <a:pathLst>
                <a:path w="135" h="119">
                  <a:moveTo>
                    <a:pt x="135" y="0"/>
                  </a:moveTo>
                  <a:lnTo>
                    <a:pt x="0" y="119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Freeform 62"/>
            <p:cNvSpPr>
              <a:spLocks/>
            </p:cNvSpPr>
            <p:nvPr/>
          </p:nvSpPr>
          <p:spPr bwMode="auto">
            <a:xfrm>
              <a:off x="2978998" y="3124873"/>
              <a:ext cx="53783" cy="514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133"/>
                </a:cxn>
              </a:cxnLst>
              <a:rect l="0" t="0" r="r" b="b"/>
              <a:pathLst>
                <a:path w="159" h="133">
                  <a:moveTo>
                    <a:pt x="0" y="0"/>
                  </a:moveTo>
                  <a:lnTo>
                    <a:pt x="159" y="133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" name="Freeform 61"/>
            <p:cNvSpPr>
              <a:spLocks/>
            </p:cNvSpPr>
            <p:nvPr/>
          </p:nvSpPr>
          <p:spPr bwMode="auto">
            <a:xfrm>
              <a:off x="2915724" y="3060837"/>
              <a:ext cx="56551" cy="34273"/>
            </a:xfrm>
            <a:custGeom>
              <a:avLst/>
              <a:gdLst/>
              <a:ahLst/>
              <a:cxnLst>
                <a:cxn ang="0">
                  <a:pos x="165" y="0"/>
                </a:cxn>
                <a:cxn ang="0">
                  <a:pos x="0" y="90"/>
                </a:cxn>
              </a:cxnLst>
              <a:rect l="0" t="0" r="r" b="b"/>
              <a:pathLst>
                <a:path w="165" h="90">
                  <a:moveTo>
                    <a:pt x="165" y="0"/>
                  </a:moveTo>
                  <a:lnTo>
                    <a:pt x="0" y="9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4" name="Freeform 60"/>
            <p:cNvSpPr>
              <a:spLocks/>
            </p:cNvSpPr>
            <p:nvPr/>
          </p:nvSpPr>
          <p:spPr bwMode="auto">
            <a:xfrm>
              <a:off x="2972275" y="3060837"/>
              <a:ext cx="50224" cy="405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0" y="105"/>
                </a:cxn>
              </a:cxnLst>
              <a:rect l="0" t="0" r="r" b="b"/>
              <a:pathLst>
                <a:path w="150" h="105">
                  <a:moveTo>
                    <a:pt x="0" y="0"/>
                  </a:moveTo>
                  <a:lnTo>
                    <a:pt x="150" y="105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cxnSp>
        <p:nvCxnSpPr>
          <p:cNvPr id="26" name="직선 화살표 연결선 25"/>
          <p:cNvCxnSpPr/>
          <p:nvPr/>
        </p:nvCxnSpPr>
        <p:spPr>
          <a:xfrm>
            <a:off x="7469427" y="805199"/>
            <a:ext cx="0" cy="2527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그룹 13"/>
          <p:cNvGrpSpPr/>
          <p:nvPr/>
        </p:nvGrpSpPr>
        <p:grpSpPr>
          <a:xfrm>
            <a:off x="7359000" y="1433961"/>
            <a:ext cx="220853" cy="319299"/>
            <a:chOff x="8311587" y="1196752"/>
            <a:chExt cx="220853" cy="319299"/>
          </a:xfrm>
        </p:grpSpPr>
        <p:sp>
          <p:nvSpPr>
            <p:cNvPr id="49" name="Oval 28"/>
            <p:cNvSpPr>
              <a:spLocks noChangeArrowheads="1"/>
            </p:cNvSpPr>
            <p:nvPr/>
          </p:nvSpPr>
          <p:spPr bwMode="auto">
            <a:xfrm>
              <a:off x="8367546" y="1196752"/>
              <a:ext cx="114903" cy="11482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27"/>
            <p:cNvSpPr>
              <a:spLocks/>
            </p:cNvSpPr>
            <p:nvPr/>
          </p:nvSpPr>
          <p:spPr bwMode="auto">
            <a:xfrm>
              <a:off x="8419775" y="1316767"/>
              <a:ext cx="746" cy="1148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80"/>
                </a:cxn>
              </a:cxnLst>
              <a:rect l="0" t="0" r="r" b="b"/>
              <a:pathLst>
                <a:path w="1" h="180">
                  <a:moveTo>
                    <a:pt x="0" y="0"/>
                  </a:moveTo>
                  <a:lnTo>
                    <a:pt x="1" y="180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Freeform 26"/>
            <p:cNvSpPr>
              <a:spLocks/>
            </p:cNvSpPr>
            <p:nvPr/>
          </p:nvSpPr>
          <p:spPr bwMode="auto">
            <a:xfrm>
              <a:off x="8325017" y="1431596"/>
              <a:ext cx="85804" cy="75565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0" y="119"/>
                </a:cxn>
              </a:cxnLst>
              <a:rect l="0" t="0" r="r" b="b"/>
              <a:pathLst>
                <a:path w="135" h="119">
                  <a:moveTo>
                    <a:pt x="135" y="0"/>
                  </a:moveTo>
                  <a:lnTo>
                    <a:pt x="0" y="119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25"/>
            <p:cNvSpPr>
              <a:spLocks/>
            </p:cNvSpPr>
            <p:nvPr/>
          </p:nvSpPr>
          <p:spPr bwMode="auto">
            <a:xfrm>
              <a:off x="8430967" y="1431596"/>
              <a:ext cx="101473" cy="844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133"/>
                </a:cxn>
              </a:cxnLst>
              <a:rect l="0" t="0" r="r" b="b"/>
              <a:pathLst>
                <a:path w="159" h="133">
                  <a:moveTo>
                    <a:pt x="0" y="0"/>
                  </a:moveTo>
                  <a:lnTo>
                    <a:pt x="159" y="133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auto">
            <a:xfrm>
              <a:off x="8311587" y="1325657"/>
              <a:ext cx="106696" cy="57044"/>
            </a:xfrm>
            <a:custGeom>
              <a:avLst/>
              <a:gdLst/>
              <a:ahLst/>
              <a:cxnLst>
                <a:cxn ang="0">
                  <a:pos x="165" y="0"/>
                </a:cxn>
                <a:cxn ang="0">
                  <a:pos x="0" y="90"/>
                </a:cxn>
              </a:cxnLst>
              <a:rect l="0" t="0" r="r" b="b"/>
              <a:pathLst>
                <a:path w="165" h="90">
                  <a:moveTo>
                    <a:pt x="165" y="0"/>
                  </a:moveTo>
                  <a:lnTo>
                    <a:pt x="0" y="90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23"/>
            <p:cNvSpPr>
              <a:spLocks/>
            </p:cNvSpPr>
            <p:nvPr/>
          </p:nvSpPr>
          <p:spPr bwMode="auto">
            <a:xfrm>
              <a:off x="8418283" y="1325657"/>
              <a:ext cx="94012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0" y="105"/>
                </a:cxn>
              </a:cxnLst>
              <a:rect l="0" t="0" r="r" b="b"/>
              <a:pathLst>
                <a:path w="150" h="105">
                  <a:moveTo>
                    <a:pt x="0" y="0"/>
                  </a:moveTo>
                  <a:lnTo>
                    <a:pt x="150" y="105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3662750" y="5045952"/>
            <a:ext cx="2006600" cy="1310197"/>
            <a:chOff x="6032726" y="4906253"/>
            <a:chExt cx="2006600" cy="1310197"/>
          </a:xfrm>
        </p:grpSpPr>
        <p:sp>
          <p:nvSpPr>
            <p:cNvPr id="64" name="직사각형 63"/>
            <p:cNvSpPr/>
            <p:nvPr/>
          </p:nvSpPr>
          <p:spPr>
            <a:xfrm>
              <a:off x="6032726" y="5251249"/>
              <a:ext cx="2006600" cy="965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직각 삼각형 65"/>
            <p:cNvSpPr/>
            <p:nvPr/>
          </p:nvSpPr>
          <p:spPr>
            <a:xfrm>
              <a:off x="6032726" y="5562198"/>
              <a:ext cx="2006600" cy="64155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6364549" y="4906253"/>
                  <a:ext cx="158024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2000" b="0" dirty="0" smtClean="0"/>
                    <a:t>가속계</a:t>
                  </a:r>
                  <a:r>
                    <a:rPr lang="en-US" altLang="ko-KR" sz="2000" b="0" dirty="0" smtClean="0"/>
                    <a:t>(</a:t>
                  </a:r>
                  <a14:m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0)</m:t>
                      </m:r>
                    </m:oMath>
                  </a14:m>
                  <a:endParaRPr lang="ko-KR" altLang="en-US" sz="2000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4549" y="4906253"/>
                  <a:ext cx="1580241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9615" t="-26000" r="-6923" b="-50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6" name="그룹 13"/>
            <p:cNvGrpSpPr/>
            <p:nvPr/>
          </p:nvGrpSpPr>
          <p:grpSpPr>
            <a:xfrm>
              <a:off x="7698311" y="5412740"/>
              <a:ext cx="220853" cy="319299"/>
              <a:chOff x="8311587" y="1196752"/>
              <a:chExt cx="220853" cy="319299"/>
            </a:xfrm>
          </p:grpSpPr>
          <p:sp>
            <p:nvSpPr>
              <p:cNvPr id="77" name="Oval 28"/>
              <p:cNvSpPr>
                <a:spLocks noChangeArrowheads="1"/>
              </p:cNvSpPr>
              <p:nvPr/>
            </p:nvSpPr>
            <p:spPr bwMode="auto">
              <a:xfrm>
                <a:off x="8367546" y="1196752"/>
                <a:ext cx="114903" cy="114829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8" name="Freeform 27"/>
              <p:cNvSpPr>
                <a:spLocks/>
              </p:cNvSpPr>
              <p:nvPr/>
            </p:nvSpPr>
            <p:spPr bwMode="auto">
              <a:xfrm>
                <a:off x="8419775" y="1316767"/>
                <a:ext cx="746" cy="1148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80"/>
                  </a:cxn>
                </a:cxnLst>
                <a:rect l="0" t="0" r="r" b="b"/>
                <a:pathLst>
                  <a:path w="1" h="180">
                    <a:moveTo>
                      <a:pt x="0" y="0"/>
                    </a:moveTo>
                    <a:lnTo>
                      <a:pt x="1" y="180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9" name="Freeform 26"/>
              <p:cNvSpPr>
                <a:spLocks/>
              </p:cNvSpPr>
              <p:nvPr/>
            </p:nvSpPr>
            <p:spPr bwMode="auto">
              <a:xfrm>
                <a:off x="8325017" y="1431596"/>
                <a:ext cx="85804" cy="75565"/>
              </a:xfrm>
              <a:custGeom>
                <a:avLst/>
                <a:gdLst/>
                <a:ahLst/>
                <a:cxnLst>
                  <a:cxn ang="0">
                    <a:pos x="135" y="0"/>
                  </a:cxn>
                  <a:cxn ang="0">
                    <a:pos x="0" y="119"/>
                  </a:cxn>
                </a:cxnLst>
                <a:rect l="0" t="0" r="r" b="b"/>
                <a:pathLst>
                  <a:path w="135" h="119">
                    <a:moveTo>
                      <a:pt x="135" y="0"/>
                    </a:moveTo>
                    <a:lnTo>
                      <a:pt x="0" y="119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0" name="Freeform 25"/>
              <p:cNvSpPr>
                <a:spLocks/>
              </p:cNvSpPr>
              <p:nvPr/>
            </p:nvSpPr>
            <p:spPr bwMode="auto">
              <a:xfrm>
                <a:off x="8430967" y="1431596"/>
                <a:ext cx="101473" cy="844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133"/>
                  </a:cxn>
                </a:cxnLst>
                <a:rect l="0" t="0" r="r" b="b"/>
                <a:pathLst>
                  <a:path w="159" h="133">
                    <a:moveTo>
                      <a:pt x="0" y="0"/>
                    </a:moveTo>
                    <a:lnTo>
                      <a:pt x="159" y="133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1" name="Freeform 24"/>
              <p:cNvSpPr>
                <a:spLocks/>
              </p:cNvSpPr>
              <p:nvPr/>
            </p:nvSpPr>
            <p:spPr bwMode="auto">
              <a:xfrm>
                <a:off x="8311587" y="1325657"/>
                <a:ext cx="106696" cy="57044"/>
              </a:xfrm>
              <a:custGeom>
                <a:avLst/>
                <a:gdLst/>
                <a:ahLst/>
                <a:cxnLst>
                  <a:cxn ang="0">
                    <a:pos x="165" y="0"/>
                  </a:cxn>
                  <a:cxn ang="0">
                    <a:pos x="0" y="90"/>
                  </a:cxn>
                </a:cxnLst>
                <a:rect l="0" t="0" r="r" b="b"/>
                <a:pathLst>
                  <a:path w="165" h="90">
                    <a:moveTo>
                      <a:pt x="165" y="0"/>
                    </a:moveTo>
                    <a:lnTo>
                      <a:pt x="0" y="90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8418283" y="1325657"/>
                <a:ext cx="94012" cy="666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0" y="105"/>
                  </a:cxn>
                </a:cxnLst>
                <a:rect l="0" t="0" r="r" b="b"/>
                <a:pathLst>
                  <a:path w="150" h="105">
                    <a:moveTo>
                      <a:pt x="0" y="0"/>
                    </a:moveTo>
                    <a:lnTo>
                      <a:pt x="150" y="105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61" name="직사각형 60"/>
            <p:cNvSpPr/>
            <p:nvPr/>
          </p:nvSpPr>
          <p:spPr>
            <a:xfrm>
              <a:off x="7711741" y="5726272"/>
              <a:ext cx="327585" cy="4901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837974" y="5045953"/>
            <a:ext cx="2006600" cy="1310197"/>
            <a:chOff x="2336800" y="4906253"/>
            <a:chExt cx="2006600" cy="1310197"/>
          </a:xfrm>
        </p:grpSpPr>
        <p:sp>
          <p:nvSpPr>
            <p:cNvPr id="45" name="직사각형 44"/>
            <p:cNvSpPr/>
            <p:nvPr/>
          </p:nvSpPr>
          <p:spPr>
            <a:xfrm>
              <a:off x="2336800" y="5251249"/>
              <a:ext cx="2006600" cy="965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2336800" y="5854700"/>
              <a:ext cx="2006600" cy="3490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2632113" y="4906253"/>
                  <a:ext cx="1607491" cy="3136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2000" b="0" dirty="0" smtClean="0"/>
                    <a:t>등</a:t>
                  </a:r>
                  <a14:m>
                    <m:oMath xmlns:m="http://schemas.openxmlformats.org/officeDocument/2006/math">
                      <m:r>
                        <a:rPr lang="ko-KR" altLang="en-US" sz="2000" i="1">
                          <a:latin typeface="Cambria Math" panose="02040503050406030204" pitchFamily="18" charset="0"/>
                        </a:rPr>
                        <m:t>속</m:t>
                      </m:r>
                      <m:r>
                        <a:rPr lang="ko-KR" altLang="en-US" sz="2000" i="1" smtClean="0">
                          <a:latin typeface="Cambria Math" panose="02040503050406030204" pitchFamily="18" charset="0"/>
                        </a:rPr>
                        <m:t>계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=0)</m:t>
                      </m:r>
                    </m:oMath>
                  </a14:m>
                  <a:endParaRPr lang="ko-KR" altLang="en-US" sz="20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2113" y="4906253"/>
                  <a:ext cx="1607491" cy="313612"/>
                </a:xfrm>
                <a:prstGeom prst="rect">
                  <a:avLst/>
                </a:prstGeom>
                <a:blipFill>
                  <a:blip r:embed="rId5"/>
                  <a:stretch>
                    <a:fillRect l="-9848" t="-23529" r="-6439" b="-4902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9" name="그룹 13"/>
            <p:cNvGrpSpPr/>
            <p:nvPr/>
          </p:nvGrpSpPr>
          <p:grpSpPr>
            <a:xfrm>
              <a:off x="4038896" y="5403850"/>
              <a:ext cx="220853" cy="319299"/>
              <a:chOff x="8311587" y="1196752"/>
              <a:chExt cx="220853" cy="319299"/>
            </a:xfrm>
          </p:grpSpPr>
          <p:sp>
            <p:nvSpPr>
              <p:cNvPr id="70" name="Oval 28"/>
              <p:cNvSpPr>
                <a:spLocks noChangeArrowheads="1"/>
              </p:cNvSpPr>
              <p:nvPr/>
            </p:nvSpPr>
            <p:spPr bwMode="auto">
              <a:xfrm>
                <a:off x="8367546" y="1196752"/>
                <a:ext cx="114903" cy="114829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1" name="Freeform 27"/>
              <p:cNvSpPr>
                <a:spLocks/>
              </p:cNvSpPr>
              <p:nvPr/>
            </p:nvSpPr>
            <p:spPr bwMode="auto">
              <a:xfrm>
                <a:off x="8419775" y="1316767"/>
                <a:ext cx="746" cy="1148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80"/>
                  </a:cxn>
                </a:cxnLst>
                <a:rect l="0" t="0" r="r" b="b"/>
                <a:pathLst>
                  <a:path w="1" h="180">
                    <a:moveTo>
                      <a:pt x="0" y="0"/>
                    </a:moveTo>
                    <a:lnTo>
                      <a:pt x="1" y="180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2" name="Freeform 26"/>
              <p:cNvSpPr>
                <a:spLocks/>
              </p:cNvSpPr>
              <p:nvPr/>
            </p:nvSpPr>
            <p:spPr bwMode="auto">
              <a:xfrm>
                <a:off x="8325017" y="1431596"/>
                <a:ext cx="85804" cy="75565"/>
              </a:xfrm>
              <a:custGeom>
                <a:avLst/>
                <a:gdLst/>
                <a:ahLst/>
                <a:cxnLst>
                  <a:cxn ang="0">
                    <a:pos x="135" y="0"/>
                  </a:cxn>
                  <a:cxn ang="0">
                    <a:pos x="0" y="119"/>
                  </a:cxn>
                </a:cxnLst>
                <a:rect l="0" t="0" r="r" b="b"/>
                <a:pathLst>
                  <a:path w="135" h="119">
                    <a:moveTo>
                      <a:pt x="135" y="0"/>
                    </a:moveTo>
                    <a:lnTo>
                      <a:pt x="0" y="119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3" name="Freeform 25"/>
              <p:cNvSpPr>
                <a:spLocks/>
              </p:cNvSpPr>
              <p:nvPr/>
            </p:nvSpPr>
            <p:spPr bwMode="auto">
              <a:xfrm>
                <a:off x="8430967" y="1431596"/>
                <a:ext cx="101473" cy="844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133"/>
                  </a:cxn>
                </a:cxnLst>
                <a:rect l="0" t="0" r="r" b="b"/>
                <a:pathLst>
                  <a:path w="159" h="133">
                    <a:moveTo>
                      <a:pt x="0" y="0"/>
                    </a:moveTo>
                    <a:lnTo>
                      <a:pt x="159" y="133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4" name="Freeform 24"/>
              <p:cNvSpPr>
                <a:spLocks/>
              </p:cNvSpPr>
              <p:nvPr/>
            </p:nvSpPr>
            <p:spPr bwMode="auto">
              <a:xfrm>
                <a:off x="8311587" y="1325657"/>
                <a:ext cx="106696" cy="57044"/>
              </a:xfrm>
              <a:custGeom>
                <a:avLst/>
                <a:gdLst/>
                <a:ahLst/>
                <a:cxnLst>
                  <a:cxn ang="0">
                    <a:pos x="165" y="0"/>
                  </a:cxn>
                  <a:cxn ang="0">
                    <a:pos x="0" y="90"/>
                  </a:cxn>
                </a:cxnLst>
                <a:rect l="0" t="0" r="r" b="b"/>
                <a:pathLst>
                  <a:path w="165" h="90">
                    <a:moveTo>
                      <a:pt x="165" y="0"/>
                    </a:moveTo>
                    <a:lnTo>
                      <a:pt x="0" y="90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5" name="Freeform 23"/>
              <p:cNvSpPr>
                <a:spLocks/>
              </p:cNvSpPr>
              <p:nvPr/>
            </p:nvSpPr>
            <p:spPr bwMode="auto">
              <a:xfrm>
                <a:off x="8418283" y="1325657"/>
                <a:ext cx="94012" cy="666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0" y="105"/>
                  </a:cxn>
                </a:cxnLst>
                <a:rect l="0" t="0" r="r" b="b"/>
                <a:pathLst>
                  <a:path w="150" h="105">
                    <a:moveTo>
                      <a:pt x="0" y="0"/>
                    </a:moveTo>
                    <a:lnTo>
                      <a:pt x="150" y="105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84" name="직사각형 83"/>
            <p:cNvSpPr/>
            <p:nvPr/>
          </p:nvSpPr>
          <p:spPr>
            <a:xfrm>
              <a:off x="4002776" y="5726272"/>
              <a:ext cx="327585" cy="4901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7" name="오른쪽 화살표 66"/>
          <p:cNvSpPr/>
          <p:nvPr/>
        </p:nvSpPr>
        <p:spPr>
          <a:xfrm>
            <a:off x="5720096" y="5809205"/>
            <a:ext cx="317500" cy="290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869" y="1062543"/>
            <a:ext cx="468420" cy="962863"/>
          </a:xfrm>
          <a:prstGeom prst="rect">
            <a:avLst/>
          </a:prstGeom>
        </p:spPr>
      </p:pic>
      <p:pic>
        <p:nvPicPr>
          <p:cNvPr id="85" name="그림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234332" y="1310982"/>
            <a:ext cx="953232" cy="475616"/>
          </a:xfrm>
          <a:prstGeom prst="rect">
            <a:avLst/>
          </a:prstGeom>
        </p:spPr>
      </p:pic>
      <p:sp>
        <p:nvSpPr>
          <p:cNvPr id="114" name="오른쪽 화살표 113"/>
          <p:cNvSpPr/>
          <p:nvPr/>
        </p:nvSpPr>
        <p:spPr>
          <a:xfrm>
            <a:off x="2903723" y="5820620"/>
            <a:ext cx="317500" cy="290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TextBox 85"/>
          <p:cNvSpPr txBox="1"/>
          <p:nvPr/>
        </p:nvSpPr>
        <p:spPr>
          <a:xfrm>
            <a:off x="7116810" y="3912826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지구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504869" y="2168070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(a)</a:t>
            </a:r>
            <a:endParaRPr lang="ko-KR" alt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9461919" y="216807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(b)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4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31"/>
    </mc:Choice>
    <mc:Fallback xmlns="">
      <p:transition spd="slow" advTm="28243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39332" y="4059490"/>
            <a:ext cx="2030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</a:t>
            </a:r>
            <a:r>
              <a:rPr lang="ko-KR" altLang="en-US" sz="1600" dirty="0" smtClean="0"/>
              <a:t>그림 출처</a:t>
            </a:r>
            <a:r>
              <a:rPr lang="en-US" altLang="ko-KR" sz="1600" dirty="0" smtClean="0"/>
              <a:t>: Thorne)</a:t>
            </a:r>
            <a:endParaRPr lang="ko-KR" altLang="en-US" sz="16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62" y="528605"/>
            <a:ext cx="7899401" cy="3869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571" y="4879910"/>
            <a:ext cx="112620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/>
              <a:t>포탄의 </a:t>
            </a:r>
            <a:r>
              <a:rPr lang="ko-KR" altLang="en-US" dirty="0" smtClean="0"/>
              <a:t>운동은 </a:t>
            </a:r>
            <a:r>
              <a:rPr lang="en-US" altLang="ko-KR" dirty="0" smtClean="0"/>
              <a:t>(</a:t>
            </a:r>
            <a:r>
              <a:rPr lang="ko-KR" altLang="en-US" dirty="0" smtClean="0"/>
              <a:t>등</a:t>
            </a:r>
            <a:r>
              <a:rPr lang="en-US" altLang="ko-KR" dirty="0" smtClean="0"/>
              <a:t>)</a:t>
            </a:r>
            <a:r>
              <a:rPr lang="ko-KR" altLang="en-US" dirty="0" smtClean="0"/>
              <a:t>가속 운동 </a:t>
            </a:r>
            <a:r>
              <a:rPr lang="en-US" altLang="ko-KR" dirty="0" smtClean="0">
                <a:sym typeface="Wingdings" panose="05000000000000000000" pitchFamily="2" charset="2"/>
              </a:rPr>
              <a:t> </a:t>
            </a:r>
            <a:r>
              <a:rPr lang="ko-KR" altLang="en-US" dirty="0" smtClean="0"/>
              <a:t>자유낙하하는 </a:t>
            </a:r>
            <a:r>
              <a:rPr lang="ko-KR" altLang="en-US" dirty="0"/>
              <a:t>사람이 보면</a:t>
            </a:r>
            <a:r>
              <a:rPr lang="en-US" altLang="ko-KR" dirty="0"/>
              <a:t>? </a:t>
            </a:r>
            <a:endParaRPr lang="en-US" altLang="ko-KR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 smtClean="0"/>
              <a:t>자유낙하하는 관측자는 관성계</a:t>
            </a:r>
            <a:endParaRPr lang="en-US" altLang="ko-KR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 smtClean="0"/>
              <a:t>자유낙하하는 포탄에 앉아있는 사람도 관성계</a:t>
            </a:r>
            <a:endParaRPr lang="en-US" altLang="ko-KR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 smtClean="0">
                <a:sym typeface="Wingdings" panose="05000000000000000000" pitchFamily="2" charset="2"/>
              </a:rPr>
              <a:t>관성계가 다른 관성계를 보는 것과 동일</a:t>
            </a:r>
            <a:r>
              <a:rPr lang="en-US" altLang="ko-KR" dirty="0" smtClean="0">
                <a:sym typeface="Wingdings" panose="05000000000000000000" pitchFamily="2" charset="2"/>
              </a:rPr>
              <a:t>: “</a:t>
            </a:r>
            <a:r>
              <a:rPr lang="ko-KR" altLang="en-US" dirty="0" err="1" smtClean="0">
                <a:sym typeface="Wingdings" panose="05000000000000000000" pitchFamily="2" charset="2"/>
              </a:rPr>
              <a:t>관성운동</a:t>
            </a:r>
            <a:r>
              <a:rPr lang="en-US" altLang="ko-KR" dirty="0" smtClean="0">
                <a:sym typeface="Wingdings" panose="05000000000000000000" pitchFamily="2" charset="2"/>
              </a:rPr>
              <a:t>”  </a:t>
            </a:r>
            <a:r>
              <a:rPr lang="ko-KR" altLang="en-US" dirty="0" smtClean="0">
                <a:sym typeface="Wingdings" panose="05000000000000000000" pitchFamily="2" charset="2"/>
              </a:rPr>
              <a:t>즉</a:t>
            </a:r>
            <a:r>
              <a:rPr lang="en-US" altLang="ko-KR" dirty="0" smtClean="0"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sym typeface="Wingdings" panose="05000000000000000000" pitchFamily="2" charset="2"/>
              </a:rPr>
              <a:t>정지해 있거나 일정한 속도로 움직일 것이다</a:t>
            </a:r>
            <a:r>
              <a:rPr lang="en-US" altLang="ko-KR" dirty="0" smtClean="0">
                <a:sym typeface="Wingdings" panose="05000000000000000000" pitchFamily="2" charset="2"/>
              </a:rPr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00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69"/>
    </mc:Choice>
    <mc:Fallback xmlns="">
      <p:transition spd="slow" advTm="2886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982" y="38100"/>
            <a:ext cx="60022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6474822"/>
            <a:ext cx="2030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그림 출처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Thorne)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5734591" y="18669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4165600" y="30099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7086600" y="63119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7874000" y="38354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4381500" y="26416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5041900" y="55372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7416800" y="58801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8064500" y="35433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7251700" y="60960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3949700" y="33274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3771900" y="35814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3606800" y="37973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4838700" y="58674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4711700" y="60706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4508500" y="63373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9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38"/>
    </mc:Choice>
    <mc:Fallback xmlns="">
      <p:transition spd="slow" advTm="7833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8575" y="1824270"/>
            <a:ext cx="2799678" cy="471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직선 화살표 연결선 5"/>
          <p:cNvCxnSpPr/>
          <p:nvPr/>
        </p:nvCxnSpPr>
        <p:spPr>
          <a:xfrm>
            <a:off x="4517380" y="3755146"/>
            <a:ext cx="1656184" cy="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2096" y="634751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그림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출처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Hartle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13504" y="3829111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(?)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889386" y="785560"/>
            <a:ext cx="5298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ko-KR" altLang="en-US" sz="3200" b="1" dirty="0" smtClean="0">
                <a:solidFill>
                  <a:prstClr val="black"/>
                </a:solidFill>
                <a:cs typeface="+mj-cs"/>
              </a:rPr>
              <a:t>무거운 물체 주위의 공간</a:t>
            </a:r>
            <a:endParaRPr lang="ko-KR" altLang="en-US" sz="3200" dirty="0"/>
          </a:p>
        </p:txBody>
      </p:sp>
      <p:sp>
        <p:nvSpPr>
          <p:cNvPr id="8" name="타원 7"/>
          <p:cNvSpPr/>
          <p:nvPr/>
        </p:nvSpPr>
        <p:spPr>
          <a:xfrm>
            <a:off x="1263600" y="2974897"/>
            <a:ext cx="1219200" cy="111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잉크 16"/>
              <p14:cNvContentPartPr/>
              <p14:nvPr/>
            </p14:nvContentPartPr>
            <p14:xfrm>
              <a:off x="839215" y="2576298"/>
              <a:ext cx="2238480" cy="2066400"/>
            </p14:xfrm>
          </p:contentPart>
        </mc:Choice>
        <mc:Fallback xmlns="">
          <p:pic>
            <p:nvPicPr>
              <p:cNvPr id="17" name="잉크 1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335" y="2480178"/>
                <a:ext cx="2334240" cy="22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잉크 17"/>
              <p14:cNvContentPartPr/>
              <p14:nvPr/>
            </p14:nvContentPartPr>
            <p14:xfrm>
              <a:off x="729775" y="2557938"/>
              <a:ext cx="2409840" cy="204660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895" y="2461818"/>
                <a:ext cx="2505600" cy="22388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406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75"/>
    </mc:Choice>
    <mc:Fallback xmlns="">
      <p:transition spd="slow" advTm="106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44284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3888" y="1726649"/>
            <a:ext cx="20764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76502" y="634700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그림 출처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Hartle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2827" y="2143225"/>
            <a:ext cx="16859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>
          <a:xfrm>
            <a:off x="8953765" y="3338601"/>
            <a:ext cx="2884751" cy="1215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600" b="1" dirty="0" smtClean="0">
                <a:latin typeface="맑은 고딕"/>
                <a:ea typeface="맑은 고딕" panose="020B0503020000020004" pitchFamily="50" charset="-127"/>
              </a:rPr>
              <a:t>중력장이 있으면 빛이 휜다</a:t>
            </a:r>
            <a:r>
              <a:rPr lang="en-US" altLang="ko-KR" sz="2600" b="1" dirty="0" smtClean="0">
                <a:latin typeface="맑은 고딕"/>
                <a:ea typeface="맑은 고딕" panose="020B0503020000020004" pitchFamily="50" charset="-127"/>
              </a:rPr>
              <a:t>…??!!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4829" y="2708824"/>
            <a:ext cx="7048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직선 화살표 연결선 7"/>
          <p:cNvCxnSpPr/>
          <p:nvPr/>
        </p:nvCxnSpPr>
        <p:spPr>
          <a:xfrm flipV="1">
            <a:off x="303271" y="3860953"/>
            <a:ext cx="1080120" cy="1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오른쪽 화살표 10"/>
          <p:cNvSpPr/>
          <p:nvPr/>
        </p:nvSpPr>
        <p:spPr>
          <a:xfrm>
            <a:off x="5607824" y="3536915"/>
            <a:ext cx="36004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69081" y="393889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ko-KR" altLang="en-US" sz="2800" b="1" dirty="0" err="1" smtClean="0">
                <a:solidFill>
                  <a:prstClr val="black"/>
                </a:solidFill>
              </a:rPr>
              <a:t>등가속계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5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73"/>
    </mc:Choice>
    <mc:Fallback xmlns="">
      <p:transition spd="slow" advTm="8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14805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00169 -0.037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685850" y="1187388"/>
            <a:ext cx="5451933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무거운 물체 주위에서 빛의 경로가 휜다면</a:t>
            </a: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…?</a:t>
            </a:r>
          </a:p>
          <a:p>
            <a:pPr marL="342900" marR="0" lvl="0" indent="-342900" algn="just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공간 자체가 휘어져 있다는 것</a:t>
            </a:r>
            <a:r>
              <a:rPr lang="ko-KR" altLang="en-US" sz="2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인가</a:t>
            </a:r>
            <a:r>
              <a:rPr lang="en-US" altLang="ko-KR" sz="2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…?</a:t>
            </a:r>
          </a:p>
          <a:p>
            <a:pPr marL="342900" marR="0" lvl="0" indent="-342900" algn="just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ko-KR" sz="24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  <a:p>
            <a:pPr marL="342900" marR="0" lvl="0" indent="-342900" algn="just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중력의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존재 혹은 물체의 출현이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공간을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휘게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한다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…??!!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24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그렇다면 특수상대론에서 시공간은 고정시켜 놓고 </a:t>
            </a:r>
            <a:r>
              <a:rPr lang="ko-KR" altLang="en-US" sz="2400" b="1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뉴튼</a:t>
            </a:r>
            <a:r>
              <a:rPr lang="ko-KR" altLang="en-US" sz="24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중력을 수정하려는 것은 잘못된 방향</a:t>
            </a:r>
            <a:r>
              <a:rPr lang="en-US" altLang="ko-KR" sz="24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…??!!!</a:t>
            </a:r>
            <a:endParaRPr lang="en-US" altLang="ko-KR" sz="24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22827" y="1262133"/>
            <a:ext cx="5193229" cy="5489140"/>
            <a:chOff x="959157" y="512819"/>
            <a:chExt cx="4104456" cy="4312534"/>
          </a:xfrm>
        </p:grpSpPr>
        <p:grpSp>
          <p:nvGrpSpPr>
            <p:cNvPr id="3" name="그룹 2"/>
            <p:cNvGrpSpPr/>
            <p:nvPr/>
          </p:nvGrpSpPr>
          <p:grpSpPr>
            <a:xfrm>
              <a:off x="959157" y="512819"/>
              <a:ext cx="4104456" cy="4312534"/>
              <a:chOff x="959157" y="512819"/>
              <a:chExt cx="4104456" cy="4312534"/>
            </a:xfrm>
          </p:grpSpPr>
          <p:sp>
            <p:nvSpPr>
              <p:cNvPr id="61443" name="직사각형 3"/>
              <p:cNvSpPr>
                <a:spLocks noChangeArrowheads="1"/>
              </p:cNvSpPr>
              <p:nvPr/>
            </p:nvSpPr>
            <p:spPr bwMode="auto">
              <a:xfrm>
                <a:off x="1367526" y="4656090"/>
                <a:ext cx="3228885" cy="169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/>
                    <a:ea typeface="굴림"/>
                    <a:cs typeface="+mn-cs"/>
                  </a:rPr>
                  <a:t>(</a:t>
                </a:r>
                <a:r>
                  <a:rPr kumimoji="0" lang="ko-KR" altLang="en-US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/>
                    <a:ea typeface="굴림"/>
                    <a:cs typeface="+mn-cs"/>
                  </a:rPr>
                  <a:t>출처</a:t>
                </a:r>
                <a:r>
                  <a:rPr kumimoji="0" lang="en-US" altLang="ko-K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/>
                    <a:ea typeface="굴림"/>
                    <a:cs typeface="+mn-cs"/>
                  </a:rPr>
                  <a:t>: http://</a:t>
                </a:r>
                <a:r>
                  <a:rPr kumimoji="0" lang="en-US" altLang="ko-KR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/>
                    <a:ea typeface="굴림"/>
                    <a:cs typeface="+mn-cs"/>
                  </a:rPr>
                  <a:t>www.zamandayolculuk.com/cetinbal/HTMLdosya1/RelativityFile.htm)</a:t>
                </a:r>
                <a:endParaRPr kumimoji="0" lang="ko-KR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  <p:pic>
            <p:nvPicPr>
              <p:cNvPr id="9" name="Picture 1" descr="G:\20140318_군산대\Tallk\자료\relativity_light_bending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59157" y="512819"/>
                <a:ext cx="4104456" cy="4104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1" name="직선 연결선 10"/>
            <p:cNvCxnSpPr/>
            <p:nvPr/>
          </p:nvCxnSpPr>
          <p:spPr>
            <a:xfrm>
              <a:off x="2859647" y="728843"/>
              <a:ext cx="475775" cy="374441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lgDash"/>
              <a:tailEnd type="arrow"/>
            </a:ln>
            <a:effectLst/>
          </p:spPr>
        </p:cxnSp>
        <p:sp>
          <p:nvSpPr>
            <p:cNvPr id="6" name="자유형 5"/>
            <p:cNvSpPr/>
            <p:nvPr/>
          </p:nvSpPr>
          <p:spPr>
            <a:xfrm>
              <a:off x="2556083" y="720897"/>
              <a:ext cx="425886" cy="3271102"/>
            </a:xfrm>
            <a:custGeom>
              <a:avLst/>
              <a:gdLst>
                <a:gd name="connsiteX0" fmla="*/ 292231 w 412315"/>
                <a:gd name="connsiteY0" fmla="*/ 0 h 3289955"/>
                <a:gd name="connsiteX1" fmla="*/ 386499 w 412315"/>
                <a:gd name="connsiteY1" fmla="*/ 678730 h 3289955"/>
                <a:gd name="connsiteX2" fmla="*/ 377072 w 412315"/>
                <a:gd name="connsiteY2" fmla="*/ 1696825 h 3289955"/>
                <a:gd name="connsiteX3" fmla="*/ 0 w 412315"/>
                <a:gd name="connsiteY3" fmla="*/ 3289955 h 3289955"/>
                <a:gd name="connsiteX0" fmla="*/ 292231 w 410049"/>
                <a:gd name="connsiteY0" fmla="*/ 0 h 3289955"/>
                <a:gd name="connsiteX1" fmla="*/ 339365 w 410049"/>
                <a:gd name="connsiteY1" fmla="*/ 367646 h 3289955"/>
                <a:gd name="connsiteX2" fmla="*/ 386499 w 410049"/>
                <a:gd name="connsiteY2" fmla="*/ 678730 h 3289955"/>
                <a:gd name="connsiteX3" fmla="*/ 377072 w 410049"/>
                <a:gd name="connsiteY3" fmla="*/ 1696825 h 3289955"/>
                <a:gd name="connsiteX4" fmla="*/ 0 w 410049"/>
                <a:gd name="connsiteY4" fmla="*/ 3289955 h 3289955"/>
                <a:gd name="connsiteX0" fmla="*/ 292231 w 409193"/>
                <a:gd name="connsiteY0" fmla="*/ 0 h 3289955"/>
                <a:gd name="connsiteX1" fmla="*/ 339365 w 409193"/>
                <a:gd name="connsiteY1" fmla="*/ 367646 h 3289955"/>
                <a:gd name="connsiteX2" fmla="*/ 358218 w 409193"/>
                <a:gd name="connsiteY2" fmla="*/ 509048 h 3289955"/>
                <a:gd name="connsiteX3" fmla="*/ 386499 w 409193"/>
                <a:gd name="connsiteY3" fmla="*/ 678730 h 3289955"/>
                <a:gd name="connsiteX4" fmla="*/ 377072 w 409193"/>
                <a:gd name="connsiteY4" fmla="*/ 1696825 h 3289955"/>
                <a:gd name="connsiteX5" fmla="*/ 0 w 409193"/>
                <a:gd name="connsiteY5" fmla="*/ 3289955 h 3289955"/>
                <a:gd name="connsiteX0" fmla="*/ 292231 w 417804"/>
                <a:gd name="connsiteY0" fmla="*/ 0 h 3289955"/>
                <a:gd name="connsiteX1" fmla="*/ 339365 w 417804"/>
                <a:gd name="connsiteY1" fmla="*/ 367646 h 3289955"/>
                <a:gd name="connsiteX2" fmla="*/ 358218 w 417804"/>
                <a:gd name="connsiteY2" fmla="*/ 509048 h 3289955"/>
                <a:gd name="connsiteX3" fmla="*/ 405353 w 417804"/>
                <a:gd name="connsiteY3" fmla="*/ 791852 h 3289955"/>
                <a:gd name="connsiteX4" fmla="*/ 377072 w 417804"/>
                <a:gd name="connsiteY4" fmla="*/ 1696825 h 3289955"/>
                <a:gd name="connsiteX5" fmla="*/ 0 w 417804"/>
                <a:gd name="connsiteY5" fmla="*/ 3289955 h 3289955"/>
                <a:gd name="connsiteX0" fmla="*/ 292231 w 413190"/>
                <a:gd name="connsiteY0" fmla="*/ 0 h 3289955"/>
                <a:gd name="connsiteX1" fmla="*/ 339365 w 413190"/>
                <a:gd name="connsiteY1" fmla="*/ 367646 h 3289955"/>
                <a:gd name="connsiteX2" fmla="*/ 358218 w 413190"/>
                <a:gd name="connsiteY2" fmla="*/ 509048 h 3289955"/>
                <a:gd name="connsiteX3" fmla="*/ 395926 w 413190"/>
                <a:gd name="connsiteY3" fmla="*/ 791852 h 3289955"/>
                <a:gd name="connsiteX4" fmla="*/ 377072 w 413190"/>
                <a:gd name="connsiteY4" fmla="*/ 1696825 h 3289955"/>
                <a:gd name="connsiteX5" fmla="*/ 0 w 413190"/>
                <a:gd name="connsiteY5" fmla="*/ 3289955 h 3289955"/>
                <a:gd name="connsiteX0" fmla="*/ 292231 w 419534"/>
                <a:gd name="connsiteY0" fmla="*/ 0 h 3289955"/>
                <a:gd name="connsiteX1" fmla="*/ 339365 w 419534"/>
                <a:gd name="connsiteY1" fmla="*/ 367646 h 3289955"/>
                <a:gd name="connsiteX2" fmla="*/ 358218 w 419534"/>
                <a:gd name="connsiteY2" fmla="*/ 509048 h 3289955"/>
                <a:gd name="connsiteX3" fmla="*/ 395926 w 419534"/>
                <a:gd name="connsiteY3" fmla="*/ 791852 h 3289955"/>
                <a:gd name="connsiteX4" fmla="*/ 377072 w 419534"/>
                <a:gd name="connsiteY4" fmla="*/ 1696825 h 3289955"/>
                <a:gd name="connsiteX5" fmla="*/ 0 w 419534"/>
                <a:gd name="connsiteY5" fmla="*/ 3289955 h 3289955"/>
                <a:gd name="connsiteX0" fmla="*/ 292231 w 407913"/>
                <a:gd name="connsiteY0" fmla="*/ 0 h 3289955"/>
                <a:gd name="connsiteX1" fmla="*/ 339365 w 407913"/>
                <a:gd name="connsiteY1" fmla="*/ 367646 h 3289955"/>
                <a:gd name="connsiteX2" fmla="*/ 358218 w 407913"/>
                <a:gd name="connsiteY2" fmla="*/ 509048 h 3289955"/>
                <a:gd name="connsiteX3" fmla="*/ 395926 w 407913"/>
                <a:gd name="connsiteY3" fmla="*/ 791852 h 3289955"/>
                <a:gd name="connsiteX4" fmla="*/ 377072 w 407913"/>
                <a:gd name="connsiteY4" fmla="*/ 1696825 h 3289955"/>
                <a:gd name="connsiteX5" fmla="*/ 207389 w 407913"/>
                <a:gd name="connsiteY5" fmla="*/ 2422689 h 3289955"/>
                <a:gd name="connsiteX6" fmla="*/ 0 w 407913"/>
                <a:gd name="connsiteY6" fmla="*/ 3289955 h 3289955"/>
                <a:gd name="connsiteX0" fmla="*/ 292231 w 395982"/>
                <a:gd name="connsiteY0" fmla="*/ 0 h 3289955"/>
                <a:gd name="connsiteX1" fmla="*/ 339365 w 395982"/>
                <a:gd name="connsiteY1" fmla="*/ 367646 h 3289955"/>
                <a:gd name="connsiteX2" fmla="*/ 358218 w 395982"/>
                <a:gd name="connsiteY2" fmla="*/ 509048 h 3289955"/>
                <a:gd name="connsiteX3" fmla="*/ 395926 w 395982"/>
                <a:gd name="connsiteY3" fmla="*/ 791852 h 3289955"/>
                <a:gd name="connsiteX4" fmla="*/ 348792 w 395982"/>
                <a:gd name="connsiteY4" fmla="*/ 1734532 h 3289955"/>
                <a:gd name="connsiteX5" fmla="*/ 207389 w 395982"/>
                <a:gd name="connsiteY5" fmla="*/ 2422689 h 3289955"/>
                <a:gd name="connsiteX6" fmla="*/ 0 w 395982"/>
                <a:gd name="connsiteY6" fmla="*/ 3289955 h 3289955"/>
                <a:gd name="connsiteX0" fmla="*/ 292231 w 398569"/>
                <a:gd name="connsiteY0" fmla="*/ 0 h 3289955"/>
                <a:gd name="connsiteX1" fmla="*/ 339365 w 398569"/>
                <a:gd name="connsiteY1" fmla="*/ 367646 h 3289955"/>
                <a:gd name="connsiteX2" fmla="*/ 358218 w 398569"/>
                <a:gd name="connsiteY2" fmla="*/ 509048 h 3289955"/>
                <a:gd name="connsiteX3" fmla="*/ 395926 w 398569"/>
                <a:gd name="connsiteY3" fmla="*/ 791852 h 3289955"/>
                <a:gd name="connsiteX4" fmla="*/ 348792 w 398569"/>
                <a:gd name="connsiteY4" fmla="*/ 1734532 h 3289955"/>
                <a:gd name="connsiteX5" fmla="*/ 207389 w 398569"/>
                <a:gd name="connsiteY5" fmla="*/ 2422689 h 3289955"/>
                <a:gd name="connsiteX6" fmla="*/ 0 w 398569"/>
                <a:gd name="connsiteY6" fmla="*/ 3289955 h 3289955"/>
                <a:gd name="connsiteX0" fmla="*/ 301658 w 407996"/>
                <a:gd name="connsiteY0" fmla="*/ 0 h 3271102"/>
                <a:gd name="connsiteX1" fmla="*/ 348792 w 407996"/>
                <a:gd name="connsiteY1" fmla="*/ 367646 h 3271102"/>
                <a:gd name="connsiteX2" fmla="*/ 367645 w 407996"/>
                <a:gd name="connsiteY2" fmla="*/ 509048 h 3271102"/>
                <a:gd name="connsiteX3" fmla="*/ 405353 w 407996"/>
                <a:gd name="connsiteY3" fmla="*/ 791852 h 3271102"/>
                <a:gd name="connsiteX4" fmla="*/ 358219 w 407996"/>
                <a:gd name="connsiteY4" fmla="*/ 1734532 h 3271102"/>
                <a:gd name="connsiteX5" fmla="*/ 216816 w 407996"/>
                <a:gd name="connsiteY5" fmla="*/ 2422689 h 3271102"/>
                <a:gd name="connsiteX6" fmla="*/ 0 w 407996"/>
                <a:gd name="connsiteY6" fmla="*/ 3271102 h 3271102"/>
                <a:gd name="connsiteX0" fmla="*/ 301658 w 405409"/>
                <a:gd name="connsiteY0" fmla="*/ 0 h 3271102"/>
                <a:gd name="connsiteX1" fmla="*/ 348792 w 405409"/>
                <a:gd name="connsiteY1" fmla="*/ 367646 h 3271102"/>
                <a:gd name="connsiteX2" fmla="*/ 367645 w 405409"/>
                <a:gd name="connsiteY2" fmla="*/ 509048 h 3271102"/>
                <a:gd name="connsiteX3" fmla="*/ 405353 w 405409"/>
                <a:gd name="connsiteY3" fmla="*/ 791852 h 3271102"/>
                <a:gd name="connsiteX4" fmla="*/ 358219 w 405409"/>
                <a:gd name="connsiteY4" fmla="*/ 1734532 h 3271102"/>
                <a:gd name="connsiteX5" fmla="*/ 197962 w 405409"/>
                <a:gd name="connsiteY5" fmla="*/ 2432116 h 3271102"/>
                <a:gd name="connsiteX6" fmla="*/ 0 w 405409"/>
                <a:gd name="connsiteY6" fmla="*/ 3271102 h 3271102"/>
                <a:gd name="connsiteX0" fmla="*/ 301658 w 405623"/>
                <a:gd name="connsiteY0" fmla="*/ 0 h 3271102"/>
                <a:gd name="connsiteX1" fmla="*/ 348792 w 405623"/>
                <a:gd name="connsiteY1" fmla="*/ 367646 h 3271102"/>
                <a:gd name="connsiteX2" fmla="*/ 367645 w 405623"/>
                <a:gd name="connsiteY2" fmla="*/ 509048 h 3271102"/>
                <a:gd name="connsiteX3" fmla="*/ 377073 w 405623"/>
                <a:gd name="connsiteY3" fmla="*/ 659877 h 3271102"/>
                <a:gd name="connsiteX4" fmla="*/ 405353 w 405623"/>
                <a:gd name="connsiteY4" fmla="*/ 791852 h 3271102"/>
                <a:gd name="connsiteX5" fmla="*/ 358219 w 405623"/>
                <a:gd name="connsiteY5" fmla="*/ 1734532 h 3271102"/>
                <a:gd name="connsiteX6" fmla="*/ 197962 w 405623"/>
                <a:gd name="connsiteY6" fmla="*/ 2432116 h 3271102"/>
                <a:gd name="connsiteX7" fmla="*/ 0 w 405623"/>
                <a:gd name="connsiteY7" fmla="*/ 3271102 h 3271102"/>
                <a:gd name="connsiteX0" fmla="*/ 301658 w 407425"/>
                <a:gd name="connsiteY0" fmla="*/ 0 h 3271102"/>
                <a:gd name="connsiteX1" fmla="*/ 348792 w 407425"/>
                <a:gd name="connsiteY1" fmla="*/ 367646 h 3271102"/>
                <a:gd name="connsiteX2" fmla="*/ 367645 w 407425"/>
                <a:gd name="connsiteY2" fmla="*/ 509048 h 3271102"/>
                <a:gd name="connsiteX3" fmla="*/ 395927 w 407425"/>
                <a:gd name="connsiteY3" fmla="*/ 641023 h 3271102"/>
                <a:gd name="connsiteX4" fmla="*/ 405353 w 407425"/>
                <a:gd name="connsiteY4" fmla="*/ 791852 h 3271102"/>
                <a:gd name="connsiteX5" fmla="*/ 358219 w 407425"/>
                <a:gd name="connsiteY5" fmla="*/ 1734532 h 3271102"/>
                <a:gd name="connsiteX6" fmla="*/ 197962 w 407425"/>
                <a:gd name="connsiteY6" fmla="*/ 2432116 h 3271102"/>
                <a:gd name="connsiteX7" fmla="*/ 0 w 407425"/>
                <a:gd name="connsiteY7" fmla="*/ 3271102 h 3271102"/>
                <a:gd name="connsiteX0" fmla="*/ 301658 w 407425"/>
                <a:gd name="connsiteY0" fmla="*/ 0 h 3271102"/>
                <a:gd name="connsiteX1" fmla="*/ 348792 w 407425"/>
                <a:gd name="connsiteY1" fmla="*/ 367646 h 3271102"/>
                <a:gd name="connsiteX2" fmla="*/ 367645 w 407425"/>
                <a:gd name="connsiteY2" fmla="*/ 509048 h 3271102"/>
                <a:gd name="connsiteX3" fmla="*/ 395927 w 407425"/>
                <a:gd name="connsiteY3" fmla="*/ 650449 h 3271102"/>
                <a:gd name="connsiteX4" fmla="*/ 405353 w 407425"/>
                <a:gd name="connsiteY4" fmla="*/ 791852 h 3271102"/>
                <a:gd name="connsiteX5" fmla="*/ 358219 w 407425"/>
                <a:gd name="connsiteY5" fmla="*/ 1734532 h 3271102"/>
                <a:gd name="connsiteX6" fmla="*/ 197962 w 407425"/>
                <a:gd name="connsiteY6" fmla="*/ 2432116 h 3271102"/>
                <a:gd name="connsiteX7" fmla="*/ 0 w 407425"/>
                <a:gd name="connsiteY7" fmla="*/ 3271102 h 3271102"/>
                <a:gd name="connsiteX0" fmla="*/ 301658 w 425886"/>
                <a:gd name="connsiteY0" fmla="*/ 0 h 3271102"/>
                <a:gd name="connsiteX1" fmla="*/ 348792 w 425886"/>
                <a:gd name="connsiteY1" fmla="*/ 367646 h 3271102"/>
                <a:gd name="connsiteX2" fmla="*/ 367645 w 425886"/>
                <a:gd name="connsiteY2" fmla="*/ 509048 h 3271102"/>
                <a:gd name="connsiteX3" fmla="*/ 395927 w 425886"/>
                <a:gd name="connsiteY3" fmla="*/ 650449 h 3271102"/>
                <a:gd name="connsiteX4" fmla="*/ 405353 w 425886"/>
                <a:gd name="connsiteY4" fmla="*/ 791852 h 3271102"/>
                <a:gd name="connsiteX5" fmla="*/ 424207 w 425886"/>
                <a:gd name="connsiteY5" fmla="*/ 1272619 h 3271102"/>
                <a:gd name="connsiteX6" fmla="*/ 358219 w 425886"/>
                <a:gd name="connsiteY6" fmla="*/ 1734532 h 3271102"/>
                <a:gd name="connsiteX7" fmla="*/ 197962 w 425886"/>
                <a:gd name="connsiteY7" fmla="*/ 2432116 h 3271102"/>
                <a:gd name="connsiteX8" fmla="*/ 0 w 425886"/>
                <a:gd name="connsiteY8" fmla="*/ 3271102 h 327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886" h="3271102">
                  <a:moveTo>
                    <a:pt x="301658" y="0"/>
                  </a:moveTo>
                  <a:cubicBezTo>
                    <a:pt x="311085" y="62845"/>
                    <a:pt x="333081" y="254524"/>
                    <a:pt x="348792" y="367646"/>
                  </a:cubicBezTo>
                  <a:cubicBezTo>
                    <a:pt x="362932" y="454058"/>
                    <a:pt x="359789" y="457201"/>
                    <a:pt x="367645" y="509048"/>
                  </a:cubicBezTo>
                  <a:cubicBezTo>
                    <a:pt x="373930" y="554611"/>
                    <a:pt x="389642" y="603315"/>
                    <a:pt x="395927" y="650449"/>
                  </a:cubicBezTo>
                  <a:cubicBezTo>
                    <a:pt x="402212" y="697583"/>
                    <a:pt x="400640" y="688157"/>
                    <a:pt x="405353" y="791852"/>
                  </a:cubicBezTo>
                  <a:cubicBezTo>
                    <a:pt x="410066" y="895547"/>
                    <a:pt x="432063" y="1115506"/>
                    <a:pt x="424207" y="1272619"/>
                  </a:cubicBezTo>
                  <a:cubicBezTo>
                    <a:pt x="416351" y="1429732"/>
                    <a:pt x="395926" y="1541283"/>
                    <a:pt x="358219" y="1734532"/>
                  </a:cubicBezTo>
                  <a:cubicBezTo>
                    <a:pt x="320512" y="1927781"/>
                    <a:pt x="260807" y="2166594"/>
                    <a:pt x="197962" y="2432116"/>
                  </a:cubicBezTo>
                  <a:cubicBezTo>
                    <a:pt x="135117" y="2697638"/>
                    <a:pt x="40849" y="3113989"/>
                    <a:pt x="0" y="327110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0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61"/>
    </mc:Choice>
    <mc:Fallback xmlns="">
      <p:transition spd="slow" advTm="7736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97000" y="2400300"/>
            <a:ext cx="9144000" cy="15875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8000" b="1" dirty="0" smtClean="0"/>
              <a:t>II. </a:t>
            </a:r>
            <a:r>
              <a:rPr lang="ko-KR" altLang="en-US" sz="8000" b="1" dirty="0" err="1" smtClean="0"/>
              <a:t>일반상대론</a:t>
            </a:r>
            <a:endParaRPr lang="ko-KR" alt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637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직사각형 3"/>
          <p:cNvSpPr>
            <a:spLocks noChangeArrowheads="1"/>
          </p:cNvSpPr>
          <p:nvPr/>
        </p:nvSpPr>
        <p:spPr bwMode="auto">
          <a:xfrm>
            <a:off x="220465" y="130540"/>
            <a:ext cx="51389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그림 </a:t>
            </a:r>
            <a:r>
              <a: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출처</a:t>
            </a:r>
            <a:r>
              <a:rPr kumimoji="1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  <a:hlinkClick r:id="rId2"/>
              </a:rPr>
              <a:t>http://</a:t>
            </a:r>
            <a:r>
              <a:rPr kumimoji="1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  <a:hlinkClick r:id="rId2"/>
              </a:rPr>
              <a:t>plato.stanford.edu/entries/spacetime-singularities/lightcone.html</a:t>
            </a:r>
            <a:r>
              <a:rPr kumimoji="1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/>
              <p:cNvSpPr/>
              <p:nvPr/>
            </p:nvSpPr>
            <p:spPr>
              <a:xfrm>
                <a:off x="355656" y="3741436"/>
                <a:ext cx="5748535" cy="2822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𝑑𝑠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𝑑𝑡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𝑑𝑥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𝑑𝑦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𝑑𝑧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altLang="ko-KR" sz="2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맑은 고딕" panose="020B0503020000020004" pitchFamily="50" charset="-127"/>
                    <a:cs typeface="+mn-cs"/>
                  </a:rPr>
                  <a:t> </a:t>
                </a:r>
                <a:endParaRPr kumimoji="0" lang="en-US" altLang="ko-KR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맑은 고딕" panose="020B0503020000020004" pitchFamily="50" charset="-127"/>
                  <a:cs typeface="+mn-cs"/>
                </a:endParaRPr>
              </a:p>
              <a:p>
                <a:pPr marL="0" marR="0" lvl="0" indent="0" algn="l" defTabSz="914400" rtl="0" eaLnBrk="1" fontAlgn="auto" latinLnBrk="1" hangingPunct="1"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ko-KR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ko-KR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𝜇𝜈</m:t>
                        </m:r>
                      </m:sub>
                    </m:sSub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ko-KR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𝑑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ko-KR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𝜈</m:t>
                        </m:r>
                      </m:sup>
                    </m:sSup>
                  </m:oMath>
                </a14:m>
                <a:r>
                  <a:rPr kumimoji="0" lang="en-US" altLang="ko-KR" sz="2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1" hangingPunct="1"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ko-KR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kumimoji="0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kumimoji="0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r>
                      <a:rPr kumimoji="0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altLang="ko-K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endParaRPr kumimoji="0" lang="en-US" altLang="ko-KR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  <a:p>
                <a:pPr marL="0" marR="0" lvl="0" indent="0" algn="l" defTabSz="914400" rtl="0" eaLnBrk="1" fontAlgn="auto" latinLnBrk="1" hangingPunct="1"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ko-KR" sz="2000" dirty="0">
                  <a:solidFill>
                    <a:prstClr val="black"/>
                  </a:solidFill>
                  <a:latin typeface="맑은 고딕"/>
                  <a:ea typeface="맑은 고딕" panose="020B0503020000020004" pitchFamily="50" charset="-127"/>
                </a:endParaRPr>
              </a:p>
              <a:p>
                <a:pPr lvl="0">
                  <a:spcBef>
                    <a:spcPct val="20000"/>
                  </a:spcBef>
                  <a:defRPr/>
                </a:pPr>
                <a:r>
                  <a:rPr lang="ko-KR" altLang="en-US" sz="2000" dirty="0" err="1" smtClean="0">
                    <a:solidFill>
                      <a:prstClr val="black"/>
                    </a:solidFill>
                  </a:rPr>
                  <a:t>민코브스키</a:t>
                </a:r>
                <a:r>
                  <a:rPr lang="ko-KR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2000" dirty="0" err="1" smtClean="0">
                    <a:solidFill>
                      <a:prstClr val="black"/>
                    </a:solidFill>
                  </a:rPr>
                  <a:t>메트릭</a:t>
                </a:r>
                <a:r>
                  <a:rPr lang="ko-KR" alt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2000" dirty="0" err="1">
                    <a:solidFill>
                      <a:prstClr val="black"/>
                    </a:solidFill>
                  </a:rPr>
                  <a:t>텐</a:t>
                </a:r>
                <a:r>
                  <a:rPr lang="ko-KR" altLang="en-US" sz="2000" dirty="0" err="1" smtClean="0">
                    <a:solidFill>
                      <a:prstClr val="black"/>
                    </a:solidFill>
                  </a:rPr>
                  <a:t>서</a:t>
                </a:r>
                <a:r>
                  <a:rPr lang="en-US" altLang="ko-KR" sz="2000" dirty="0" smtClean="0">
                    <a:solidFill>
                      <a:prstClr val="black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ko-KR" alt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ko-K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ko-K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ko-K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ko-K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ko-KR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6" name="직사각형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56" y="3741436"/>
                <a:ext cx="5748535" cy="2822439"/>
              </a:xfrm>
              <a:prstGeom prst="rect">
                <a:avLst/>
              </a:prstGeom>
              <a:blipFill>
                <a:blip r:embed="rId3"/>
                <a:stretch>
                  <a:fillRect l="-10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그룹 1"/>
          <p:cNvGrpSpPr/>
          <p:nvPr/>
        </p:nvGrpSpPr>
        <p:grpSpPr>
          <a:xfrm>
            <a:off x="781779" y="706555"/>
            <a:ext cx="4168679" cy="2448272"/>
            <a:chOff x="1290513" y="116632"/>
            <a:chExt cx="6940559" cy="5355596"/>
          </a:xfrm>
        </p:grpSpPr>
        <p:pic>
          <p:nvPicPr>
            <p:cNvPr id="59394" name="Picture 2" descr="G:\20140318_군산대\Tallk\자료\flat-spac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0513" y="260648"/>
              <a:ext cx="6322779" cy="4896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원통 6"/>
            <p:cNvSpPr/>
            <p:nvPr/>
          </p:nvSpPr>
          <p:spPr>
            <a:xfrm>
              <a:off x="3419872" y="920912"/>
              <a:ext cx="1440160" cy="3816424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79911" y="2829697"/>
              <a:ext cx="504056" cy="875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별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92752" y="4449304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86044" y="4731641"/>
              <a:ext cx="1243746" cy="74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공간</a:t>
              </a: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6516216" y="476672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39532" y="136446"/>
              <a:ext cx="1091540" cy="673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시간</a:t>
              </a:r>
            </a:p>
          </p:txBody>
        </p:sp>
        <p:cxnSp>
          <p:nvCxnSpPr>
            <p:cNvPr id="13" name="직선 화살표 연결선 12"/>
            <p:cNvCxnSpPr/>
            <p:nvPr/>
          </p:nvCxnSpPr>
          <p:spPr>
            <a:xfrm flipV="1">
              <a:off x="5698755" y="1848822"/>
              <a:ext cx="1380813" cy="163180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화살표 연결선 15"/>
            <p:cNvCxnSpPr/>
            <p:nvPr/>
          </p:nvCxnSpPr>
          <p:spPr>
            <a:xfrm flipV="1">
              <a:off x="5422798" y="874314"/>
              <a:ext cx="1944215" cy="213585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화살표 연결선 16"/>
            <p:cNvCxnSpPr/>
            <p:nvPr/>
          </p:nvCxnSpPr>
          <p:spPr>
            <a:xfrm flipV="1">
              <a:off x="5183027" y="116632"/>
              <a:ext cx="2053269" cy="242388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/>
          <p:cNvGrpSpPr/>
          <p:nvPr/>
        </p:nvGrpSpPr>
        <p:grpSpPr>
          <a:xfrm>
            <a:off x="6125586" y="559621"/>
            <a:ext cx="4192927" cy="2509993"/>
            <a:chOff x="827584" y="211015"/>
            <a:chExt cx="7112205" cy="5351585"/>
          </a:xfrm>
        </p:grpSpPr>
        <p:pic>
          <p:nvPicPr>
            <p:cNvPr id="18" name="Picture 3" descr="G:\20140318_군산대\Tallk\자료\star-space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685800"/>
              <a:ext cx="7021513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직선 화살표 연결선 18"/>
            <p:cNvCxnSpPr/>
            <p:nvPr/>
          </p:nvCxnSpPr>
          <p:spPr>
            <a:xfrm flipV="1">
              <a:off x="6395646" y="2806044"/>
              <a:ext cx="1428437" cy="1585848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20" name="자유형 19"/>
            <p:cNvSpPr/>
            <p:nvPr/>
          </p:nvSpPr>
          <p:spPr>
            <a:xfrm>
              <a:off x="5747574" y="1329045"/>
              <a:ext cx="2192215" cy="2907323"/>
            </a:xfrm>
            <a:custGeom>
              <a:avLst/>
              <a:gdLst>
                <a:gd name="connsiteX0" fmla="*/ 0 w 2192215"/>
                <a:gd name="connsiteY0" fmla="*/ 2907323 h 2907323"/>
                <a:gd name="connsiteX1" fmla="*/ 175846 w 2192215"/>
                <a:gd name="connsiteY1" fmla="*/ 2426677 h 2907323"/>
                <a:gd name="connsiteX2" fmla="*/ 410308 w 2192215"/>
                <a:gd name="connsiteY2" fmla="*/ 2004646 h 2907323"/>
                <a:gd name="connsiteX3" fmla="*/ 961292 w 2192215"/>
                <a:gd name="connsiteY3" fmla="*/ 1289539 h 2907323"/>
                <a:gd name="connsiteX4" fmla="*/ 1582615 w 2192215"/>
                <a:gd name="connsiteY4" fmla="*/ 586154 h 2907323"/>
                <a:gd name="connsiteX5" fmla="*/ 2192215 w 2192215"/>
                <a:gd name="connsiteY5" fmla="*/ 0 h 29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2215" h="2907323">
                  <a:moveTo>
                    <a:pt x="0" y="2907323"/>
                  </a:moveTo>
                  <a:cubicBezTo>
                    <a:pt x="53730" y="2742223"/>
                    <a:pt x="107461" y="2577123"/>
                    <a:pt x="175846" y="2426677"/>
                  </a:cubicBezTo>
                  <a:cubicBezTo>
                    <a:pt x="244231" y="2276231"/>
                    <a:pt x="279400" y="2194169"/>
                    <a:pt x="410308" y="2004646"/>
                  </a:cubicBezTo>
                  <a:cubicBezTo>
                    <a:pt x="541216" y="1815123"/>
                    <a:pt x="765908" y="1525954"/>
                    <a:pt x="961292" y="1289539"/>
                  </a:cubicBezTo>
                  <a:cubicBezTo>
                    <a:pt x="1156676" y="1053124"/>
                    <a:pt x="1377461" y="801077"/>
                    <a:pt x="1582615" y="586154"/>
                  </a:cubicBezTo>
                  <a:cubicBezTo>
                    <a:pt x="1787769" y="371231"/>
                    <a:pt x="1989992" y="185615"/>
                    <a:pt x="2192215" y="0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21" name="자유형 20"/>
            <p:cNvSpPr/>
            <p:nvPr/>
          </p:nvSpPr>
          <p:spPr>
            <a:xfrm>
              <a:off x="5099538" y="211015"/>
              <a:ext cx="2215662" cy="3786554"/>
            </a:xfrm>
            <a:custGeom>
              <a:avLst/>
              <a:gdLst>
                <a:gd name="connsiteX0" fmla="*/ 0 w 2215662"/>
                <a:gd name="connsiteY0" fmla="*/ 3786554 h 3786554"/>
                <a:gd name="connsiteX1" fmla="*/ 70339 w 2215662"/>
                <a:gd name="connsiteY1" fmla="*/ 3610708 h 3786554"/>
                <a:gd name="connsiteX2" fmla="*/ 269631 w 2215662"/>
                <a:gd name="connsiteY2" fmla="*/ 2942493 h 3786554"/>
                <a:gd name="connsiteX3" fmla="*/ 504093 w 2215662"/>
                <a:gd name="connsiteY3" fmla="*/ 2215662 h 3786554"/>
                <a:gd name="connsiteX4" fmla="*/ 715108 w 2215662"/>
                <a:gd name="connsiteY4" fmla="*/ 1723293 h 3786554"/>
                <a:gd name="connsiteX5" fmla="*/ 1254370 w 2215662"/>
                <a:gd name="connsiteY5" fmla="*/ 902677 h 3786554"/>
                <a:gd name="connsiteX6" fmla="*/ 2215662 w 2215662"/>
                <a:gd name="connsiteY6" fmla="*/ 0 h 3786554"/>
                <a:gd name="connsiteX7" fmla="*/ 2215662 w 2215662"/>
                <a:gd name="connsiteY7" fmla="*/ 0 h 3786554"/>
                <a:gd name="connsiteX0" fmla="*/ 0 w 2215662"/>
                <a:gd name="connsiteY0" fmla="*/ 3786554 h 3786554"/>
                <a:gd name="connsiteX1" fmla="*/ 70339 w 2215662"/>
                <a:gd name="connsiteY1" fmla="*/ 3610708 h 3786554"/>
                <a:gd name="connsiteX2" fmla="*/ 192542 w 2215662"/>
                <a:gd name="connsiteY2" fmla="*/ 2929953 h 3786554"/>
                <a:gd name="connsiteX3" fmla="*/ 504093 w 2215662"/>
                <a:gd name="connsiteY3" fmla="*/ 2215662 h 3786554"/>
                <a:gd name="connsiteX4" fmla="*/ 715108 w 2215662"/>
                <a:gd name="connsiteY4" fmla="*/ 1723293 h 3786554"/>
                <a:gd name="connsiteX5" fmla="*/ 1254370 w 2215662"/>
                <a:gd name="connsiteY5" fmla="*/ 902677 h 3786554"/>
                <a:gd name="connsiteX6" fmla="*/ 2215662 w 2215662"/>
                <a:gd name="connsiteY6" fmla="*/ 0 h 3786554"/>
                <a:gd name="connsiteX7" fmla="*/ 2215662 w 2215662"/>
                <a:gd name="connsiteY7" fmla="*/ 0 h 3786554"/>
                <a:gd name="connsiteX0" fmla="*/ 0 w 2215662"/>
                <a:gd name="connsiteY0" fmla="*/ 3786554 h 3786554"/>
                <a:gd name="connsiteX1" fmla="*/ 70339 w 2215662"/>
                <a:gd name="connsiteY1" fmla="*/ 3610708 h 3786554"/>
                <a:gd name="connsiteX2" fmla="*/ 192542 w 2215662"/>
                <a:gd name="connsiteY2" fmla="*/ 2929953 h 3786554"/>
                <a:gd name="connsiteX3" fmla="*/ 480574 w 2215662"/>
                <a:gd name="connsiteY3" fmla="*/ 2209873 h 3786554"/>
                <a:gd name="connsiteX4" fmla="*/ 715108 w 2215662"/>
                <a:gd name="connsiteY4" fmla="*/ 1723293 h 3786554"/>
                <a:gd name="connsiteX5" fmla="*/ 1254370 w 2215662"/>
                <a:gd name="connsiteY5" fmla="*/ 902677 h 3786554"/>
                <a:gd name="connsiteX6" fmla="*/ 2215662 w 2215662"/>
                <a:gd name="connsiteY6" fmla="*/ 0 h 3786554"/>
                <a:gd name="connsiteX7" fmla="*/ 2215662 w 2215662"/>
                <a:gd name="connsiteY7" fmla="*/ 0 h 3786554"/>
                <a:gd name="connsiteX0" fmla="*/ 0 w 2215662"/>
                <a:gd name="connsiteY0" fmla="*/ 3786554 h 3786554"/>
                <a:gd name="connsiteX1" fmla="*/ 70339 w 2215662"/>
                <a:gd name="connsiteY1" fmla="*/ 3610708 h 3786554"/>
                <a:gd name="connsiteX2" fmla="*/ 192542 w 2215662"/>
                <a:gd name="connsiteY2" fmla="*/ 2929953 h 3786554"/>
                <a:gd name="connsiteX3" fmla="*/ 408566 w 2215662"/>
                <a:gd name="connsiteY3" fmla="*/ 2209873 h 3786554"/>
                <a:gd name="connsiteX4" fmla="*/ 715108 w 2215662"/>
                <a:gd name="connsiteY4" fmla="*/ 1723293 h 3786554"/>
                <a:gd name="connsiteX5" fmla="*/ 1254370 w 2215662"/>
                <a:gd name="connsiteY5" fmla="*/ 902677 h 3786554"/>
                <a:gd name="connsiteX6" fmla="*/ 2215662 w 2215662"/>
                <a:gd name="connsiteY6" fmla="*/ 0 h 3786554"/>
                <a:gd name="connsiteX7" fmla="*/ 2215662 w 2215662"/>
                <a:gd name="connsiteY7" fmla="*/ 0 h 3786554"/>
                <a:gd name="connsiteX0" fmla="*/ 0 w 2215662"/>
                <a:gd name="connsiteY0" fmla="*/ 3786554 h 3786554"/>
                <a:gd name="connsiteX1" fmla="*/ 70339 w 2215662"/>
                <a:gd name="connsiteY1" fmla="*/ 3610708 h 3786554"/>
                <a:gd name="connsiteX2" fmla="*/ 192542 w 2215662"/>
                <a:gd name="connsiteY2" fmla="*/ 2929953 h 3786554"/>
                <a:gd name="connsiteX3" fmla="*/ 408566 w 2215662"/>
                <a:gd name="connsiteY3" fmla="*/ 2281881 h 3786554"/>
                <a:gd name="connsiteX4" fmla="*/ 715108 w 2215662"/>
                <a:gd name="connsiteY4" fmla="*/ 1723293 h 3786554"/>
                <a:gd name="connsiteX5" fmla="*/ 1254370 w 2215662"/>
                <a:gd name="connsiteY5" fmla="*/ 902677 h 3786554"/>
                <a:gd name="connsiteX6" fmla="*/ 2215662 w 2215662"/>
                <a:gd name="connsiteY6" fmla="*/ 0 h 3786554"/>
                <a:gd name="connsiteX7" fmla="*/ 2215662 w 2215662"/>
                <a:gd name="connsiteY7" fmla="*/ 0 h 3786554"/>
                <a:gd name="connsiteX0" fmla="*/ 0 w 2215662"/>
                <a:gd name="connsiteY0" fmla="*/ 3786554 h 3786554"/>
                <a:gd name="connsiteX1" fmla="*/ 48526 w 2215662"/>
                <a:gd name="connsiteY1" fmla="*/ 3578025 h 3786554"/>
                <a:gd name="connsiteX2" fmla="*/ 192542 w 2215662"/>
                <a:gd name="connsiteY2" fmla="*/ 2929953 h 3786554"/>
                <a:gd name="connsiteX3" fmla="*/ 408566 w 2215662"/>
                <a:gd name="connsiteY3" fmla="*/ 2281881 h 3786554"/>
                <a:gd name="connsiteX4" fmla="*/ 715108 w 2215662"/>
                <a:gd name="connsiteY4" fmla="*/ 1723293 h 3786554"/>
                <a:gd name="connsiteX5" fmla="*/ 1254370 w 2215662"/>
                <a:gd name="connsiteY5" fmla="*/ 902677 h 3786554"/>
                <a:gd name="connsiteX6" fmla="*/ 2215662 w 2215662"/>
                <a:gd name="connsiteY6" fmla="*/ 0 h 3786554"/>
                <a:gd name="connsiteX7" fmla="*/ 2215662 w 2215662"/>
                <a:gd name="connsiteY7" fmla="*/ 0 h 3786554"/>
                <a:gd name="connsiteX0" fmla="*/ 0 w 2215662"/>
                <a:gd name="connsiteY0" fmla="*/ 3786554 h 3786554"/>
                <a:gd name="connsiteX1" fmla="*/ 48526 w 2215662"/>
                <a:gd name="connsiteY1" fmla="*/ 3578025 h 3786554"/>
                <a:gd name="connsiteX2" fmla="*/ 192542 w 2215662"/>
                <a:gd name="connsiteY2" fmla="*/ 2929953 h 3786554"/>
                <a:gd name="connsiteX3" fmla="*/ 408566 w 2215662"/>
                <a:gd name="connsiteY3" fmla="*/ 2281881 h 3786554"/>
                <a:gd name="connsiteX4" fmla="*/ 715108 w 2215662"/>
                <a:gd name="connsiteY4" fmla="*/ 1723293 h 3786554"/>
                <a:gd name="connsiteX5" fmla="*/ 1272662 w 2215662"/>
                <a:gd name="connsiteY5" fmla="*/ 913729 h 3786554"/>
                <a:gd name="connsiteX6" fmla="*/ 2215662 w 2215662"/>
                <a:gd name="connsiteY6" fmla="*/ 0 h 3786554"/>
                <a:gd name="connsiteX7" fmla="*/ 2215662 w 2215662"/>
                <a:gd name="connsiteY7" fmla="*/ 0 h 378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5662" h="3786554">
                  <a:moveTo>
                    <a:pt x="0" y="3786554"/>
                  </a:moveTo>
                  <a:cubicBezTo>
                    <a:pt x="12700" y="3768969"/>
                    <a:pt x="16436" y="3720792"/>
                    <a:pt x="48526" y="3578025"/>
                  </a:cubicBezTo>
                  <a:cubicBezTo>
                    <a:pt x="80616" y="3435258"/>
                    <a:pt x="132535" y="3145977"/>
                    <a:pt x="192542" y="2929953"/>
                  </a:cubicBezTo>
                  <a:cubicBezTo>
                    <a:pt x="252549" y="2713929"/>
                    <a:pt x="321472" y="2482991"/>
                    <a:pt x="408566" y="2281881"/>
                  </a:cubicBezTo>
                  <a:cubicBezTo>
                    <a:pt x="495660" y="2080771"/>
                    <a:pt x="571092" y="1951318"/>
                    <a:pt x="715108" y="1723293"/>
                  </a:cubicBezTo>
                  <a:cubicBezTo>
                    <a:pt x="859124" y="1495268"/>
                    <a:pt x="1022570" y="1200945"/>
                    <a:pt x="1272662" y="913729"/>
                  </a:cubicBezTo>
                  <a:cubicBezTo>
                    <a:pt x="1522754" y="626514"/>
                    <a:pt x="2058495" y="152288"/>
                    <a:pt x="2215662" y="0"/>
                  </a:cubicBezTo>
                  <a:lnTo>
                    <a:pt x="2215662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3707904" y="2852936"/>
              <a:ext cx="648072" cy="43204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79911" y="2996951"/>
              <a:ext cx="504056" cy="78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rPr>
                <a:t>별</a:t>
              </a:r>
            </a:p>
          </p:txBody>
        </p:sp>
        <p:sp>
          <p:nvSpPr>
            <p:cNvPr id="24" name="원통 23"/>
            <p:cNvSpPr/>
            <p:nvPr/>
          </p:nvSpPr>
          <p:spPr>
            <a:xfrm>
              <a:off x="3366718" y="1168471"/>
              <a:ext cx="1440160" cy="3816424"/>
            </a:xfrm>
            <a:prstGeom prst="can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26758" y="3077255"/>
              <a:ext cx="504056" cy="853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별</a:t>
              </a: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6333752" y="3261220"/>
            <a:ext cx="45977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편평한 시공간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 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휘어진 시공간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맑은 고딕" panose="020B0503020000020004" pitchFamily="50" charset="-127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맑은 고딕" panose="020B0503020000020004" pitchFamily="50" charset="-127"/>
                <a:sym typeface="Wingdings" panose="05000000000000000000" pitchFamily="2" charset="2"/>
              </a:rPr>
              <a:t>휘어진 시공간을 기술하는 </a:t>
            </a:r>
            <a:r>
              <a:rPr lang="ko-KR" altLang="en-US" sz="2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맑은 고딕" panose="020B0503020000020004" pitchFamily="50" charset="-127"/>
                <a:sym typeface="Wingdings" panose="05000000000000000000" pitchFamily="2" charset="2"/>
              </a:rPr>
              <a:t>물리량은</a:t>
            </a:r>
            <a:r>
              <a:rPr lang="en-US" altLang="ko-KR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맑은 고딕" panose="020B0503020000020004" pitchFamily="50" charset="-127"/>
                <a:sym typeface="Wingdings" panose="05000000000000000000" pitchFamily="2" charset="2"/>
              </a:rPr>
              <a:t>?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맑은 고딕" panose="020B0503020000020004" pitchFamily="50" charset="-127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오른쪽 화살표 4"/>
          <p:cNvSpPr/>
          <p:nvPr/>
        </p:nvSpPr>
        <p:spPr>
          <a:xfrm>
            <a:off x="5614122" y="1541120"/>
            <a:ext cx="338597" cy="459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6435352" y="4231944"/>
            <a:ext cx="5029531" cy="1287759"/>
            <a:chOff x="6212608" y="3023488"/>
            <a:chExt cx="5029531" cy="1287759"/>
          </a:xfrm>
        </p:grpSpPr>
        <p:pic>
          <p:nvPicPr>
            <p:cNvPr id="1026" name="Picture 2" descr="모눈종이(엑셀) 서식_5mm : 네이버 블로그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608" y="3208306"/>
              <a:ext cx="1255915" cy="901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타원 2"/>
            <p:cNvSpPr/>
            <p:nvPr/>
          </p:nvSpPr>
          <p:spPr>
            <a:xfrm>
              <a:off x="6607099" y="3628256"/>
              <a:ext cx="36752" cy="495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6964423" y="3628256"/>
              <a:ext cx="36752" cy="495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315" y="3755579"/>
              <a:ext cx="916132" cy="138580"/>
            </a:xfrm>
            <a:prstGeom prst="rect">
              <a:avLst/>
            </a:prstGeom>
          </p:spPr>
        </p:pic>
        <p:grpSp>
          <p:nvGrpSpPr>
            <p:cNvPr id="34" name="그룹 33"/>
            <p:cNvGrpSpPr/>
            <p:nvPr/>
          </p:nvGrpSpPr>
          <p:grpSpPr>
            <a:xfrm>
              <a:off x="7863014" y="3366227"/>
              <a:ext cx="627958" cy="565438"/>
              <a:chOff x="309365" y="5609931"/>
              <a:chExt cx="1562321" cy="1107295"/>
            </a:xfrm>
          </p:grpSpPr>
          <p:pic>
            <p:nvPicPr>
              <p:cNvPr id="35" name="Picture 2" descr="모눈종이(엑셀) 서식_5mm : 네이버 블로그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365" y="5609931"/>
                <a:ext cx="1562321" cy="1107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타원 35"/>
              <p:cNvSpPr/>
              <p:nvPr/>
            </p:nvSpPr>
            <p:spPr>
              <a:xfrm>
                <a:off x="800100" y="6125478"/>
                <a:ext cx="45719" cy="60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7" name="타원 36"/>
              <p:cNvSpPr/>
              <p:nvPr/>
            </p:nvSpPr>
            <p:spPr>
              <a:xfrm>
                <a:off x="1244600" y="6125478"/>
                <a:ext cx="45719" cy="608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676" y="3754138"/>
              <a:ext cx="916132" cy="138580"/>
            </a:xfrm>
            <a:prstGeom prst="rect">
              <a:avLst/>
            </a:prstGeom>
          </p:spPr>
        </p:pic>
        <p:grpSp>
          <p:nvGrpSpPr>
            <p:cNvPr id="32" name="그룹 31"/>
            <p:cNvGrpSpPr/>
            <p:nvPr/>
          </p:nvGrpSpPr>
          <p:grpSpPr>
            <a:xfrm>
              <a:off x="8798510" y="3023488"/>
              <a:ext cx="2443629" cy="1287759"/>
              <a:chOff x="4837421" y="2839464"/>
              <a:chExt cx="1255915" cy="901972"/>
            </a:xfrm>
          </p:grpSpPr>
          <p:pic>
            <p:nvPicPr>
              <p:cNvPr id="43" name="Picture 2" descr="모눈종이(엑셀) 서식_5mm : 네이버 블로그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7421" y="2839464"/>
                <a:ext cx="1255915" cy="901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타원 43"/>
              <p:cNvSpPr/>
              <p:nvPr/>
            </p:nvSpPr>
            <p:spPr>
              <a:xfrm>
                <a:off x="5231912" y="3259414"/>
                <a:ext cx="36752" cy="495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5" name="타원 44"/>
              <p:cNvSpPr/>
              <p:nvPr/>
            </p:nvSpPr>
            <p:spPr>
              <a:xfrm>
                <a:off x="5589236" y="3259414"/>
                <a:ext cx="36752" cy="495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792" y="3744112"/>
              <a:ext cx="916132" cy="1385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직사각형 41"/>
              <p:cNvSpPr/>
              <p:nvPr/>
            </p:nvSpPr>
            <p:spPr>
              <a:xfrm>
                <a:off x="6337300" y="5553523"/>
                <a:ext cx="5702300" cy="1111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50000"/>
                  </a:lnSpc>
                  <a:buFontTx/>
                  <a:buChar char="-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ko-KR" alt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ko-KR" alt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d>
                      <m:d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e>
                    </m:d>
                    <m:r>
                      <a:rPr lang="en-US" altLang="ko-KR" sz="2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ko-KR" sz="2000" b="1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  <m:sup>
                        <m:r>
                          <a:rPr lang="en-US" altLang="ko-KR" sz="2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sz="2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ko-KR" altLang="en-US" sz="2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ko-KR" sz="2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ko-KR" altLang="en-US" sz="2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ko-KR" sz="2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ko-KR" altLang="en-US" sz="2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 altLang="ko-KR" sz="2000" dirty="0" smtClean="0">
                  <a:solidFill>
                    <a:prstClr val="black"/>
                  </a:solidFill>
                </a:endParaRPr>
              </a:p>
              <a:p>
                <a:pPr marL="285750" lvl="0" indent="-285750">
                  <a:lnSpc>
                    <a:spcPct val="150000"/>
                  </a:lnSpc>
                  <a:buFontTx/>
                  <a:buChar char="-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ko-KR" alt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𝝁𝝂</m:t>
                        </m:r>
                      </m:sub>
                    </m:sSub>
                    <m:r>
                      <a:rPr lang="en-US" altLang="ko-KR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ko-KR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altLang="ko-KR" sz="2000" b="1" dirty="0">
                    <a:solidFill>
                      <a:prstClr val="black"/>
                    </a:solidFill>
                  </a:rPr>
                  <a:t>: </a:t>
                </a:r>
                <a:r>
                  <a:rPr lang="ko-KR" altLang="en-US" sz="2000" b="1" dirty="0" err="1">
                    <a:solidFill>
                      <a:prstClr val="black"/>
                    </a:solidFill>
                  </a:rPr>
                  <a:t>메트릭</a:t>
                </a:r>
                <a:r>
                  <a:rPr lang="ko-KR" alt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2000" b="1" dirty="0" err="1" smtClean="0">
                    <a:solidFill>
                      <a:prstClr val="black"/>
                    </a:solidFill>
                  </a:rPr>
                  <a:t>텐서</a:t>
                </a:r>
                <a:r>
                  <a:rPr lang="en-US" altLang="ko-KR" sz="2000" b="1" dirty="0" smtClean="0">
                    <a:solidFill>
                      <a:prstClr val="black"/>
                    </a:solidFill>
                  </a:rPr>
                  <a:t>(</a:t>
                </a:r>
                <a:r>
                  <a:rPr lang="ko-KR" altLang="en-US" sz="2000" b="1" dirty="0" smtClean="0">
                    <a:solidFill>
                      <a:prstClr val="black"/>
                    </a:solidFill>
                  </a:rPr>
                  <a:t>시공간의 기본 </a:t>
                </a:r>
                <a:r>
                  <a:rPr lang="en-US" altLang="ko-KR" sz="2000" b="1" dirty="0" smtClean="0">
                    <a:solidFill>
                      <a:prstClr val="black"/>
                    </a:solidFill>
                  </a:rPr>
                  <a:t>“</a:t>
                </a:r>
                <a:r>
                  <a:rPr lang="ko-KR" altLang="en-US" sz="2000" b="1" dirty="0" err="1" smtClean="0">
                    <a:solidFill>
                      <a:prstClr val="black"/>
                    </a:solidFill>
                  </a:rPr>
                  <a:t>물리량</a:t>
                </a:r>
                <a:r>
                  <a:rPr lang="en-US" altLang="ko-KR" sz="2000" b="1" dirty="0" smtClean="0">
                    <a:solidFill>
                      <a:prstClr val="black"/>
                    </a:solidFill>
                  </a:rPr>
                  <a:t>”)</a:t>
                </a:r>
                <a:endParaRPr lang="en-US" altLang="ko-KR" sz="20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2" name="직사각형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300" y="5553523"/>
                <a:ext cx="5702300" cy="1111458"/>
              </a:xfrm>
              <a:prstGeom prst="rect">
                <a:avLst/>
              </a:prstGeom>
              <a:blipFill>
                <a:blip r:embed="rId11"/>
                <a:stretch>
                  <a:fillRect l="-1070" r="-2567" b="-16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직선 화살표 연결선 47"/>
          <p:cNvCxnSpPr/>
          <p:nvPr/>
        </p:nvCxnSpPr>
        <p:spPr>
          <a:xfrm flipH="1" flipV="1">
            <a:off x="2794000" y="1541120"/>
            <a:ext cx="1118867" cy="9318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/>
          <p:nvPr/>
        </p:nvCxnSpPr>
        <p:spPr>
          <a:xfrm flipH="1" flipV="1">
            <a:off x="2946400" y="1325220"/>
            <a:ext cx="1118867" cy="9318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/>
          <p:nvPr/>
        </p:nvCxnSpPr>
        <p:spPr>
          <a:xfrm flipH="1" flipV="1">
            <a:off x="2946400" y="939800"/>
            <a:ext cx="1093468" cy="9743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자유형 50"/>
          <p:cNvSpPr/>
          <p:nvPr/>
        </p:nvSpPr>
        <p:spPr>
          <a:xfrm>
            <a:off x="8471004" y="1450356"/>
            <a:ext cx="939800" cy="736600"/>
          </a:xfrm>
          <a:custGeom>
            <a:avLst/>
            <a:gdLst>
              <a:gd name="connsiteX0" fmla="*/ 939800 w 939800"/>
              <a:gd name="connsiteY0" fmla="*/ 736600 h 736600"/>
              <a:gd name="connsiteX1" fmla="*/ 685800 w 939800"/>
              <a:gd name="connsiteY1" fmla="*/ 431800 h 736600"/>
              <a:gd name="connsiteX2" fmla="*/ 368300 w 939800"/>
              <a:gd name="connsiteY2" fmla="*/ 177800 h 736600"/>
              <a:gd name="connsiteX3" fmla="*/ 165100 w 939800"/>
              <a:gd name="connsiteY3" fmla="*/ 38100 h 736600"/>
              <a:gd name="connsiteX4" fmla="*/ 0 w 939800"/>
              <a:gd name="connsiteY4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800" h="736600">
                <a:moveTo>
                  <a:pt x="939800" y="736600"/>
                </a:moveTo>
                <a:cubicBezTo>
                  <a:pt x="860425" y="630766"/>
                  <a:pt x="781050" y="524933"/>
                  <a:pt x="685800" y="431800"/>
                </a:cubicBezTo>
                <a:cubicBezTo>
                  <a:pt x="590550" y="338667"/>
                  <a:pt x="455083" y="243417"/>
                  <a:pt x="368300" y="177800"/>
                </a:cubicBezTo>
                <a:cubicBezTo>
                  <a:pt x="281517" y="112183"/>
                  <a:pt x="226483" y="67733"/>
                  <a:pt x="165100" y="38100"/>
                </a:cubicBezTo>
                <a:cubicBezTo>
                  <a:pt x="103717" y="8467"/>
                  <a:pt x="51858" y="4233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자유형 57"/>
          <p:cNvSpPr/>
          <p:nvPr/>
        </p:nvSpPr>
        <p:spPr>
          <a:xfrm>
            <a:off x="8483704" y="1818656"/>
            <a:ext cx="939800" cy="736600"/>
          </a:xfrm>
          <a:custGeom>
            <a:avLst/>
            <a:gdLst>
              <a:gd name="connsiteX0" fmla="*/ 939800 w 939800"/>
              <a:gd name="connsiteY0" fmla="*/ 736600 h 736600"/>
              <a:gd name="connsiteX1" fmla="*/ 685800 w 939800"/>
              <a:gd name="connsiteY1" fmla="*/ 431800 h 736600"/>
              <a:gd name="connsiteX2" fmla="*/ 368300 w 939800"/>
              <a:gd name="connsiteY2" fmla="*/ 177800 h 736600"/>
              <a:gd name="connsiteX3" fmla="*/ 165100 w 939800"/>
              <a:gd name="connsiteY3" fmla="*/ 38100 h 736600"/>
              <a:gd name="connsiteX4" fmla="*/ 0 w 939800"/>
              <a:gd name="connsiteY4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800" h="736600">
                <a:moveTo>
                  <a:pt x="939800" y="736600"/>
                </a:moveTo>
                <a:cubicBezTo>
                  <a:pt x="860425" y="630766"/>
                  <a:pt x="781050" y="524933"/>
                  <a:pt x="685800" y="431800"/>
                </a:cubicBezTo>
                <a:cubicBezTo>
                  <a:pt x="590550" y="338667"/>
                  <a:pt x="455083" y="243417"/>
                  <a:pt x="368300" y="177800"/>
                </a:cubicBezTo>
                <a:cubicBezTo>
                  <a:pt x="281517" y="112183"/>
                  <a:pt x="226483" y="67733"/>
                  <a:pt x="165100" y="38100"/>
                </a:cubicBezTo>
                <a:cubicBezTo>
                  <a:pt x="103717" y="8467"/>
                  <a:pt x="51858" y="4233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자유형 58"/>
          <p:cNvSpPr/>
          <p:nvPr/>
        </p:nvSpPr>
        <p:spPr>
          <a:xfrm>
            <a:off x="8471004" y="1144904"/>
            <a:ext cx="939800" cy="736600"/>
          </a:xfrm>
          <a:custGeom>
            <a:avLst/>
            <a:gdLst>
              <a:gd name="connsiteX0" fmla="*/ 939800 w 939800"/>
              <a:gd name="connsiteY0" fmla="*/ 736600 h 736600"/>
              <a:gd name="connsiteX1" fmla="*/ 685800 w 939800"/>
              <a:gd name="connsiteY1" fmla="*/ 431800 h 736600"/>
              <a:gd name="connsiteX2" fmla="*/ 368300 w 939800"/>
              <a:gd name="connsiteY2" fmla="*/ 177800 h 736600"/>
              <a:gd name="connsiteX3" fmla="*/ 165100 w 939800"/>
              <a:gd name="connsiteY3" fmla="*/ 38100 h 736600"/>
              <a:gd name="connsiteX4" fmla="*/ 0 w 939800"/>
              <a:gd name="connsiteY4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800" h="736600">
                <a:moveTo>
                  <a:pt x="939800" y="736600"/>
                </a:moveTo>
                <a:cubicBezTo>
                  <a:pt x="860425" y="630766"/>
                  <a:pt x="781050" y="524933"/>
                  <a:pt x="685800" y="431800"/>
                </a:cubicBezTo>
                <a:cubicBezTo>
                  <a:pt x="590550" y="338667"/>
                  <a:pt x="455083" y="243417"/>
                  <a:pt x="368300" y="177800"/>
                </a:cubicBezTo>
                <a:cubicBezTo>
                  <a:pt x="281517" y="112183"/>
                  <a:pt x="226483" y="67733"/>
                  <a:pt x="165100" y="38100"/>
                </a:cubicBezTo>
                <a:cubicBezTo>
                  <a:pt x="103717" y="8467"/>
                  <a:pt x="51858" y="4233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자유형 59"/>
          <p:cNvSpPr/>
          <p:nvPr/>
        </p:nvSpPr>
        <p:spPr>
          <a:xfrm>
            <a:off x="8471004" y="2122966"/>
            <a:ext cx="939800" cy="736600"/>
          </a:xfrm>
          <a:custGeom>
            <a:avLst/>
            <a:gdLst>
              <a:gd name="connsiteX0" fmla="*/ 939800 w 939800"/>
              <a:gd name="connsiteY0" fmla="*/ 736600 h 736600"/>
              <a:gd name="connsiteX1" fmla="*/ 685800 w 939800"/>
              <a:gd name="connsiteY1" fmla="*/ 431800 h 736600"/>
              <a:gd name="connsiteX2" fmla="*/ 368300 w 939800"/>
              <a:gd name="connsiteY2" fmla="*/ 177800 h 736600"/>
              <a:gd name="connsiteX3" fmla="*/ 165100 w 939800"/>
              <a:gd name="connsiteY3" fmla="*/ 38100 h 736600"/>
              <a:gd name="connsiteX4" fmla="*/ 0 w 939800"/>
              <a:gd name="connsiteY4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800" h="736600">
                <a:moveTo>
                  <a:pt x="939800" y="736600"/>
                </a:moveTo>
                <a:cubicBezTo>
                  <a:pt x="860425" y="630766"/>
                  <a:pt x="781050" y="524933"/>
                  <a:pt x="685800" y="431800"/>
                </a:cubicBezTo>
                <a:cubicBezTo>
                  <a:pt x="590550" y="338667"/>
                  <a:pt x="455083" y="243417"/>
                  <a:pt x="368300" y="177800"/>
                </a:cubicBezTo>
                <a:cubicBezTo>
                  <a:pt x="281517" y="112183"/>
                  <a:pt x="226483" y="67733"/>
                  <a:pt x="165100" y="38100"/>
                </a:cubicBezTo>
                <a:cubicBezTo>
                  <a:pt x="103717" y="8467"/>
                  <a:pt x="51858" y="4233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자유형 60"/>
          <p:cNvSpPr/>
          <p:nvPr/>
        </p:nvSpPr>
        <p:spPr>
          <a:xfrm>
            <a:off x="8654224" y="229282"/>
            <a:ext cx="1306221" cy="1775964"/>
          </a:xfrm>
          <a:custGeom>
            <a:avLst/>
            <a:gdLst>
              <a:gd name="connsiteX0" fmla="*/ 0 w 2215662"/>
              <a:gd name="connsiteY0" fmla="*/ 3786554 h 3786554"/>
              <a:gd name="connsiteX1" fmla="*/ 70339 w 2215662"/>
              <a:gd name="connsiteY1" fmla="*/ 3610708 h 3786554"/>
              <a:gd name="connsiteX2" fmla="*/ 269631 w 2215662"/>
              <a:gd name="connsiteY2" fmla="*/ 2942493 h 3786554"/>
              <a:gd name="connsiteX3" fmla="*/ 504093 w 2215662"/>
              <a:gd name="connsiteY3" fmla="*/ 2215662 h 3786554"/>
              <a:gd name="connsiteX4" fmla="*/ 715108 w 2215662"/>
              <a:gd name="connsiteY4" fmla="*/ 1723293 h 3786554"/>
              <a:gd name="connsiteX5" fmla="*/ 1254370 w 2215662"/>
              <a:gd name="connsiteY5" fmla="*/ 902677 h 3786554"/>
              <a:gd name="connsiteX6" fmla="*/ 2215662 w 2215662"/>
              <a:gd name="connsiteY6" fmla="*/ 0 h 3786554"/>
              <a:gd name="connsiteX7" fmla="*/ 2215662 w 2215662"/>
              <a:gd name="connsiteY7" fmla="*/ 0 h 3786554"/>
              <a:gd name="connsiteX0" fmla="*/ 0 w 2215662"/>
              <a:gd name="connsiteY0" fmla="*/ 3786554 h 3786554"/>
              <a:gd name="connsiteX1" fmla="*/ 70339 w 2215662"/>
              <a:gd name="connsiteY1" fmla="*/ 3610708 h 3786554"/>
              <a:gd name="connsiteX2" fmla="*/ 192542 w 2215662"/>
              <a:gd name="connsiteY2" fmla="*/ 2929953 h 3786554"/>
              <a:gd name="connsiteX3" fmla="*/ 504093 w 2215662"/>
              <a:gd name="connsiteY3" fmla="*/ 2215662 h 3786554"/>
              <a:gd name="connsiteX4" fmla="*/ 715108 w 2215662"/>
              <a:gd name="connsiteY4" fmla="*/ 1723293 h 3786554"/>
              <a:gd name="connsiteX5" fmla="*/ 1254370 w 2215662"/>
              <a:gd name="connsiteY5" fmla="*/ 902677 h 3786554"/>
              <a:gd name="connsiteX6" fmla="*/ 2215662 w 2215662"/>
              <a:gd name="connsiteY6" fmla="*/ 0 h 3786554"/>
              <a:gd name="connsiteX7" fmla="*/ 2215662 w 2215662"/>
              <a:gd name="connsiteY7" fmla="*/ 0 h 3786554"/>
              <a:gd name="connsiteX0" fmla="*/ 0 w 2215662"/>
              <a:gd name="connsiteY0" fmla="*/ 3786554 h 3786554"/>
              <a:gd name="connsiteX1" fmla="*/ 70339 w 2215662"/>
              <a:gd name="connsiteY1" fmla="*/ 3610708 h 3786554"/>
              <a:gd name="connsiteX2" fmla="*/ 192542 w 2215662"/>
              <a:gd name="connsiteY2" fmla="*/ 2929953 h 3786554"/>
              <a:gd name="connsiteX3" fmla="*/ 480574 w 2215662"/>
              <a:gd name="connsiteY3" fmla="*/ 2209873 h 3786554"/>
              <a:gd name="connsiteX4" fmla="*/ 715108 w 2215662"/>
              <a:gd name="connsiteY4" fmla="*/ 1723293 h 3786554"/>
              <a:gd name="connsiteX5" fmla="*/ 1254370 w 2215662"/>
              <a:gd name="connsiteY5" fmla="*/ 902677 h 3786554"/>
              <a:gd name="connsiteX6" fmla="*/ 2215662 w 2215662"/>
              <a:gd name="connsiteY6" fmla="*/ 0 h 3786554"/>
              <a:gd name="connsiteX7" fmla="*/ 2215662 w 2215662"/>
              <a:gd name="connsiteY7" fmla="*/ 0 h 3786554"/>
              <a:gd name="connsiteX0" fmla="*/ 0 w 2215662"/>
              <a:gd name="connsiteY0" fmla="*/ 3786554 h 3786554"/>
              <a:gd name="connsiteX1" fmla="*/ 70339 w 2215662"/>
              <a:gd name="connsiteY1" fmla="*/ 3610708 h 3786554"/>
              <a:gd name="connsiteX2" fmla="*/ 192542 w 2215662"/>
              <a:gd name="connsiteY2" fmla="*/ 2929953 h 3786554"/>
              <a:gd name="connsiteX3" fmla="*/ 408566 w 2215662"/>
              <a:gd name="connsiteY3" fmla="*/ 2209873 h 3786554"/>
              <a:gd name="connsiteX4" fmla="*/ 715108 w 2215662"/>
              <a:gd name="connsiteY4" fmla="*/ 1723293 h 3786554"/>
              <a:gd name="connsiteX5" fmla="*/ 1254370 w 2215662"/>
              <a:gd name="connsiteY5" fmla="*/ 902677 h 3786554"/>
              <a:gd name="connsiteX6" fmla="*/ 2215662 w 2215662"/>
              <a:gd name="connsiteY6" fmla="*/ 0 h 3786554"/>
              <a:gd name="connsiteX7" fmla="*/ 2215662 w 2215662"/>
              <a:gd name="connsiteY7" fmla="*/ 0 h 3786554"/>
              <a:gd name="connsiteX0" fmla="*/ 0 w 2215662"/>
              <a:gd name="connsiteY0" fmla="*/ 3786554 h 3786554"/>
              <a:gd name="connsiteX1" fmla="*/ 70339 w 2215662"/>
              <a:gd name="connsiteY1" fmla="*/ 3610708 h 3786554"/>
              <a:gd name="connsiteX2" fmla="*/ 192542 w 2215662"/>
              <a:gd name="connsiteY2" fmla="*/ 2929953 h 3786554"/>
              <a:gd name="connsiteX3" fmla="*/ 408566 w 2215662"/>
              <a:gd name="connsiteY3" fmla="*/ 2281881 h 3786554"/>
              <a:gd name="connsiteX4" fmla="*/ 715108 w 2215662"/>
              <a:gd name="connsiteY4" fmla="*/ 1723293 h 3786554"/>
              <a:gd name="connsiteX5" fmla="*/ 1254370 w 2215662"/>
              <a:gd name="connsiteY5" fmla="*/ 902677 h 3786554"/>
              <a:gd name="connsiteX6" fmla="*/ 2215662 w 2215662"/>
              <a:gd name="connsiteY6" fmla="*/ 0 h 3786554"/>
              <a:gd name="connsiteX7" fmla="*/ 2215662 w 2215662"/>
              <a:gd name="connsiteY7" fmla="*/ 0 h 3786554"/>
              <a:gd name="connsiteX0" fmla="*/ 0 w 2215662"/>
              <a:gd name="connsiteY0" fmla="*/ 3786554 h 3786554"/>
              <a:gd name="connsiteX1" fmla="*/ 48526 w 2215662"/>
              <a:gd name="connsiteY1" fmla="*/ 3578025 h 3786554"/>
              <a:gd name="connsiteX2" fmla="*/ 192542 w 2215662"/>
              <a:gd name="connsiteY2" fmla="*/ 2929953 h 3786554"/>
              <a:gd name="connsiteX3" fmla="*/ 408566 w 2215662"/>
              <a:gd name="connsiteY3" fmla="*/ 2281881 h 3786554"/>
              <a:gd name="connsiteX4" fmla="*/ 715108 w 2215662"/>
              <a:gd name="connsiteY4" fmla="*/ 1723293 h 3786554"/>
              <a:gd name="connsiteX5" fmla="*/ 1254370 w 2215662"/>
              <a:gd name="connsiteY5" fmla="*/ 902677 h 3786554"/>
              <a:gd name="connsiteX6" fmla="*/ 2215662 w 2215662"/>
              <a:gd name="connsiteY6" fmla="*/ 0 h 3786554"/>
              <a:gd name="connsiteX7" fmla="*/ 2215662 w 2215662"/>
              <a:gd name="connsiteY7" fmla="*/ 0 h 3786554"/>
              <a:gd name="connsiteX0" fmla="*/ 0 w 2215662"/>
              <a:gd name="connsiteY0" fmla="*/ 3786554 h 3786554"/>
              <a:gd name="connsiteX1" fmla="*/ 48526 w 2215662"/>
              <a:gd name="connsiteY1" fmla="*/ 3578025 h 3786554"/>
              <a:gd name="connsiteX2" fmla="*/ 192542 w 2215662"/>
              <a:gd name="connsiteY2" fmla="*/ 2929953 h 3786554"/>
              <a:gd name="connsiteX3" fmla="*/ 408566 w 2215662"/>
              <a:gd name="connsiteY3" fmla="*/ 2281881 h 3786554"/>
              <a:gd name="connsiteX4" fmla="*/ 715108 w 2215662"/>
              <a:gd name="connsiteY4" fmla="*/ 1723293 h 3786554"/>
              <a:gd name="connsiteX5" fmla="*/ 1272662 w 2215662"/>
              <a:gd name="connsiteY5" fmla="*/ 913729 h 3786554"/>
              <a:gd name="connsiteX6" fmla="*/ 2215662 w 2215662"/>
              <a:gd name="connsiteY6" fmla="*/ 0 h 3786554"/>
              <a:gd name="connsiteX7" fmla="*/ 2215662 w 2215662"/>
              <a:gd name="connsiteY7" fmla="*/ 0 h 378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5662" h="3786554">
                <a:moveTo>
                  <a:pt x="0" y="3786554"/>
                </a:moveTo>
                <a:cubicBezTo>
                  <a:pt x="12700" y="3768969"/>
                  <a:pt x="16436" y="3720792"/>
                  <a:pt x="48526" y="3578025"/>
                </a:cubicBezTo>
                <a:cubicBezTo>
                  <a:pt x="80616" y="3435258"/>
                  <a:pt x="132535" y="3145977"/>
                  <a:pt x="192542" y="2929953"/>
                </a:cubicBezTo>
                <a:cubicBezTo>
                  <a:pt x="252549" y="2713929"/>
                  <a:pt x="321472" y="2482991"/>
                  <a:pt x="408566" y="2281881"/>
                </a:cubicBezTo>
                <a:cubicBezTo>
                  <a:pt x="495660" y="2080771"/>
                  <a:pt x="571092" y="1951318"/>
                  <a:pt x="715108" y="1723293"/>
                </a:cubicBezTo>
                <a:cubicBezTo>
                  <a:pt x="859124" y="1495268"/>
                  <a:pt x="1022570" y="1200945"/>
                  <a:pt x="1272662" y="913729"/>
                </a:cubicBezTo>
                <a:cubicBezTo>
                  <a:pt x="1522754" y="626514"/>
                  <a:pt x="2058495" y="152288"/>
                  <a:pt x="2215662" y="0"/>
                </a:cubicBezTo>
                <a:lnTo>
                  <a:pt x="2215662" y="0"/>
                </a:ln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43"/>
    </mc:Choice>
    <mc:Fallback xmlns="">
      <p:transition spd="slow" advTm="37944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B7FA3D1-9991-4C1E-9531-8168814805F6}"/>
              </a:ext>
            </a:extLst>
          </p:cNvPr>
          <p:cNvSpPr/>
          <p:nvPr/>
        </p:nvSpPr>
        <p:spPr>
          <a:xfrm>
            <a:off x="1524000" y="2096691"/>
            <a:ext cx="10028616" cy="2462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Part 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 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중력 방정식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7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6"/>
    </mc:Choice>
    <mc:Fallback xmlns="">
      <p:transition spd="slow" advTm="1440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7254" y="1776422"/>
            <a:ext cx="6787342" cy="4856300"/>
            <a:chOff x="4475896" y="260648"/>
            <a:chExt cx="4639756" cy="2587761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896" y="260648"/>
              <a:ext cx="4603228" cy="2587761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7896625" y="2695160"/>
              <a:ext cx="1219027" cy="147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(Credit: ESA–</a:t>
              </a:r>
              <a:r>
                <a:rPr kumimoji="0" lang="en-US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C.Carreau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)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7254" y="675397"/>
            <a:ext cx="1118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물체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물질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중력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r>
              <a:rPr lang="ko-KR" altLang="en-US" sz="36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과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상호작용하는 시공간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092619" y="1911527"/>
                <a:ext cx="4997719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just" defTabSz="914400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ko-KR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그렇다면 이 휘어진 공간에 놓여 있는 물체의 움직임은</a:t>
                </a:r>
                <a:r>
                  <a:rPr kumimoji="0" lang="en-US" altLang="ko-K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altLang="ko-KR" sz="2000" dirty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 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  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이 휘어진 공간에서의 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“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자연스러운 </a:t>
                </a:r>
                <a:endParaRPr lang="en-US" altLang="ko-KR" sz="2000" dirty="0" smtClean="0">
                  <a:solidFill>
                    <a:prstClr val="black"/>
                  </a:solidFill>
                  <a:latin typeface="맑은 고딕"/>
                  <a:ea typeface="맑은 고딕" panose="020B0503020000020004" pitchFamily="50" charset="-127"/>
                  <a:sym typeface="Wingdings" panose="05000000000000000000" pitchFamily="2" charset="2"/>
                </a:endParaRP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altLang="ko-KR" sz="2000" dirty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 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     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운동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”(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관성 운동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, 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자유 낙하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)</a:t>
                </a:r>
                <a:endParaRPr lang="en-US" altLang="ko-KR" sz="2000" dirty="0">
                  <a:solidFill>
                    <a:prstClr val="black"/>
                  </a:solidFill>
                  <a:latin typeface="맑은 고딕"/>
                  <a:ea typeface="맑은 고딕" panose="020B0503020000020004" pitchFamily="50" charset="-127"/>
                  <a:sym typeface="Wingdings" panose="05000000000000000000" pitchFamily="2" charset="2"/>
                </a:endParaRPr>
              </a:p>
              <a:p>
                <a:pPr marR="0" lvl="0" algn="just" defTabSz="914400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ko-K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  </a:t>
                </a:r>
                <a:r>
                  <a:rPr kumimoji="0" lang="en-US" altLang="ko-K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 </a:t>
                </a:r>
                <a:r>
                  <a:rPr kumimoji="0" lang="ko-KR" altLang="en-US" sz="2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측지선</a:t>
                </a:r>
                <a:r>
                  <a:rPr kumimoji="0" lang="en-US" altLang="ko-K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(Geodesic) </a:t>
                </a:r>
                <a:r>
                  <a:rPr kumimoji="0" lang="ko-KR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운동</a:t>
                </a:r>
                <a:r>
                  <a:rPr kumimoji="0" lang="en-US" altLang="ko-K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:  </a:t>
                </a:r>
                <a14:m>
                  <m:oMath xmlns:m="http://schemas.openxmlformats.org/officeDocument/2006/math">
                    <m:r>
                      <a:rPr kumimoji="0" lang="en-US" altLang="ko-KR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𝒖</m:t>
                    </m:r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r>
                      <a:rPr kumimoji="0" lang="en-US" altLang="ko-KR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𝜵</m:t>
                    </m:r>
                    <m:r>
                      <a:rPr kumimoji="0" lang="en-US" altLang="ko-KR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𝒖</m:t>
                    </m:r>
                    <m:r>
                      <a:rPr kumimoji="0" lang="en-US" altLang="ko-KR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kumimoji="0" lang="en-US" altLang="ko-KR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</m:oMath>
                </a14:m>
                <a:r>
                  <a:rPr kumimoji="0" lang="en-US" altLang="ko-K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 </a:t>
                </a:r>
              </a:p>
              <a:p>
                <a:pPr marL="0" marR="0" lvl="0" indent="0" algn="just" defTabSz="914400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맑은 고딕"/>
                    <a:ea typeface="Cambria Math" panose="02040503050406030204" pitchFamily="18" charset="0"/>
                    <a:sym typeface="Wingdings" panose="05000000000000000000" pitchFamily="2" charset="2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ko-KR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Ex</m:t>
                    </m:r>
                    <m:r>
                      <a:rPr kumimoji="0" lang="en-US" altLang="ko-KR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) </m:t>
                    </m:r>
                    <m:acc>
                      <m:accPr>
                        <m:chr m:val="̈"/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e>
                    </m:acc>
                    <m:d>
                      <m:dPr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kumimoji="0" lang="en-US" altLang="ko-K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𝜏</m:t>
                        </m:r>
                      </m:e>
                    </m:d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  <m:sSub>
                      <m:sSubPr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ko-KR" alt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𝜕</m:t>
                        </m:r>
                      </m:e>
                      <m:sub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𝑔</m:t>
                        </m:r>
                      </m:e>
                      <m:sub>
                        <m:r>
                          <a:rPr kumimoji="0" lang="en-US" altLang="ko-K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𝑡𝑡</m:t>
                        </m:r>
                      </m:sub>
                    </m:sSub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kumimoji="0" lang="en-US" altLang="ko-K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)≠0</m:t>
                    </m:r>
                  </m:oMath>
                </a14:m>
                <a:r>
                  <a:rPr kumimoji="0" lang="en-US" altLang="ko-K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:</a:t>
                </a:r>
                <a:r>
                  <a:rPr kumimoji="0" lang="en-US" altLang="ko-KR" sz="2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 </a:t>
                </a:r>
              </a:p>
              <a:p>
                <a:pPr marL="0" marR="0" lvl="0" indent="0" algn="just" defTabSz="914400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2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endParaRPr>
              </a:p>
              <a:p>
                <a:pPr marL="342900" marR="0" lvl="0" indent="-342900" algn="just" defTabSz="914400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</a:rPr>
                  <a:t>정지해 있던 물체는 곡률이 큰 쪽으로 운동 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 “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중력 혹은 인력 작용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”</a:t>
                </a:r>
                <a:endParaRPr kumimoji="0" lang="en-US" altLang="ko-KR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619" y="1911527"/>
                <a:ext cx="4997719" cy="4247317"/>
              </a:xfrm>
              <a:prstGeom prst="rect">
                <a:avLst/>
              </a:prstGeom>
              <a:blipFill>
                <a:blip r:embed="rId4"/>
                <a:stretch>
                  <a:fillRect l="-1585" r="-1341" b="-4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타원 21"/>
          <p:cNvSpPr/>
          <p:nvPr/>
        </p:nvSpPr>
        <p:spPr>
          <a:xfrm>
            <a:off x="2976106" y="2127944"/>
            <a:ext cx="1016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3949700" y="3022758"/>
            <a:ext cx="1016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직사각형 1"/>
              <p:cNvSpPr/>
              <p:nvPr/>
            </p:nvSpPr>
            <p:spPr>
              <a:xfrm>
                <a:off x="676086" y="5731035"/>
                <a:ext cx="2551724" cy="427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2000" b="1" dirty="0" smtClean="0">
                    <a:solidFill>
                      <a:prstClr val="white"/>
                    </a:solidFill>
                  </a:rPr>
                  <a:t>휘어진 시공간</a:t>
                </a:r>
                <a:r>
                  <a:rPr lang="en-US" altLang="ko-KR" sz="2000" b="1" dirty="0" smtClean="0">
                    <a:solidFill>
                      <a:prstClr val="white"/>
                    </a:solidFill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ko-KR" altLang="en-US" sz="2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𝜶𝜷</m:t>
                        </m:r>
                      </m:sub>
                    </m:sSub>
                    <m:r>
                      <a:rPr lang="en-US" altLang="ko-KR" sz="20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" name="직사각형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86" y="5731035"/>
                <a:ext cx="2551724" cy="427809"/>
              </a:xfrm>
              <a:prstGeom prst="rect">
                <a:avLst/>
              </a:prstGeom>
              <a:blipFill>
                <a:blip r:embed="rId5"/>
                <a:stretch>
                  <a:fillRect l="-2632" t="-8571" b="-171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타원 6"/>
          <p:cNvSpPr/>
          <p:nvPr/>
        </p:nvSpPr>
        <p:spPr>
          <a:xfrm>
            <a:off x="4025900" y="3778550"/>
            <a:ext cx="685800" cy="48167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2299947" y="3510874"/>
            <a:ext cx="429211" cy="52431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4682261" y="5250259"/>
            <a:ext cx="293456" cy="24726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5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158"/>
    </mc:Choice>
    <mc:Fallback xmlns="">
      <p:transition spd="slow" advTm="46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1993 0.09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87254" y="1776422"/>
            <a:ext cx="6787342" cy="4856300"/>
            <a:chOff x="4475896" y="260648"/>
            <a:chExt cx="4639756" cy="2587761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896" y="260648"/>
              <a:ext cx="4603228" cy="2587761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7896625" y="2695160"/>
              <a:ext cx="1219027" cy="147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(Credit: ESA–</a:t>
              </a:r>
              <a:r>
                <a:rPr kumimoji="0" lang="en-US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C.Carreau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)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159606" y="1776422"/>
            <a:ext cx="45575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여기에 두 질량 사이의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“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중력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＂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은 여전히 추가적으로 작용하고 있을 것인가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아니면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…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그런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“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중력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＂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은 더 이상 없고 휘어진 공간에 의한 움직임만이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…????</a:t>
            </a:r>
          </a:p>
          <a:p>
            <a:pPr marR="0" lvl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2000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342900" marR="0" lvl="0" indent="-34290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Wheeler: “Matter tells how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to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curve, and </a:t>
            </a:r>
            <a:r>
              <a:rPr kumimoji="0" lang="en-US" altLang="ko-K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Spacetime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tells how to move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.”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648200" y="3510874"/>
            <a:ext cx="349250" cy="369332"/>
            <a:chOff x="10490200" y="385326"/>
            <a:chExt cx="349250" cy="369332"/>
          </a:xfrm>
        </p:grpSpPr>
        <p:sp>
          <p:nvSpPr>
            <p:cNvPr id="12" name="직사각형 11"/>
            <p:cNvSpPr/>
            <p:nvPr/>
          </p:nvSpPr>
          <p:spPr>
            <a:xfrm>
              <a:off x="10490200" y="431800"/>
              <a:ext cx="349250" cy="32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0496550" y="385326"/>
                  <a:ext cx="3429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</m:oMath>
                    </m:oMathPara>
                  </a14:m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6550" y="385326"/>
                  <a:ext cx="342900" cy="369332"/>
                </a:xfrm>
                <a:prstGeom prst="rect">
                  <a:avLst/>
                </a:prstGeom>
                <a:blipFill>
                  <a:blip r:embed="rId7" cstate="print"/>
                  <a:stretch>
                    <a:fillRect r="-714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그룹 14"/>
          <p:cNvGrpSpPr/>
          <p:nvPr/>
        </p:nvGrpSpPr>
        <p:grpSpPr>
          <a:xfrm>
            <a:off x="5146675" y="5001948"/>
            <a:ext cx="349250" cy="369332"/>
            <a:chOff x="10490200" y="385326"/>
            <a:chExt cx="349250" cy="369332"/>
          </a:xfrm>
        </p:grpSpPr>
        <p:sp>
          <p:nvSpPr>
            <p:cNvPr id="16" name="직사각형 15"/>
            <p:cNvSpPr/>
            <p:nvPr/>
          </p:nvSpPr>
          <p:spPr>
            <a:xfrm>
              <a:off x="10490200" y="431800"/>
              <a:ext cx="349250" cy="32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496550" y="385326"/>
                  <a:ext cx="3429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</m:t>
                        </m:r>
                      </m:oMath>
                    </m:oMathPara>
                  </a14:m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6550" y="385326"/>
                  <a:ext cx="342900" cy="369332"/>
                </a:xfrm>
                <a:prstGeom prst="rect">
                  <a:avLst/>
                </a:prstGeom>
                <a:blipFill>
                  <a:blip r:embed="rId8" cstate="print"/>
                  <a:stretch>
                    <a:fillRect r="-178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" name="직선 화살표 연결선 18"/>
          <p:cNvCxnSpPr/>
          <p:nvPr/>
        </p:nvCxnSpPr>
        <p:spPr>
          <a:xfrm>
            <a:off x="4381500" y="4035186"/>
            <a:ext cx="159827" cy="46335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>
            <a:off x="4674956" y="4898681"/>
            <a:ext cx="159827" cy="463352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61413" y="4464575"/>
            <a:ext cx="453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?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직사각형 17"/>
              <p:cNvSpPr/>
              <p:nvPr/>
            </p:nvSpPr>
            <p:spPr>
              <a:xfrm>
                <a:off x="463022" y="6043120"/>
                <a:ext cx="2226315" cy="427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물질의 분포</a:t>
                </a:r>
                <a:r>
                  <a:rPr kumimoji="0" lang="en-US" altLang="ko-KR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ko-KR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𝑻</m:t>
                        </m:r>
                      </m:e>
                      <m:sub>
                        <m:r>
                          <a:rPr kumimoji="0" lang="ko-KR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𝜶𝜷</m:t>
                        </m:r>
                      </m:sub>
                    </m:sSub>
                  </m:oMath>
                </a14:m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18" name="직사각형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22" y="6043120"/>
                <a:ext cx="2226315" cy="427809"/>
              </a:xfrm>
              <a:prstGeom prst="rect">
                <a:avLst/>
              </a:prstGeom>
              <a:blipFill>
                <a:blip r:embed="rId9"/>
                <a:stretch>
                  <a:fillRect l="-3014" t="-8451" b="-154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직사각형 1"/>
              <p:cNvSpPr/>
              <p:nvPr/>
            </p:nvSpPr>
            <p:spPr>
              <a:xfrm>
                <a:off x="463022" y="5506399"/>
                <a:ext cx="1692515" cy="427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시공간</a:t>
                </a:r>
                <a:r>
                  <a:rPr kumimoji="0" lang="en-US" altLang="ko-KR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ko-KR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𝒈</m:t>
                        </m:r>
                      </m:e>
                      <m:sub>
                        <m:r>
                          <a:rPr kumimoji="0" lang="ko-KR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𝜶𝜷</m:t>
                        </m:r>
                      </m:sub>
                    </m:sSub>
                    <m:r>
                      <a:rPr kumimoji="0" lang="en-US" altLang="ko-KR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2" name="직사각형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22" y="5506399"/>
                <a:ext cx="1692515" cy="427809"/>
              </a:xfrm>
              <a:prstGeom prst="rect">
                <a:avLst/>
              </a:prstGeom>
              <a:blipFill>
                <a:blip r:embed="rId10"/>
                <a:stretch>
                  <a:fillRect l="-3957" t="-8571" b="-171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616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158"/>
    </mc:Choice>
    <mc:Fallback xmlns="">
      <p:transition spd="slow" advTm="46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22910" y="4408974"/>
            <a:ext cx="6394390" cy="697405"/>
          </a:xfrm>
          <a:prstGeom prst="rect">
            <a:avLst/>
          </a:prstGeom>
        </p:spPr>
        <p:txBody>
          <a:bodyPr/>
          <a:lstStyle/>
          <a:p>
            <a:pPr marL="336550" marR="0" lvl="0" indent="-336550" algn="ctr" defTabSz="900113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noProof="0" dirty="0" smtClean="0">
                <a:solidFill>
                  <a:prstClr val="black"/>
                </a:solidFill>
                <a:latin typeface="굴림"/>
                <a:ea typeface="굴림"/>
              </a:rPr>
              <a:t>물질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</a:rPr>
              <a:t> 분포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</a:rPr>
              <a:t>: “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</a:rPr>
              <a:t>에너지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</a:rPr>
              <a:t>-</a:t>
            </a:r>
            <a:r>
              <a:rPr lang="ko-KR" altLang="en-US" sz="2400" b="1" dirty="0" smtClean="0">
                <a:solidFill>
                  <a:prstClr val="black"/>
                </a:solidFill>
                <a:latin typeface="굴림"/>
                <a:ea typeface="굴림"/>
              </a:rPr>
              <a:t>운동량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</a:rPr>
              <a:t>-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</a:rPr>
              <a:t>스트레쓰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</a:rPr>
              <a:t>텐서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</a:rPr>
              <a:t>”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/>
              <a:ea typeface="굴림"/>
            </a:endParaRPr>
          </a:p>
        </p:txBody>
      </p:sp>
      <p:sp>
        <p:nvSpPr>
          <p:cNvPr id="6" name="아래쪽 화살표 5"/>
          <p:cNvSpPr/>
          <p:nvPr/>
        </p:nvSpPr>
        <p:spPr bwMode="auto">
          <a:xfrm>
            <a:off x="6380096" y="3459247"/>
            <a:ext cx="360040" cy="864096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아래쪽 화살표 6"/>
          <p:cNvSpPr/>
          <p:nvPr/>
        </p:nvSpPr>
        <p:spPr bwMode="auto">
          <a:xfrm rot="2564846">
            <a:off x="4055721" y="3194790"/>
            <a:ext cx="360040" cy="1422483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50405" y="4460876"/>
            <a:ext cx="3534745" cy="564581"/>
          </a:xfrm>
          <a:prstGeom prst="rect">
            <a:avLst/>
          </a:prstGeom>
        </p:spPr>
        <p:txBody>
          <a:bodyPr/>
          <a:lstStyle/>
          <a:p>
            <a:pPr marL="336550" marR="0" lvl="0" indent="-336550" algn="l" defTabSz="900113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시공간 곡률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: “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곡률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텐서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”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760E3C-B76A-4AA5-9618-BB7F3EFE730A}"/>
                  </a:ext>
                </a:extLst>
              </p:cNvPr>
              <p:cNvSpPr txBox="1"/>
              <p:nvPr/>
            </p:nvSpPr>
            <p:spPr>
              <a:xfrm>
                <a:off x="440707" y="1221811"/>
                <a:ext cx="9862751" cy="1891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marR="0" lvl="0" indent="-57150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ko-KR" alt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중력</a:t>
                </a:r>
                <a:r>
                  <a:rPr kumimoji="0" lang="ko-KR" alt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방정식</a:t>
                </a:r>
                <a:endPara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800100" marR="0" lvl="1" indent="-342900" algn="l" defTabSz="900113" rtl="0" eaLnBrk="1" fontAlgn="base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주어진 물질 분포에 대해 </a:t>
                </a:r>
                <a:r>
                  <a:rPr kumimoji="0" lang="ko-KR" alt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메트릭</a:t>
                </a: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</a:t>
                </a:r>
                <a:r>
                  <a:rPr kumimoji="0" lang="ko-KR" alt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텐서를</a:t>
                </a: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결정하는 방정식</a:t>
                </a:r>
                <a:endPara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  <a:p>
                <a:pPr marL="800100" marR="0" lvl="1" indent="-342900" algn="l" defTabSz="900113" rtl="0" eaLnBrk="1" fontAlgn="base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ko-KR" alt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뉴튼의</a:t>
                </a: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중력 방정식</a:t>
                </a:r>
                <a:r>
                  <a: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: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ko-K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kumimoji="0" lang="en-US" altLang="ko-K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ko-K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𝜵</m:t>
                            </m:r>
                          </m:e>
                        </m:acc>
                      </m:e>
                      <m:sup>
                        <m:r>
                          <a:rPr kumimoji="0" lang="en-US" altLang="ko-K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ko-KR" alt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𝝓</m:t>
                    </m:r>
                    <m:r>
                      <a:rPr kumimoji="0" lang="en-US" altLang="ko-KR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ko-KR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𝟒</m:t>
                    </m:r>
                    <m:r>
                      <a:rPr kumimoji="0" lang="ko-KR" alt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𝝅</m:t>
                    </m:r>
                    <m:r>
                      <a:rPr kumimoji="0" lang="en-US" altLang="ko-KR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𝑮</m:t>
                    </m:r>
                    <m:r>
                      <a:rPr kumimoji="0" lang="ko-KR" alt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𝝆</m:t>
                    </m:r>
                    <m:r>
                      <a:rPr kumimoji="0" lang="en-US" altLang="ko-KR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acc>
                      <m:accPr>
                        <m:chr m:val="⃗"/>
                        <m:ctrlPr>
                          <a:rPr kumimoji="0" lang="en-US" altLang="ko-K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altLang="ko-K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𝒙</m:t>
                        </m:r>
                      </m:e>
                    </m:acc>
                    <m:r>
                      <a:rPr kumimoji="0" lang="en-US" altLang="ko-KR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altLang="ko-KR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𝒕</m:t>
                    </m:r>
                    <m:r>
                      <a:rPr kumimoji="0" lang="en-US" altLang="ko-KR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kumimoji="0" lang="en-US" altLang="ko-K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 : </a:t>
                </a:r>
                <a:r>
                  <a:rPr kumimoji="0" lang="en-US" altLang="ko-K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Any hint?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760E3C-B76A-4AA5-9618-BB7F3EFE7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07" y="1221811"/>
                <a:ext cx="9862751" cy="1891287"/>
              </a:xfrm>
              <a:prstGeom prst="rect">
                <a:avLst/>
              </a:prstGeom>
              <a:blipFill>
                <a:blip r:embed="rId4"/>
                <a:stretch>
                  <a:fillRect l="-1669" t="-4823" b="-73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C2ED3A-B322-44FB-83BF-182923E431BC}"/>
                  </a:ext>
                </a:extLst>
              </p:cNvPr>
              <p:cNvSpPr txBox="1"/>
              <p:nvPr/>
            </p:nvSpPr>
            <p:spPr>
              <a:xfrm>
                <a:off x="5682121" y="5114272"/>
                <a:ext cx="5869658" cy="13891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ko-KR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𝛼𝛽</m:t>
                          </m:r>
                        </m:sub>
                      </m:sSub>
                      <m:r>
                        <a:rPr kumimoji="0" lang="en-US" altLang="ko-KR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altLang="ko-K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ko-K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00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  <m: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kumimoji="0" lang="en-US" altLang="ko-K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altLang="ko-KR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altLang="ko-K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eqArr>
                                      <m:eqArrPr>
                                        <m:ctrlP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ko-KR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에너지</m:t>
                                        </m:r>
                                        <m: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  <m:e>
                                        <m:r>
                                          <a:rPr lang="ko-KR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밀도</m:t>
                                        </m:r>
                                        <m: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  <m: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eqArr>
                                  </m:e>
                                  <m:e/>
                                </m:eqArr>
                                <m:r>
                                  <a:rPr lang="en-US" altLang="ko-K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eqArr>
                                  <m:eqArrPr>
                                    <m:ctrlP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ko-KR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운동량</m:t>
                                    </m:r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ko-KR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밀도</m:t>
                                    </m:r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ko-KR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플럭스</m:t>
                                    </m:r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p>
                                        <m: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/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ko-KR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운동량</m:t>
                                    </m:r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ko-KR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밀도</m:t>
                                    </m:r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ko-KR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플럭스</m:t>
                                    </m:r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p>
                                        <m: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ko-KR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스트레쓰</m:t>
                                    </m:r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ko-KR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텐서</m:t>
                                    </m:r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p>
                                        <m:r>
                                          <a:rPr lang="en-US" altLang="ko-K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p>
                                    </m:sSup>
                                    <m:r>
                                      <a:rPr lang="en-US" altLang="ko-K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C2ED3A-B322-44FB-83BF-182923E43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121" y="5114272"/>
                <a:ext cx="5869658" cy="13891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A6B43C-BA64-4E27-94DF-D9D2B608198F}"/>
                  </a:ext>
                </a:extLst>
              </p:cNvPr>
              <p:cNvSpPr txBox="1"/>
              <p:nvPr/>
            </p:nvSpPr>
            <p:spPr>
              <a:xfrm>
                <a:off x="2375689" y="5119075"/>
                <a:ext cx="2490169" cy="536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ko-K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(??)</m:t>
                          </m:r>
                        </m:e>
                        <m:sub>
                          <m:r>
                            <a:rPr kumimoji="0" lang="ko-KR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𝛼𝛽</m:t>
                          </m:r>
                        </m:sub>
                      </m:sSub>
                      <m:r>
                        <a:rPr kumimoji="0" lang="en-US" altLang="ko-KR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~ </m:t>
                      </m:r>
                      <m:sSub>
                        <m:sSubPr>
                          <m:ctrlPr>
                            <a:rPr kumimoji="0" lang="en-US" altLang="ko-K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ko-KR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𝛼𝛽</m:t>
                          </m:r>
                        </m:sub>
                      </m:sSub>
                    </m:oMath>
                  </m:oMathPara>
                </a14:m>
                <a:endParaRPr kumimoji="0" lang="ko-KR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A6B43C-BA64-4E27-94DF-D9D2B6081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689" y="5119075"/>
                <a:ext cx="2490169" cy="536301"/>
              </a:xfrm>
              <a:prstGeom prst="rect">
                <a:avLst/>
              </a:prstGeom>
              <a:blipFill>
                <a:blip r:embed="rId6"/>
                <a:stretch>
                  <a:fillRect b="-11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68234" y="3556970"/>
                <a:ext cx="3812460" cy="321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ko-KR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𝜌</m:t>
                    </m:r>
                  </m:oMath>
                </a14:m>
                <a:r>
                  <a:rPr kumimoji="0" lang="en-US" altLang="ko-KR" sz="1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altLang="ko-KR" sz="18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cs typeface="+mn-cs"/>
                  </a:rPr>
                  <a:t>: “</a:t>
                </a:r>
                <a:r>
                  <a:rPr kumimoji="0" lang="ko-KR" altLang="en-US" sz="18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cs typeface="+mn-cs"/>
                  </a:rPr>
                  <a:t>질량 밀도</a:t>
                </a:r>
                <a:r>
                  <a:rPr kumimoji="0" lang="en-US" altLang="ko-KR" sz="18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cs typeface="+mn-cs"/>
                  </a:rPr>
                  <a:t>” </a:t>
                </a:r>
                <a14:m>
                  <m:oMath xmlns:m="http://schemas.openxmlformats.org/officeDocument/2006/math">
                    <m:r>
                      <a:rPr kumimoji="0" lang="en-US" altLang="ko-KR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~</m:t>
                    </m:r>
                    <m:sSub>
                      <m:sSubPr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00</m:t>
                        </m:r>
                      </m:sub>
                    </m:sSub>
                    <m:r>
                      <a:rPr kumimoji="0" lang="en-US" altLang="ko-KR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ko-KR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𝛼𝛽</m:t>
                        </m:r>
                      </m:sub>
                    </m:sSub>
                    <m:sSup>
                      <m:sSupPr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𝑢</m:t>
                        </m:r>
                      </m:e>
                      <m:sup>
                        <m:r>
                          <a:rPr kumimoji="0" lang="ko-KR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𝛼</m:t>
                        </m:r>
                      </m:sup>
                    </m:sSup>
                    <m:sSup>
                      <m:sSupPr>
                        <m:ctrlP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𝑢</m:t>
                        </m:r>
                      </m:e>
                      <m:sup>
                        <m:r>
                          <a:rPr kumimoji="0" lang="ko-KR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𝛽</m:t>
                        </m:r>
                      </m:sup>
                    </m:sSup>
                  </m:oMath>
                </a14:m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234" y="3556970"/>
                <a:ext cx="3812460" cy="321050"/>
              </a:xfrm>
              <a:prstGeom prst="rect">
                <a:avLst/>
              </a:prstGeom>
              <a:blipFill>
                <a:blip r:embed="rId7"/>
                <a:stretch>
                  <a:fillRect l="-2236" t="-24528" b="-339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직선 연결선 24"/>
          <p:cNvCxnSpPr/>
          <p:nvPr/>
        </p:nvCxnSpPr>
        <p:spPr bwMode="auto">
          <a:xfrm>
            <a:off x="7721600" y="5807514"/>
            <a:ext cx="29845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직선 연결선 32"/>
          <p:cNvCxnSpPr/>
          <p:nvPr/>
        </p:nvCxnSpPr>
        <p:spPr bwMode="auto">
          <a:xfrm>
            <a:off x="9180498" y="5207559"/>
            <a:ext cx="25400" cy="11984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/>
              <p:cNvSpPr/>
              <p:nvPr/>
            </p:nvSpPr>
            <p:spPr>
              <a:xfrm>
                <a:off x="368842" y="6372279"/>
                <a:ext cx="7495000" cy="449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Ex) (</a:t>
                </a:r>
                <a:r>
                  <a:rPr kumimoji="0" lang="ko-KR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완전</a:t>
                </a:r>
                <a:r>
                  <a:rPr kumimoji="0" lang="en-US" altLang="ko-KR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)</a:t>
                </a:r>
                <a:r>
                  <a:rPr kumimoji="0" lang="ko-KR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 유체</a:t>
                </a:r>
                <a:r>
                  <a:rPr kumimoji="0" lang="en-US" altLang="ko-KR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:</a:t>
                </a:r>
                <a:r>
                  <a:rPr kumimoji="0" lang="ko-KR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sSub>
                      <m:sSubPr>
                        <m:ctrlP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ko-KR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ko-KR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0" lang="en-US" altLang="ko-KR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𝛼𝛽</m:t>
                            </m:r>
                          </m:sub>
                        </m:sSub>
                        <m:r>
                          <a:rPr kumimoji="0" lang="en-US" altLang="ko-KR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altLang="ko-KR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ko-KR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0" lang="en-US" altLang="ko-KR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altLang="ko-KR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ko-KR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0" lang="en-US" altLang="ko-KR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e>
                    </m:d>
                    <m:r>
                      <a:rPr lang="en-US" altLang="ko-KR" sz="2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𝑑𝑖𝑎𝑔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0" lang="en-US" altLang="ko-KR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" name="직사각형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42" y="6372279"/>
                <a:ext cx="7495000" cy="449547"/>
              </a:xfrm>
              <a:prstGeom prst="rect">
                <a:avLst/>
              </a:prstGeom>
              <a:blipFill>
                <a:blip r:embed="rId8"/>
                <a:stretch>
                  <a:fillRect l="-895" t="-4054" b="-148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09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06"/>
    </mc:Choice>
    <mc:Fallback xmlns="">
      <p:transition spd="slow" advTm="15860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직사각형 1"/>
              <p:cNvSpPr/>
              <p:nvPr/>
            </p:nvSpPr>
            <p:spPr>
              <a:xfrm>
                <a:off x="3057379" y="1211307"/>
                <a:ext cx="4692503" cy="14804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r>
                        <a:rPr lang="en-US" altLang="ko-KR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r>
                        <a:rPr lang="en-US" altLang="ko-K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ko-KR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ko-KR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</m:oMath>
                  </m:oMathPara>
                </a14:m>
                <a:endParaRPr lang="ko-KR" altLang="en-US" sz="3200" dirty="0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mc:Choice>
        <mc:Fallback xmlns="">
          <p:sp>
            <p:nvSpPr>
              <p:cNvPr id="2" name="직사각형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379" y="1211307"/>
                <a:ext cx="4692503" cy="14804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모서리가 둥근 직사각형 3"/>
          <p:cNvSpPr/>
          <p:nvPr/>
        </p:nvSpPr>
        <p:spPr bwMode="auto">
          <a:xfrm>
            <a:off x="2684140" y="1439907"/>
            <a:ext cx="5774060" cy="1360429"/>
          </a:xfrm>
          <a:prstGeom prst="round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651000" y="3251200"/>
                <a:ext cx="8737600" cy="2407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Tx/>
                  <a:buChar char="-"/>
                </a:pPr>
                <a:r>
                  <a:rPr lang="en-US" altLang="ko-KR" sz="2400" dirty="0" smtClean="0"/>
                  <a:t>2</a:t>
                </a:r>
                <a:r>
                  <a:rPr lang="ko-KR" altLang="en-US" sz="2400" dirty="0" smtClean="0"/>
                  <a:t>차 </a:t>
                </a:r>
                <a:r>
                  <a:rPr lang="ko-KR" altLang="en-US" sz="2400" dirty="0" err="1" smtClean="0"/>
                  <a:t>편미분</a:t>
                </a:r>
                <a:r>
                  <a:rPr lang="ko-KR" altLang="en-US" sz="2400" dirty="0" smtClean="0"/>
                  <a:t> 방정식</a:t>
                </a:r>
                <a:endParaRPr lang="en-US" altLang="ko-KR" sz="2400" dirty="0" smtClean="0"/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</m:oMath>
                </a14:m>
                <a:r>
                  <a:rPr lang="ko-KR" altLang="en-US" sz="2400" dirty="0" smtClean="0"/>
                  <a:t> 에 선형이나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</m:oMath>
                </a14:m>
                <a:r>
                  <a:rPr lang="ko-KR" altLang="en-US" sz="2400" dirty="0" smtClean="0"/>
                  <a:t> 에 대해 고도로 비선형적 방정식</a:t>
                </a:r>
                <a:endParaRPr lang="en-US" altLang="ko-KR" sz="2400" dirty="0" smtClean="0"/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en-US" altLang="ko-KR" sz="2400" dirty="0" smtClean="0"/>
                  <a:t>10</a:t>
                </a:r>
                <a:r>
                  <a:rPr lang="ko-KR" altLang="en-US" sz="2400" dirty="0" smtClean="0"/>
                  <a:t>개의 미지 함수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sz="2400" dirty="0" smtClean="0"/>
                  <a:t> 에 대한 </a:t>
                </a:r>
                <a:r>
                  <a:rPr lang="en-US" altLang="ko-KR" sz="2400" dirty="0" smtClean="0"/>
                  <a:t>10</a:t>
                </a:r>
                <a:r>
                  <a:rPr lang="ko-KR" altLang="en-US" sz="2400" dirty="0" smtClean="0"/>
                  <a:t>개의 방정식</a:t>
                </a:r>
                <a:endParaRPr lang="en-US" altLang="ko-KR" sz="2400" dirty="0" smtClean="0"/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ko-KR" altLang="en-US" sz="2400" dirty="0" smtClean="0"/>
                  <a:t>국소적 </a:t>
                </a:r>
                <a:r>
                  <a:rPr lang="ko-KR" altLang="en-US" sz="2400" dirty="0" smtClean="0"/>
                  <a:t>방정식</a:t>
                </a:r>
                <a:endParaRPr lang="en-US" altLang="ko-KR" sz="2400" dirty="0" smtClean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000" y="3251200"/>
                <a:ext cx="8737600" cy="2407069"/>
              </a:xfrm>
              <a:prstGeom prst="rect">
                <a:avLst/>
              </a:prstGeom>
              <a:blipFill>
                <a:blip r:embed="rId3"/>
                <a:stretch>
                  <a:fillRect l="-1326" b="-30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3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55"/>
    </mc:Choice>
    <mc:Fallback xmlns="">
      <p:transition spd="slow" advTm="10705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0703" y="788763"/>
            <a:ext cx="822532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3200" b="1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곡률</a:t>
            </a:r>
            <a:r>
              <a:rPr lang="en-US" altLang="ko-KR" sz="3200" b="1" kern="0" dirty="0" smtClean="0">
                <a:solidFill>
                  <a:srgbClr val="000000"/>
                </a:solidFill>
                <a:ea typeface="굴림"/>
              </a:rPr>
              <a:t>: </a:t>
            </a:r>
          </a:p>
          <a:p>
            <a:pPr marL="914400" lvl="1" indent="-457200" latinLnBrk="0">
              <a:lnSpc>
                <a:spcPct val="150000"/>
              </a:lnSpc>
              <a:buFontTx/>
              <a:buChar char="-"/>
            </a:pPr>
            <a:r>
              <a:rPr lang="ko-KR" altLang="en-US" sz="2400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시공간의 휘어진 정도를 나타내는 </a:t>
            </a:r>
            <a:r>
              <a:rPr lang="ko-KR" altLang="en-US" sz="2400" kern="0" dirty="0" smtClean="0">
                <a:solidFill>
                  <a:srgbClr val="000000"/>
                </a:solidFill>
                <a:ea typeface="맑은 고딕" panose="020B0503020000020004" pitchFamily="50" charset="-127"/>
              </a:rPr>
              <a:t>수학적인 </a:t>
            </a:r>
            <a:r>
              <a:rPr lang="ko-KR" altLang="en-US" sz="2400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양 필요</a:t>
            </a:r>
            <a:endParaRPr lang="en-US" altLang="ko-KR" sz="2400" kern="0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915415" y="2425700"/>
            <a:ext cx="4262601" cy="4156273"/>
            <a:chOff x="6202616" y="4686591"/>
            <a:chExt cx="2127044" cy="2265252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2616" y="4686591"/>
              <a:ext cx="1942083" cy="212859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561697" y="6800873"/>
              <a:ext cx="767963" cy="150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출처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 NASA)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8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90"/>
    </mc:Choice>
    <mc:Fallback xmlns="">
      <p:transition spd="slow" advTm="11059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00703" y="788763"/>
            <a:ext cx="3098925" cy="574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latinLnBrk="0">
              <a:lnSpc>
                <a:spcPct val="150000"/>
              </a:lnSpc>
              <a:buFontTx/>
              <a:buChar char="-"/>
            </a:pPr>
            <a:r>
              <a: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벡터의 평행 이동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endParaRPr kumimoji="0" lang="ko-KR" altLang="en-U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842863" y="2430902"/>
                <a:ext cx="5147948" cy="1666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altLang="ko-KR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altLang="ko-K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ko-K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r>
                        <a:rPr lang="en-US" altLang="ko-K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ko-K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r>
                        <a:rPr lang="en-US" altLang="ko-K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ko-K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ko-K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ko-K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  ↔    편평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ko-K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≠0 ↔ 휘어짐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ko-KR" sz="28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800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ko-K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𝛽𝛾𝜎</m:t>
                            </m:r>
                          </m:sub>
                        </m:sSub>
                      </m:e>
                      <m:sup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ko-KR" altLang="en-US" sz="2800" dirty="0" smtClean="0"/>
                  <a:t> </a:t>
                </a:r>
                <a:r>
                  <a:rPr lang="en-US" altLang="ko-KR" sz="2800" dirty="0" smtClean="0"/>
                  <a:t>: “</a:t>
                </a:r>
                <a:r>
                  <a:rPr lang="ko-KR" altLang="en-US" sz="2800" dirty="0" smtClean="0"/>
                  <a:t>리만 곡률 </a:t>
                </a:r>
                <a:r>
                  <a:rPr lang="ko-KR" altLang="en-US" sz="2800" dirty="0" err="1" smtClean="0"/>
                  <a:t>텐서</a:t>
                </a:r>
                <a:r>
                  <a:rPr lang="en-US" altLang="ko-KR" sz="2800" dirty="0" smtClean="0"/>
                  <a:t>“</a:t>
                </a:r>
                <a:endParaRPr lang="ko-KR" alt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863" y="2430902"/>
                <a:ext cx="5147948" cy="1666162"/>
              </a:xfrm>
              <a:prstGeom prst="rect">
                <a:avLst/>
              </a:prstGeom>
              <a:blipFill>
                <a:blip r:embed="rId2"/>
                <a:stretch>
                  <a:fillRect b="-5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/>
              <p:cNvSpPr/>
              <p:nvPr/>
            </p:nvSpPr>
            <p:spPr>
              <a:xfrm>
                <a:off x="4456810" y="850318"/>
                <a:ext cx="49718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2800" dirty="0" smtClean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평행이동 방정식</a:t>
                </a:r>
                <a:r>
                  <a:rPr lang="en-US" altLang="ko-KR" sz="2800" dirty="0" smtClean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ko-KR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𝒖</m:t>
                    </m:r>
                    <m:r>
                      <a:rPr lang="en-US" altLang="ko-KR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r>
                      <a:rPr lang="en-US" altLang="ko-KR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𝜵</m:t>
                    </m:r>
                    <m:sSup>
                      <m:sSupPr>
                        <m:ctrlPr>
                          <a:rPr lang="en-US" altLang="ko-K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𝑣</m:t>
                        </m:r>
                      </m:e>
                      <m:sup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𝛼</m:t>
                        </m:r>
                      </m:sup>
                    </m:sSup>
                    <m:r>
                      <a:rPr lang="en-US" altLang="ko-KR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altLang="ko-KR" sz="2800" dirty="0">
                    <a:solidFill>
                      <a:prstClr val="black"/>
                    </a:solidFill>
                  </a:rPr>
                  <a:t> </a:t>
                </a:r>
                <a:endParaRPr lang="ko-KR" altLang="en-US" sz="2800" dirty="0"/>
              </a:p>
            </p:txBody>
          </p:sp>
        </mc:Choice>
        <mc:Fallback xmlns="">
          <p:sp>
            <p:nvSpPr>
              <p:cNvPr id="5" name="직사각형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10" y="850318"/>
                <a:ext cx="4971810" cy="523220"/>
              </a:xfrm>
              <a:prstGeom prst="rect">
                <a:avLst/>
              </a:prstGeom>
              <a:blipFill>
                <a:blip r:embed="rId3"/>
                <a:stretch>
                  <a:fillRect l="-245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직사각형 21"/>
              <p:cNvSpPr/>
              <p:nvPr/>
            </p:nvSpPr>
            <p:spPr>
              <a:xfrm>
                <a:off x="6170709" y="4756058"/>
                <a:ext cx="4820102" cy="109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24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𝛽𝛾𝜎</m:t>
                            </m:r>
                          </m:sub>
                        </m:sSub>
                      </m:e>
                      <m:sup>
                        <m:r>
                          <a:rPr lang="en-US" altLang="ko-KR" sz="24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    </m:t>
                    </m:r>
                    <m:r>
                      <a:rPr lang="en-US" altLang="ko-KR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⟺    </m:t>
                    </m:r>
                  </m:oMath>
                </a14:m>
                <a:r>
                  <a:rPr lang="ko-KR" altLang="en-US" sz="2400" b="1" dirty="0" smtClean="0"/>
                  <a:t> 편평한 시공간</a:t>
                </a:r>
                <a:endParaRPr lang="en-US" altLang="ko-KR" sz="2400" b="1" dirty="0" smtClean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24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𝛽𝛾𝜎</m:t>
                            </m:r>
                          </m:sub>
                        </m:sSub>
                      </m:e>
                      <m:sup>
                        <m:r>
                          <a:rPr lang="en-US" altLang="ko-KR" sz="24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ko-KR" sz="24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a:rPr lang="en-US" altLang="ko-KR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⟺    </m:t>
                    </m:r>
                  </m:oMath>
                </a14:m>
                <a:r>
                  <a:rPr lang="ko-KR" altLang="en-US" sz="2400" b="1" dirty="0"/>
                  <a:t> </a:t>
                </a:r>
                <a:r>
                  <a:rPr lang="ko-KR" altLang="en-US" sz="2400" b="1" dirty="0" smtClean="0"/>
                  <a:t>휘어진 시공간  </a:t>
                </a:r>
                <a:endParaRPr lang="ko-KR" altLang="en-US" sz="2400" b="1" dirty="0"/>
              </a:p>
            </p:txBody>
          </p:sp>
        </mc:Choice>
        <mc:Fallback xmlns="">
          <p:sp>
            <p:nvSpPr>
              <p:cNvPr id="22" name="직사각형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709" y="4756058"/>
                <a:ext cx="4820102" cy="1099532"/>
              </a:xfrm>
              <a:prstGeom prst="rect">
                <a:avLst/>
              </a:prstGeom>
              <a:blipFill>
                <a:blip r:embed="rId4"/>
                <a:stretch>
                  <a:fillRect l="-253" t="-4972" b="-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오른쪽 화살표 22"/>
          <p:cNvSpPr/>
          <p:nvPr/>
        </p:nvSpPr>
        <p:spPr>
          <a:xfrm>
            <a:off x="5552717" y="5123009"/>
            <a:ext cx="290146" cy="324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평행 사변형 16"/>
          <p:cNvSpPr/>
          <p:nvPr/>
        </p:nvSpPr>
        <p:spPr>
          <a:xfrm>
            <a:off x="1576879" y="1801973"/>
            <a:ext cx="3153747" cy="2031144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이등변 삼각형 18"/>
          <p:cNvSpPr/>
          <p:nvPr/>
        </p:nvSpPr>
        <p:spPr>
          <a:xfrm rot="2361851">
            <a:off x="2537866" y="2345286"/>
            <a:ext cx="1165241" cy="102193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직선 화살표 연결선 20"/>
          <p:cNvCxnSpPr/>
          <p:nvPr/>
        </p:nvCxnSpPr>
        <p:spPr>
          <a:xfrm flipV="1">
            <a:off x="2345965" y="2509831"/>
            <a:ext cx="174784" cy="359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V="1">
            <a:off x="2655618" y="2393040"/>
            <a:ext cx="174784" cy="359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V="1">
            <a:off x="3047810" y="2265718"/>
            <a:ext cx="174784" cy="359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 flipV="1">
            <a:off x="3414622" y="2123947"/>
            <a:ext cx="174784" cy="359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 flipV="1">
            <a:off x="3360499" y="2497012"/>
            <a:ext cx="174784" cy="359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 flipV="1">
            <a:off x="3319034" y="2863117"/>
            <a:ext cx="174784" cy="359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/>
        </p:nvCxnSpPr>
        <p:spPr>
          <a:xfrm flipV="1">
            <a:off x="3247707" y="3230209"/>
            <a:ext cx="174784" cy="359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 flipV="1">
            <a:off x="2982294" y="3041093"/>
            <a:ext cx="174784" cy="359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 flipV="1">
            <a:off x="2752747" y="2863117"/>
            <a:ext cx="174784" cy="359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 flipV="1">
            <a:off x="2565263" y="2702151"/>
            <a:ext cx="174784" cy="359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직사각형 34"/>
              <p:cNvSpPr/>
              <p:nvPr/>
            </p:nvSpPr>
            <p:spPr>
              <a:xfrm>
                <a:off x="3119212" y="4798745"/>
                <a:ext cx="4395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Wingdings" panose="05000000000000000000" pitchFamily="2" charset="2"/>
                        </a:rPr>
                        <m:t>𝒖</m:t>
                      </m:r>
                    </m:oMath>
                  </m:oMathPara>
                </a14:m>
                <a:endParaRPr kumimoji="0" lang="ko-KR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35" name="직사각형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212" y="4798745"/>
                <a:ext cx="43954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직사각형 35"/>
              <p:cNvSpPr/>
              <p:nvPr/>
            </p:nvSpPr>
            <p:spPr>
              <a:xfrm>
                <a:off x="3647289" y="4374674"/>
                <a:ext cx="4283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Wingdings" panose="05000000000000000000" pitchFamily="2" charset="2"/>
                        </a:rPr>
                        <m:t>𝒗</m:t>
                      </m:r>
                    </m:oMath>
                  </m:oMathPara>
                </a14:m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36" name="직사각형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289" y="4374674"/>
                <a:ext cx="428322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타원 36"/>
          <p:cNvSpPr/>
          <p:nvPr/>
        </p:nvSpPr>
        <p:spPr>
          <a:xfrm>
            <a:off x="1577873" y="4126929"/>
            <a:ext cx="2838008" cy="26053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자유형 37"/>
          <p:cNvSpPr/>
          <p:nvPr/>
        </p:nvSpPr>
        <p:spPr>
          <a:xfrm>
            <a:off x="1577873" y="5500201"/>
            <a:ext cx="2819400" cy="548398"/>
          </a:xfrm>
          <a:custGeom>
            <a:avLst/>
            <a:gdLst>
              <a:gd name="connsiteX0" fmla="*/ 0 w 2819400"/>
              <a:gd name="connsiteY0" fmla="*/ 12700 h 548398"/>
              <a:gd name="connsiteX1" fmla="*/ 393700 w 2819400"/>
              <a:gd name="connsiteY1" fmla="*/ 342900 h 548398"/>
              <a:gd name="connsiteX2" fmla="*/ 876300 w 2819400"/>
              <a:gd name="connsiteY2" fmla="*/ 495300 h 548398"/>
              <a:gd name="connsiteX3" fmla="*/ 1612900 w 2819400"/>
              <a:gd name="connsiteY3" fmla="*/ 546100 h 548398"/>
              <a:gd name="connsiteX4" fmla="*/ 2197100 w 2819400"/>
              <a:gd name="connsiteY4" fmla="*/ 431800 h 548398"/>
              <a:gd name="connsiteX5" fmla="*/ 2641600 w 2819400"/>
              <a:gd name="connsiteY5" fmla="*/ 203200 h 548398"/>
              <a:gd name="connsiteX6" fmla="*/ 2819400 w 2819400"/>
              <a:gd name="connsiteY6" fmla="*/ 0 h 54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9400" h="548398">
                <a:moveTo>
                  <a:pt x="0" y="12700"/>
                </a:moveTo>
                <a:cubicBezTo>
                  <a:pt x="123825" y="137583"/>
                  <a:pt x="247650" y="262467"/>
                  <a:pt x="393700" y="342900"/>
                </a:cubicBezTo>
                <a:cubicBezTo>
                  <a:pt x="539750" y="423333"/>
                  <a:pt x="673100" y="461433"/>
                  <a:pt x="876300" y="495300"/>
                </a:cubicBezTo>
                <a:cubicBezTo>
                  <a:pt x="1079500" y="529167"/>
                  <a:pt x="1392767" y="556683"/>
                  <a:pt x="1612900" y="546100"/>
                </a:cubicBezTo>
                <a:cubicBezTo>
                  <a:pt x="1833033" y="535517"/>
                  <a:pt x="2025650" y="488950"/>
                  <a:pt x="2197100" y="431800"/>
                </a:cubicBezTo>
                <a:cubicBezTo>
                  <a:pt x="2368550" y="374650"/>
                  <a:pt x="2537883" y="275167"/>
                  <a:pt x="2641600" y="203200"/>
                </a:cubicBezTo>
                <a:cubicBezTo>
                  <a:pt x="2745317" y="131233"/>
                  <a:pt x="2782358" y="65616"/>
                  <a:pt x="28194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자유형 38"/>
          <p:cNvSpPr/>
          <p:nvPr/>
        </p:nvSpPr>
        <p:spPr>
          <a:xfrm>
            <a:off x="2201228" y="4331947"/>
            <a:ext cx="838200" cy="1790700"/>
          </a:xfrm>
          <a:custGeom>
            <a:avLst/>
            <a:gdLst>
              <a:gd name="connsiteX0" fmla="*/ 0 w 838200"/>
              <a:gd name="connsiteY0" fmla="*/ 1790700 h 1790700"/>
              <a:gd name="connsiteX1" fmla="*/ 0 w 838200"/>
              <a:gd name="connsiteY1" fmla="*/ 1435100 h 1790700"/>
              <a:gd name="connsiteX2" fmla="*/ 0 w 838200"/>
              <a:gd name="connsiteY2" fmla="*/ 1435100 h 1790700"/>
              <a:gd name="connsiteX3" fmla="*/ 50800 w 838200"/>
              <a:gd name="connsiteY3" fmla="*/ 1143000 h 1790700"/>
              <a:gd name="connsiteX4" fmla="*/ 139700 w 838200"/>
              <a:gd name="connsiteY4" fmla="*/ 850900 h 1790700"/>
              <a:gd name="connsiteX5" fmla="*/ 292100 w 838200"/>
              <a:gd name="connsiteY5" fmla="*/ 533400 h 1790700"/>
              <a:gd name="connsiteX6" fmla="*/ 508000 w 838200"/>
              <a:gd name="connsiteY6" fmla="*/ 266700 h 1790700"/>
              <a:gd name="connsiteX7" fmla="*/ 673100 w 838200"/>
              <a:gd name="connsiteY7" fmla="*/ 114300 h 1790700"/>
              <a:gd name="connsiteX8" fmla="*/ 838200 w 838200"/>
              <a:gd name="connsiteY8" fmla="*/ 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" h="1790700">
                <a:moveTo>
                  <a:pt x="0" y="1790700"/>
                </a:moveTo>
                <a:lnTo>
                  <a:pt x="0" y="1435100"/>
                </a:lnTo>
                <a:lnTo>
                  <a:pt x="0" y="1435100"/>
                </a:lnTo>
                <a:cubicBezTo>
                  <a:pt x="8467" y="1386417"/>
                  <a:pt x="27517" y="1240367"/>
                  <a:pt x="50800" y="1143000"/>
                </a:cubicBezTo>
                <a:cubicBezTo>
                  <a:pt x="74083" y="1045633"/>
                  <a:pt x="99483" y="952500"/>
                  <a:pt x="139700" y="850900"/>
                </a:cubicBezTo>
                <a:cubicBezTo>
                  <a:pt x="179917" y="749300"/>
                  <a:pt x="230717" y="630767"/>
                  <a:pt x="292100" y="533400"/>
                </a:cubicBezTo>
                <a:cubicBezTo>
                  <a:pt x="353483" y="436033"/>
                  <a:pt x="444500" y="336550"/>
                  <a:pt x="508000" y="266700"/>
                </a:cubicBezTo>
                <a:cubicBezTo>
                  <a:pt x="571500" y="196850"/>
                  <a:pt x="618067" y="158750"/>
                  <a:pt x="673100" y="114300"/>
                </a:cubicBezTo>
                <a:cubicBezTo>
                  <a:pt x="728133" y="69850"/>
                  <a:pt x="783166" y="34925"/>
                  <a:pt x="8382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자유형 39"/>
          <p:cNvSpPr/>
          <p:nvPr/>
        </p:nvSpPr>
        <p:spPr>
          <a:xfrm>
            <a:off x="2658428" y="4319247"/>
            <a:ext cx="1066800" cy="1790700"/>
          </a:xfrm>
          <a:custGeom>
            <a:avLst/>
            <a:gdLst>
              <a:gd name="connsiteX0" fmla="*/ 0 w 1066800"/>
              <a:gd name="connsiteY0" fmla="*/ 0 h 1790700"/>
              <a:gd name="connsiteX1" fmla="*/ 406400 w 1066800"/>
              <a:gd name="connsiteY1" fmla="*/ 190500 h 1790700"/>
              <a:gd name="connsiteX2" fmla="*/ 685800 w 1066800"/>
              <a:gd name="connsiteY2" fmla="*/ 431800 h 1790700"/>
              <a:gd name="connsiteX3" fmla="*/ 876300 w 1066800"/>
              <a:gd name="connsiteY3" fmla="*/ 711200 h 1790700"/>
              <a:gd name="connsiteX4" fmla="*/ 990600 w 1066800"/>
              <a:gd name="connsiteY4" fmla="*/ 1104900 h 1790700"/>
              <a:gd name="connsiteX5" fmla="*/ 990600 w 1066800"/>
              <a:gd name="connsiteY5" fmla="*/ 1104900 h 1790700"/>
              <a:gd name="connsiteX6" fmla="*/ 1028700 w 1066800"/>
              <a:gd name="connsiteY6" fmla="*/ 1460500 h 1790700"/>
              <a:gd name="connsiteX7" fmla="*/ 1066800 w 1066800"/>
              <a:gd name="connsiteY7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6800" h="1790700">
                <a:moveTo>
                  <a:pt x="0" y="0"/>
                </a:moveTo>
                <a:cubicBezTo>
                  <a:pt x="146050" y="59266"/>
                  <a:pt x="292100" y="118533"/>
                  <a:pt x="406400" y="190500"/>
                </a:cubicBezTo>
                <a:cubicBezTo>
                  <a:pt x="520700" y="262467"/>
                  <a:pt x="607483" y="345017"/>
                  <a:pt x="685800" y="431800"/>
                </a:cubicBezTo>
                <a:cubicBezTo>
                  <a:pt x="764117" y="518583"/>
                  <a:pt x="825500" y="599017"/>
                  <a:pt x="876300" y="711200"/>
                </a:cubicBezTo>
                <a:cubicBezTo>
                  <a:pt x="927100" y="823383"/>
                  <a:pt x="990600" y="1104900"/>
                  <a:pt x="990600" y="1104900"/>
                </a:cubicBezTo>
                <a:lnTo>
                  <a:pt x="990600" y="1104900"/>
                </a:lnTo>
                <a:cubicBezTo>
                  <a:pt x="996950" y="1164167"/>
                  <a:pt x="1016000" y="1346200"/>
                  <a:pt x="1028700" y="1460500"/>
                </a:cubicBezTo>
                <a:cubicBezTo>
                  <a:pt x="1041400" y="1574800"/>
                  <a:pt x="1054100" y="1682750"/>
                  <a:pt x="1066800" y="17907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직선 화살표 연결선 40"/>
          <p:cNvCxnSpPr/>
          <p:nvPr/>
        </p:nvCxnSpPr>
        <p:spPr>
          <a:xfrm flipV="1">
            <a:off x="2188528" y="5643729"/>
            <a:ext cx="0" cy="280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/>
          <p:cNvCxnSpPr/>
          <p:nvPr/>
        </p:nvCxnSpPr>
        <p:spPr>
          <a:xfrm flipV="1">
            <a:off x="2925128" y="4200978"/>
            <a:ext cx="266700" cy="2121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/>
          <p:nvPr/>
        </p:nvCxnSpPr>
        <p:spPr>
          <a:xfrm flipV="1">
            <a:off x="2594928" y="4433547"/>
            <a:ext cx="292100" cy="2843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/>
          <p:nvPr/>
        </p:nvCxnSpPr>
        <p:spPr>
          <a:xfrm flipV="1">
            <a:off x="2274863" y="4908550"/>
            <a:ext cx="125627" cy="4609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 flipV="1">
            <a:off x="3207938" y="4410495"/>
            <a:ext cx="275990" cy="2044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/>
          <p:nvPr/>
        </p:nvCxnSpPr>
        <p:spPr>
          <a:xfrm>
            <a:off x="2193393" y="5927088"/>
            <a:ext cx="368480" cy="938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/>
          <p:nvPr/>
        </p:nvCxnSpPr>
        <p:spPr>
          <a:xfrm flipV="1">
            <a:off x="3420428" y="4641513"/>
            <a:ext cx="291669" cy="2164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 flipV="1">
            <a:off x="3545671" y="4921590"/>
            <a:ext cx="274231" cy="1565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/>
          <p:nvPr/>
        </p:nvCxnSpPr>
        <p:spPr>
          <a:xfrm flipV="1">
            <a:off x="3636328" y="5240635"/>
            <a:ext cx="326276" cy="1247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>
          <a:xfrm>
            <a:off x="2762434" y="6026782"/>
            <a:ext cx="441039" cy="68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/>
          <p:nvPr/>
        </p:nvCxnSpPr>
        <p:spPr>
          <a:xfrm flipV="1">
            <a:off x="3678366" y="5553998"/>
            <a:ext cx="304800" cy="1043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/>
          <p:nvPr/>
        </p:nvCxnSpPr>
        <p:spPr>
          <a:xfrm flipV="1">
            <a:off x="3712097" y="5840760"/>
            <a:ext cx="321296" cy="1090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/>
          <p:nvPr/>
        </p:nvCxnSpPr>
        <p:spPr>
          <a:xfrm flipV="1">
            <a:off x="3344228" y="5963442"/>
            <a:ext cx="318555" cy="64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직사각형 53"/>
              <p:cNvSpPr/>
              <p:nvPr/>
            </p:nvSpPr>
            <p:spPr>
              <a:xfrm>
                <a:off x="2245698" y="5988026"/>
                <a:ext cx="564001" cy="4412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ko-K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ko-K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+mn-cs"/>
                            </a:rPr>
                            <m:t>𝒗</m:t>
                          </m:r>
                        </m:e>
                        <m:sub>
                          <m:r>
                            <a:rPr kumimoji="0" lang="en-US" altLang="ko-K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+mn-cs"/>
                            </a:rPr>
                            <m:t>𝒇</m:t>
                          </m:r>
                        </m:sub>
                        <m:sup>
                          <m:r>
                            <a:rPr kumimoji="0" lang="en-US" altLang="ko-K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+mn-cs"/>
                            </a:rPr>
                            <m:t>𝜶</m:t>
                          </m:r>
                        </m:sup>
                      </m:sSubSup>
                    </m:oMath>
                  </m:oMathPara>
                </a14:m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4" name="직사각형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698" y="5988026"/>
                <a:ext cx="564001" cy="441275"/>
              </a:xfrm>
              <a:prstGeom prst="rect">
                <a:avLst/>
              </a:prstGeom>
              <a:blipFill>
                <a:blip r:embed="rId7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직사각형 54"/>
              <p:cNvSpPr/>
              <p:nvPr/>
            </p:nvSpPr>
            <p:spPr>
              <a:xfrm>
                <a:off x="1706889" y="5375312"/>
                <a:ext cx="56400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ko-K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ko-K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+mn-cs"/>
                            </a:rPr>
                            <m:t>𝒗</m:t>
                          </m:r>
                        </m:e>
                        <m:sub>
                          <m:r>
                            <a:rPr kumimoji="0" lang="en-US" altLang="ko-K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+mn-cs"/>
                            </a:rPr>
                            <m:t>𝒊</m:t>
                          </m:r>
                        </m:sub>
                        <m:sup>
                          <m:r>
                            <a:rPr kumimoji="0" lang="en-US" altLang="ko-K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맑은 고딕" panose="020B0503020000020004" pitchFamily="34" charset="-127"/>
                              <a:cs typeface="+mn-cs"/>
                            </a:rPr>
                            <m:t>𝜶</m:t>
                          </m:r>
                        </m:sup>
                      </m:sSubSup>
                    </m:oMath>
                  </m:oMathPara>
                </a14:m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5" name="직사각형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89" y="5375312"/>
                <a:ext cx="564001" cy="400110"/>
              </a:xfrm>
              <a:prstGeom prst="rect">
                <a:avLst/>
              </a:prstGeom>
              <a:blipFill>
                <a:blip r:embed="rId8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직사각형 55"/>
              <p:cNvSpPr/>
              <p:nvPr/>
            </p:nvSpPr>
            <p:spPr>
              <a:xfrm>
                <a:off x="3030310" y="2420182"/>
                <a:ext cx="4395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Wingdings" panose="05000000000000000000" pitchFamily="2" charset="2"/>
                        </a:rPr>
                        <m:t>𝒖</m:t>
                      </m:r>
                    </m:oMath>
                  </m:oMathPara>
                </a14:m>
                <a:endParaRPr kumimoji="0" lang="ko-KR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6" name="직사각형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310" y="2420182"/>
                <a:ext cx="439543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직사각형 56"/>
              <p:cNvSpPr/>
              <p:nvPr/>
            </p:nvSpPr>
            <p:spPr>
              <a:xfrm>
                <a:off x="2893048" y="1968392"/>
                <a:ext cx="4283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Wingdings" panose="05000000000000000000" pitchFamily="2" charset="2"/>
                        </a:rPr>
                        <m:t>𝒗</m:t>
                      </m:r>
                    </m:oMath>
                  </m:oMathPara>
                </a14:m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</mc:Choice>
        <mc:Fallback xmlns="">
          <p:sp>
            <p:nvSpPr>
              <p:cNvPr id="57" name="직사각형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48" y="1968392"/>
                <a:ext cx="428322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직선 화살표 연결선 3"/>
          <p:cNvCxnSpPr/>
          <p:nvPr/>
        </p:nvCxnSpPr>
        <p:spPr>
          <a:xfrm flipV="1">
            <a:off x="3049147" y="2503869"/>
            <a:ext cx="285750" cy="1151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/>
          <p:nvPr/>
        </p:nvCxnSpPr>
        <p:spPr>
          <a:xfrm>
            <a:off x="3420428" y="4836330"/>
            <a:ext cx="195499" cy="3360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5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90"/>
    </mc:Choice>
    <mc:Fallback xmlns="">
      <p:transition spd="slow" advTm="11059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직사각형 1"/>
              <p:cNvSpPr/>
              <p:nvPr/>
            </p:nvSpPr>
            <p:spPr>
              <a:xfrm>
                <a:off x="1056502" y="1058132"/>
                <a:ext cx="8056949" cy="7159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ko-K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ko-KR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ko-K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𝛽𝛾</m:t>
                              </m:r>
                            </m:sub>
                          </m:sSub>
                        </m:e>
                        <m:sup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en-US" altLang="ko-KR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sSubSup>
                        <m:sSubSupPr>
                          <m:ctrlP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 sz="3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𝛼𝛾</m:t>
                          </m:r>
                        </m:sub>
                        <m:sup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p>
                      </m:sSubSup>
                      <m:r>
                        <a:rPr lang="en-US" altLang="ko-KR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sSubSup>
                        <m:sSubSup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𝛽𝛾</m:t>
                          </m:r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p>
                      </m:sSubSup>
                      <m:r>
                        <a:rPr lang="en-US" altLang="ko-KR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p>
                      </m:sSubSup>
                      <m:r>
                        <a:rPr lang="en-US" altLang="ko-KR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ko-K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𝛼𝜎</m:t>
                          </m:r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altLang="ko-K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p>
                      </m:sSubSup>
                    </m:oMath>
                  </m:oMathPara>
                </a14:m>
                <a:endParaRPr lang="ko-KR" altLang="en-US" sz="3200" dirty="0"/>
              </a:p>
            </p:txBody>
          </p:sp>
        </mc:Choice>
        <mc:Fallback xmlns="">
          <p:sp>
            <p:nvSpPr>
              <p:cNvPr id="2" name="직사각형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02" y="1058132"/>
                <a:ext cx="8056949" cy="7159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/>
              <p:cNvSpPr/>
              <p:nvPr/>
            </p:nvSpPr>
            <p:spPr>
              <a:xfrm>
                <a:off x="1056502" y="2393226"/>
                <a:ext cx="10153357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2800" dirty="0" smtClean="0">
                    <a:solidFill>
                      <a:prstClr val="black"/>
                    </a:solidFill>
                  </a:rPr>
                  <a:t>여기서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ko-KR" sz="2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ko-K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bSup>
                    <m:r>
                      <a:rPr lang="en-US" altLang="ko-K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𝛿𝛾</m:t>
                        </m:r>
                      </m:sup>
                    </m:sSup>
                    <m:d>
                      <m:dPr>
                        <m:ctrlP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𝛽𝛾</m:t>
                            </m:r>
                          </m:sub>
                        </m:sSub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en-US" altLang="ko-K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ko-K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ko-K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e>
                    </m:d>
                  </m:oMath>
                </a14:m>
                <a:r>
                  <a:rPr lang="ko-KR" altLang="en-US" sz="2800" dirty="0" smtClean="0"/>
                  <a:t> </a:t>
                </a:r>
                <a:r>
                  <a:rPr lang="en-US" altLang="ko-KR" sz="2800" dirty="0" smtClean="0"/>
                  <a:t>: </a:t>
                </a:r>
                <a:r>
                  <a:rPr lang="en-US" altLang="ko-KR" sz="2800" dirty="0" err="1" smtClean="0"/>
                  <a:t>Christoffel</a:t>
                </a:r>
                <a:r>
                  <a:rPr lang="en-US" altLang="ko-KR" sz="2800" dirty="0" smtClean="0"/>
                  <a:t> </a:t>
                </a:r>
                <a:r>
                  <a:rPr lang="ko-KR" altLang="en-US" sz="2800" dirty="0" smtClean="0"/>
                  <a:t>심볼</a:t>
                </a:r>
                <a:endParaRPr lang="ko-KR" altLang="en-US" sz="2800" dirty="0"/>
              </a:p>
            </p:txBody>
          </p:sp>
        </mc:Choice>
        <mc:Fallback xmlns="">
          <p:sp>
            <p:nvSpPr>
              <p:cNvPr id="3" name="직사각형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02" y="2393226"/>
                <a:ext cx="10153357" cy="700705"/>
              </a:xfrm>
              <a:prstGeom prst="rect">
                <a:avLst/>
              </a:prstGeom>
              <a:blipFill>
                <a:blip r:embed="rId5"/>
                <a:stretch>
                  <a:fillRect l="-1200" r="-180" b="-95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/>
              <p:cNvSpPr/>
              <p:nvPr/>
            </p:nvSpPr>
            <p:spPr>
              <a:xfrm>
                <a:off x="1056502" y="3573360"/>
                <a:ext cx="9886296" cy="28363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Tx/>
                  <a:buChar char="-"/>
                </a:pPr>
                <a:r>
                  <a:rPr lang="ko-KR" altLang="en-US" sz="2400" dirty="0" smtClean="0">
                    <a:solidFill>
                      <a:prstClr val="black"/>
                    </a:solidFill>
                  </a:rPr>
                  <a:t>리치</a:t>
                </a:r>
                <a:r>
                  <a:rPr lang="en-US" altLang="ko-KR" sz="2400" dirty="0" smtClean="0">
                    <a:solidFill>
                      <a:prstClr val="black"/>
                    </a:solidFill>
                  </a:rPr>
                  <a:t>(Ricci) </a:t>
                </a:r>
                <a:r>
                  <a:rPr lang="ko-KR" altLang="en-US" sz="2400" dirty="0" err="1" smtClean="0">
                    <a:solidFill>
                      <a:prstClr val="black"/>
                    </a:solidFill>
                  </a:rPr>
                  <a:t>텐서</a:t>
                </a:r>
                <a:r>
                  <a:rPr lang="en-US" altLang="ko-KR" sz="2400" dirty="0" smtClean="0">
                    <a:solidFill>
                      <a:prstClr val="black"/>
                    </a:solidFill>
                  </a:rPr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p>
                      <m:sSup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e>
                      <m:sup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e>
                      <m:sup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e>
                      <m:sup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ko-KR" sz="2400" dirty="0" smtClean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e>
                      <m:sup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sz="2400" dirty="0" smtClean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e>
                      <m:sup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ko-KR" sz="2400" dirty="0" smtClean="0"/>
              </a:p>
              <a:p>
                <a:pPr marL="342900" indent="-342900">
                  <a:lnSpc>
                    <a:spcPct val="150000"/>
                  </a:lnSpc>
                  <a:buFontTx/>
                  <a:buChar char="-"/>
                </a:pPr>
                <a:r>
                  <a:rPr lang="ko-KR" altLang="en-US" sz="2400" dirty="0" smtClean="0"/>
                  <a:t>리치 스칼라</a:t>
                </a:r>
                <a:r>
                  <a:rPr lang="en-US" altLang="ko-KR" sz="2400" dirty="0" smtClean="0"/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sSup>
                          <m:sSupPr>
                            <m:ctrlP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𝛼𝛽</m:t>
                            </m:r>
                          </m:sup>
                        </m:sSup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00</m:t>
                        </m:r>
                      </m:sup>
                    </m:sSup>
                    <m:sSub>
                      <m:sSubPr>
                        <m:ctrlP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01</m:t>
                        </m:r>
                      </m:sup>
                    </m:sSup>
                    <m:sSub>
                      <m:sSubPr>
                        <m:ctrlP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 </m:t>
                    </m:r>
                  </m:oMath>
                </a14:m>
                <a:endParaRPr lang="en-US" altLang="ko-KR" sz="2400" b="0" dirty="0" smtClean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Tx/>
                  <a:buChar char="-"/>
                </a:pPr>
                <a:r>
                  <a:rPr lang="ko-KR" altLang="en-US" sz="2400" dirty="0" smtClean="0"/>
                  <a:t>아인슈타인 </a:t>
                </a:r>
                <a:r>
                  <a:rPr lang="ko-KR" altLang="en-US" sz="2400" dirty="0" err="1" smtClean="0"/>
                  <a:t>텐서</a:t>
                </a:r>
                <a:r>
                  <a:rPr lang="en-US" altLang="ko-KR" sz="2400" dirty="0" smtClean="0"/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lang="en-US" altLang="ko-KR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altLang="ko-KR" sz="2400" dirty="0" smtClean="0"/>
                  <a:t> :  </a:t>
                </a:r>
                <a14:m>
                  <m:oMath xmlns:m="http://schemas.openxmlformats.org/officeDocument/2006/math">
                    <m:r>
                      <a:rPr lang="en-US" altLang="ko-KR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ko-KR" alt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lang="en-US" altLang="ko-K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400" dirty="0" smtClean="0"/>
                  <a:t> </a:t>
                </a:r>
                <a:r>
                  <a:rPr lang="ko-KR" altLang="en-US" sz="2400" dirty="0" smtClean="0"/>
                  <a:t>의 함수</a:t>
                </a:r>
                <a:endParaRPr lang="en-US" altLang="ko-KR" sz="24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</a:t>
                </a:r>
                <a:r>
                  <a:rPr lang="en-US" altLang="ko-KR" sz="2400" dirty="0" smtClean="0"/>
                  <a:t>   Note: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ko-K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p>
                    </m:sSup>
                    <m:sSub>
                      <m:sSubPr>
                        <m:ctrlPr>
                          <a:rPr lang="en-US" altLang="ko-K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𝛽𝛿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ko-KR" sz="2400" dirty="0" smtClean="0"/>
              </a:p>
            </p:txBody>
          </p:sp>
        </mc:Choice>
        <mc:Fallback xmlns="">
          <p:sp>
            <p:nvSpPr>
              <p:cNvPr id="5" name="직사각형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02" y="3573360"/>
                <a:ext cx="9886296" cy="2836354"/>
              </a:xfrm>
              <a:prstGeom prst="rect">
                <a:avLst/>
              </a:prstGeom>
              <a:blipFill>
                <a:blip r:embed="rId6"/>
                <a:stretch>
                  <a:fillRect l="-1110" b="-64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2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3"/>
    </mc:Choice>
    <mc:Fallback xmlns="">
      <p:transition spd="slow" advTm="10309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522" y="644769"/>
            <a:ext cx="827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800" b="1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중력 방정식의 추정</a:t>
            </a:r>
            <a:r>
              <a:rPr lang="en-US" altLang="ko-KR" sz="2800" b="1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조석력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(Tidal force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07115" y="4116569"/>
                <a:ext cx="5416569" cy="128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2400" dirty="0" smtClean="0">
                    <a:solidFill>
                      <a:srgbClr val="000000"/>
                    </a:solidFill>
                    <a:latin typeface="굴림"/>
                    <a:ea typeface="굴림"/>
                  </a:rPr>
                  <a:t>휘어진 시공간 관점</a:t>
                </a:r>
                <a:r>
                  <a:rPr lang="en-US" altLang="ko-KR" sz="2400" dirty="0" smtClean="0">
                    <a:solidFill>
                      <a:srgbClr val="000000"/>
                    </a:solidFill>
                    <a:latin typeface="굴림"/>
                    <a:ea typeface="굴림"/>
                  </a:rPr>
                  <a:t>:</a:t>
                </a:r>
                <a:endParaRPr kumimoji="0" lang="en-US" altLang="ko-KR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굴림"/>
                  <a:cs typeface="+mn-cs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굴림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굴림"/>
                              <a:cs typeface="+mn-cs"/>
                            </a:rPr>
                            <m:t>𝑎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굴림"/>
                              <a:cs typeface="+mn-cs"/>
                            </a:rPr>
                            <m:t>𝛼</m:t>
                          </m:r>
                        </m:sup>
                      </m:sSup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/>
                          <a:cs typeface="+mn-cs"/>
                        </a:rPr>
                        <m:t>=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굴림"/>
                          <a:cs typeface="+mn-cs"/>
                        </a:rPr>
                        <m:t>𝑢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d>
                        <m:d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sSup>
                            <m:sSupPr>
                              <m:ctrlPr>
                                <a:rPr kumimoji="0" lang="en-US" altLang="ko-K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ko-K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kumimoji="0" lang="en-US" altLang="ko-K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e>
                      </m:d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kumimoji="0" lang="en-US" altLang="ko-K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ko-K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0" lang="en-US" altLang="ko-K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𝛽𝛾𝛿</m:t>
                              </m:r>
                            </m:sub>
                          </m:sSub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sSup>
                        <m:sSupPr>
                          <m:ctrlPr>
                            <a:rPr lang="en-US" altLang="ko-K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ko-K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115" y="4116569"/>
                <a:ext cx="5416569" cy="1288943"/>
              </a:xfrm>
              <a:prstGeom prst="rect">
                <a:avLst/>
              </a:prstGeom>
              <a:blipFill>
                <a:blip r:embed="rId2"/>
                <a:stretch>
                  <a:fillRect l="-112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타원 2"/>
          <p:cNvSpPr/>
          <p:nvPr/>
        </p:nvSpPr>
        <p:spPr bwMode="auto">
          <a:xfrm>
            <a:off x="7557467" y="2715106"/>
            <a:ext cx="2057400" cy="330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" name="타원 3"/>
          <p:cNvSpPr/>
          <p:nvPr/>
        </p:nvSpPr>
        <p:spPr bwMode="auto">
          <a:xfrm>
            <a:off x="8242300" y="3007206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" name="타원 26"/>
          <p:cNvSpPr/>
          <p:nvPr/>
        </p:nvSpPr>
        <p:spPr bwMode="auto">
          <a:xfrm>
            <a:off x="8521700" y="3019906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" name="타원 27"/>
          <p:cNvSpPr/>
          <p:nvPr/>
        </p:nvSpPr>
        <p:spPr bwMode="auto">
          <a:xfrm>
            <a:off x="8915400" y="3007206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9" name="타원 28"/>
          <p:cNvSpPr/>
          <p:nvPr/>
        </p:nvSpPr>
        <p:spPr bwMode="auto">
          <a:xfrm>
            <a:off x="9309100" y="2969106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0" name="타원 29"/>
          <p:cNvSpPr/>
          <p:nvPr/>
        </p:nvSpPr>
        <p:spPr bwMode="auto">
          <a:xfrm>
            <a:off x="9601200" y="2842106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1" name="타원 30"/>
          <p:cNvSpPr/>
          <p:nvPr/>
        </p:nvSpPr>
        <p:spPr bwMode="auto">
          <a:xfrm>
            <a:off x="7848600" y="2969106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2" name="타원 31"/>
          <p:cNvSpPr/>
          <p:nvPr/>
        </p:nvSpPr>
        <p:spPr bwMode="auto">
          <a:xfrm>
            <a:off x="7658100" y="2778606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자유형 4"/>
          <p:cNvSpPr/>
          <p:nvPr/>
        </p:nvSpPr>
        <p:spPr bwMode="auto">
          <a:xfrm>
            <a:off x="8271846" y="1755332"/>
            <a:ext cx="199054" cy="1282700"/>
          </a:xfrm>
          <a:custGeom>
            <a:avLst/>
            <a:gdLst>
              <a:gd name="connsiteX0" fmla="*/ 8554 w 199054"/>
              <a:gd name="connsiteY0" fmla="*/ 1282700 h 1282700"/>
              <a:gd name="connsiteX1" fmla="*/ 8554 w 199054"/>
              <a:gd name="connsiteY1" fmla="*/ 812800 h 1282700"/>
              <a:gd name="connsiteX2" fmla="*/ 97454 w 199054"/>
              <a:gd name="connsiteY2" fmla="*/ 304800 h 1282700"/>
              <a:gd name="connsiteX3" fmla="*/ 199054 w 199054"/>
              <a:gd name="connsiteY3" fmla="*/ 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054" h="1282700">
                <a:moveTo>
                  <a:pt x="8554" y="1282700"/>
                </a:moveTo>
                <a:cubicBezTo>
                  <a:pt x="1145" y="1129241"/>
                  <a:pt x="-6263" y="975783"/>
                  <a:pt x="8554" y="812800"/>
                </a:cubicBezTo>
                <a:cubicBezTo>
                  <a:pt x="23371" y="649817"/>
                  <a:pt x="65704" y="440267"/>
                  <a:pt x="97454" y="304800"/>
                </a:cubicBezTo>
                <a:cubicBezTo>
                  <a:pt x="129204" y="169333"/>
                  <a:pt x="164129" y="84666"/>
                  <a:pt x="199054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1" name="자유형 10"/>
          <p:cNvSpPr/>
          <p:nvPr/>
        </p:nvSpPr>
        <p:spPr bwMode="auto">
          <a:xfrm>
            <a:off x="8519108" y="1907732"/>
            <a:ext cx="104191" cy="1155700"/>
          </a:xfrm>
          <a:custGeom>
            <a:avLst/>
            <a:gdLst>
              <a:gd name="connsiteX0" fmla="*/ 0 w 76200"/>
              <a:gd name="connsiteY0" fmla="*/ 1155700 h 1155700"/>
              <a:gd name="connsiteX1" fmla="*/ 12700 w 76200"/>
              <a:gd name="connsiteY1" fmla="*/ 571500 h 1155700"/>
              <a:gd name="connsiteX2" fmla="*/ 76200 w 76200"/>
              <a:gd name="connsiteY2" fmla="*/ 0 h 1155700"/>
              <a:gd name="connsiteX0" fmla="*/ 64927 w 141127"/>
              <a:gd name="connsiteY0" fmla="*/ 1155700 h 1155700"/>
              <a:gd name="connsiteX1" fmla="*/ 1427 w 141127"/>
              <a:gd name="connsiteY1" fmla="*/ 622300 h 1155700"/>
              <a:gd name="connsiteX2" fmla="*/ 141127 w 141127"/>
              <a:gd name="connsiteY2" fmla="*/ 0 h 1155700"/>
              <a:gd name="connsiteX0" fmla="*/ 5645 w 81845"/>
              <a:gd name="connsiteY0" fmla="*/ 1155700 h 1155700"/>
              <a:gd name="connsiteX1" fmla="*/ 5645 w 81845"/>
              <a:gd name="connsiteY1" fmla="*/ 622300 h 1155700"/>
              <a:gd name="connsiteX2" fmla="*/ 81845 w 81845"/>
              <a:gd name="connsiteY2" fmla="*/ 0 h 1155700"/>
              <a:gd name="connsiteX0" fmla="*/ 27991 w 104191"/>
              <a:gd name="connsiteY0" fmla="*/ 1155700 h 1155700"/>
              <a:gd name="connsiteX1" fmla="*/ 2591 w 104191"/>
              <a:gd name="connsiteY1" fmla="*/ 635000 h 1155700"/>
              <a:gd name="connsiteX2" fmla="*/ 104191 w 104191"/>
              <a:gd name="connsiteY2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191" h="1155700">
                <a:moveTo>
                  <a:pt x="27991" y="1155700"/>
                </a:moveTo>
                <a:cubicBezTo>
                  <a:pt x="27991" y="959908"/>
                  <a:pt x="-10109" y="827617"/>
                  <a:pt x="2591" y="635000"/>
                </a:cubicBezTo>
                <a:cubicBezTo>
                  <a:pt x="15291" y="442383"/>
                  <a:pt x="78791" y="189441"/>
                  <a:pt x="104191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3" name="자유형 32"/>
          <p:cNvSpPr/>
          <p:nvPr/>
        </p:nvSpPr>
        <p:spPr bwMode="auto">
          <a:xfrm>
            <a:off x="8953500" y="1590232"/>
            <a:ext cx="673100" cy="1282700"/>
          </a:xfrm>
          <a:custGeom>
            <a:avLst/>
            <a:gdLst>
              <a:gd name="connsiteX0" fmla="*/ 673100 w 673100"/>
              <a:gd name="connsiteY0" fmla="*/ 1282700 h 1282700"/>
              <a:gd name="connsiteX1" fmla="*/ 596900 w 673100"/>
              <a:gd name="connsiteY1" fmla="*/ 762000 h 1282700"/>
              <a:gd name="connsiteX2" fmla="*/ 304800 w 673100"/>
              <a:gd name="connsiteY2" fmla="*/ 279400 h 1282700"/>
              <a:gd name="connsiteX3" fmla="*/ 0 w 673100"/>
              <a:gd name="connsiteY3" fmla="*/ 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100" h="1282700">
                <a:moveTo>
                  <a:pt x="673100" y="1282700"/>
                </a:moveTo>
                <a:cubicBezTo>
                  <a:pt x="665691" y="1105958"/>
                  <a:pt x="658283" y="929217"/>
                  <a:pt x="596900" y="762000"/>
                </a:cubicBezTo>
                <a:cubicBezTo>
                  <a:pt x="535517" y="594783"/>
                  <a:pt x="404283" y="406400"/>
                  <a:pt x="304800" y="279400"/>
                </a:cubicBezTo>
                <a:cubicBezTo>
                  <a:pt x="205317" y="152400"/>
                  <a:pt x="102658" y="76200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4" name="자유형 33"/>
          <p:cNvSpPr/>
          <p:nvPr/>
        </p:nvSpPr>
        <p:spPr bwMode="auto">
          <a:xfrm>
            <a:off x="8801100" y="1831532"/>
            <a:ext cx="152400" cy="1219200"/>
          </a:xfrm>
          <a:custGeom>
            <a:avLst/>
            <a:gdLst>
              <a:gd name="connsiteX0" fmla="*/ 152400 w 152400"/>
              <a:gd name="connsiteY0" fmla="*/ 1219200 h 1219200"/>
              <a:gd name="connsiteX1" fmla="*/ 127000 w 152400"/>
              <a:gd name="connsiteY1" fmla="*/ 584200 h 1219200"/>
              <a:gd name="connsiteX2" fmla="*/ 0 w 152400"/>
              <a:gd name="connsiteY2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1219200">
                <a:moveTo>
                  <a:pt x="152400" y="1219200"/>
                </a:moveTo>
                <a:cubicBezTo>
                  <a:pt x="152400" y="1003300"/>
                  <a:pt x="152400" y="787400"/>
                  <a:pt x="127000" y="584200"/>
                </a:cubicBezTo>
                <a:cubicBezTo>
                  <a:pt x="101600" y="381000"/>
                  <a:pt x="50800" y="190500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5" name="자유형 34"/>
          <p:cNvSpPr/>
          <p:nvPr/>
        </p:nvSpPr>
        <p:spPr bwMode="auto">
          <a:xfrm>
            <a:off x="8928100" y="1768032"/>
            <a:ext cx="420739" cy="1244600"/>
          </a:xfrm>
          <a:custGeom>
            <a:avLst/>
            <a:gdLst>
              <a:gd name="connsiteX0" fmla="*/ 419100 w 420739"/>
              <a:gd name="connsiteY0" fmla="*/ 1244600 h 1244600"/>
              <a:gd name="connsiteX1" fmla="*/ 381000 w 420739"/>
              <a:gd name="connsiteY1" fmla="*/ 787400 h 1244600"/>
              <a:gd name="connsiteX2" fmla="*/ 152400 w 420739"/>
              <a:gd name="connsiteY2" fmla="*/ 190500 h 1244600"/>
              <a:gd name="connsiteX3" fmla="*/ 0 w 420739"/>
              <a:gd name="connsiteY3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39" h="1244600">
                <a:moveTo>
                  <a:pt x="419100" y="1244600"/>
                </a:moveTo>
                <a:cubicBezTo>
                  <a:pt x="422275" y="1103841"/>
                  <a:pt x="425450" y="963083"/>
                  <a:pt x="381000" y="787400"/>
                </a:cubicBezTo>
                <a:cubicBezTo>
                  <a:pt x="336550" y="611717"/>
                  <a:pt x="215900" y="321733"/>
                  <a:pt x="152400" y="190500"/>
                </a:cubicBezTo>
                <a:cubicBezTo>
                  <a:pt x="88900" y="59267"/>
                  <a:pt x="44450" y="29633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7" name="자유형 36"/>
          <p:cNvSpPr/>
          <p:nvPr/>
        </p:nvSpPr>
        <p:spPr bwMode="auto">
          <a:xfrm>
            <a:off x="7696200" y="1717232"/>
            <a:ext cx="596900" cy="1066800"/>
          </a:xfrm>
          <a:custGeom>
            <a:avLst/>
            <a:gdLst>
              <a:gd name="connsiteX0" fmla="*/ 0 w 596900"/>
              <a:gd name="connsiteY0" fmla="*/ 1066800 h 1066800"/>
              <a:gd name="connsiteX1" fmla="*/ 215900 w 596900"/>
              <a:gd name="connsiteY1" fmla="*/ 419100 h 1066800"/>
              <a:gd name="connsiteX2" fmla="*/ 596900 w 596900"/>
              <a:gd name="connsiteY2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900" h="1066800">
                <a:moveTo>
                  <a:pt x="0" y="1066800"/>
                </a:moveTo>
                <a:cubicBezTo>
                  <a:pt x="58208" y="831850"/>
                  <a:pt x="116417" y="596900"/>
                  <a:pt x="215900" y="419100"/>
                </a:cubicBezTo>
                <a:cubicBezTo>
                  <a:pt x="315383" y="241300"/>
                  <a:pt x="456141" y="120650"/>
                  <a:pt x="596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8" name="자유형 37"/>
          <p:cNvSpPr/>
          <p:nvPr/>
        </p:nvSpPr>
        <p:spPr bwMode="auto">
          <a:xfrm>
            <a:off x="7882871" y="1882332"/>
            <a:ext cx="384829" cy="1130300"/>
          </a:xfrm>
          <a:custGeom>
            <a:avLst/>
            <a:gdLst>
              <a:gd name="connsiteX0" fmla="*/ 3829 w 384829"/>
              <a:gd name="connsiteY0" fmla="*/ 1130300 h 1130300"/>
              <a:gd name="connsiteX1" fmla="*/ 54629 w 384829"/>
              <a:gd name="connsiteY1" fmla="*/ 673100 h 1130300"/>
              <a:gd name="connsiteX2" fmla="*/ 384829 w 384829"/>
              <a:gd name="connsiteY2" fmla="*/ 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829" h="1130300">
                <a:moveTo>
                  <a:pt x="3829" y="1130300"/>
                </a:moveTo>
                <a:cubicBezTo>
                  <a:pt x="-2521" y="995891"/>
                  <a:pt x="-8871" y="861483"/>
                  <a:pt x="54629" y="673100"/>
                </a:cubicBezTo>
                <a:cubicBezTo>
                  <a:pt x="118129" y="484717"/>
                  <a:pt x="251479" y="242358"/>
                  <a:pt x="384829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cxnSp>
        <p:nvCxnSpPr>
          <p:cNvPr id="45" name="직선 화살표 연결선 44"/>
          <p:cNvCxnSpPr/>
          <p:nvPr/>
        </p:nvCxnSpPr>
        <p:spPr bwMode="auto">
          <a:xfrm>
            <a:off x="8267700" y="3038032"/>
            <a:ext cx="31750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7" name="직선 화살표 연결선 46"/>
          <p:cNvCxnSpPr/>
          <p:nvPr/>
        </p:nvCxnSpPr>
        <p:spPr bwMode="auto">
          <a:xfrm flipV="1">
            <a:off x="10392360" y="1526732"/>
            <a:ext cx="0" cy="131484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0093400" y="1153448"/>
                <a:ext cx="5979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시</m:t>
                      </m:r>
                      <m:r>
                        <a:rPr lang="ko-KR" alt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간</m:t>
                      </m:r>
                    </m:oMath>
                  </m:oMathPara>
                </a14:m>
                <a:endParaRPr kumimoji="0" lang="ko-KR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/>
                  <a:ea typeface="굴림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3400" y="1153448"/>
                <a:ext cx="597920" cy="307777"/>
              </a:xfrm>
              <a:prstGeom prst="rect">
                <a:avLst/>
              </a:prstGeom>
              <a:blipFill>
                <a:blip r:embed="rId3"/>
                <a:stretch>
                  <a:fillRect l="-11224" r="-10204" b="-196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8274050" y="3146906"/>
                <a:ext cx="3479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ko-KR" alt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ko-KR" alt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050" y="3146906"/>
                <a:ext cx="347980" cy="276999"/>
              </a:xfrm>
              <a:prstGeom prst="rect">
                <a:avLst/>
              </a:prstGeom>
              <a:blipFill>
                <a:blip r:embed="rId4"/>
                <a:stretch>
                  <a:fillRect l="-10526" b="-260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7903957" y="2677534"/>
                <a:ext cx="3426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p>
                          <m:r>
                            <a:rPr kumimoji="0" lang="ko-KR" alt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/>
                  <a:ea typeface="굴림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957" y="2677534"/>
                <a:ext cx="342658" cy="276999"/>
              </a:xfrm>
              <a:prstGeom prst="rect">
                <a:avLst/>
              </a:prstGeom>
              <a:blipFill>
                <a:blip r:embed="rId5"/>
                <a:stretch>
                  <a:fillRect l="-7143" b="-21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직선 화살표 연결선 62"/>
          <p:cNvCxnSpPr/>
          <p:nvPr/>
        </p:nvCxnSpPr>
        <p:spPr bwMode="auto">
          <a:xfrm flipH="1" flipV="1">
            <a:off x="8255000" y="2638906"/>
            <a:ext cx="25400" cy="25942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02" name="그룹 101"/>
          <p:cNvGrpSpPr/>
          <p:nvPr/>
        </p:nvGrpSpPr>
        <p:grpSpPr>
          <a:xfrm>
            <a:off x="548522" y="4116376"/>
            <a:ext cx="4201278" cy="2375779"/>
            <a:chOff x="491372" y="3621160"/>
            <a:chExt cx="4201278" cy="2375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직사각형 16"/>
                <p:cNvSpPr/>
                <p:nvPr/>
              </p:nvSpPr>
              <p:spPr>
                <a:xfrm>
                  <a:off x="491372" y="3621160"/>
                  <a:ext cx="4201278" cy="23757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Tx/>
                    <a:buChar char="-"/>
                  </a:pPr>
                  <a:r>
                    <a:rPr lang="ko-KR" altLang="en-US" sz="2400" dirty="0" smtClean="0">
                      <a:solidFill>
                        <a:srgbClr val="000000"/>
                      </a:solidFill>
                    </a:rPr>
                    <a:t>중력 관점</a:t>
                  </a:r>
                  <a:r>
                    <a:rPr lang="en-US" altLang="ko-KR" sz="2400" dirty="0" smtClean="0">
                      <a:solidFill>
                        <a:srgbClr val="000000"/>
                      </a:solidFill>
                    </a:rPr>
                    <a:t>: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ko-K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ko-KR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ko-KR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ko-KR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altLang="ko-KR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ko-KR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altLang="ko-KR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ko-KR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ko-KR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sSup>
                          <m:sSupPr>
                            <m:ctrlPr>
                              <a:rPr lang="en-US" altLang="ko-KR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ko-KR" alt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sSub>
                          <m:sSubPr>
                            <m:ctrlPr>
                              <a:rPr lang="en-US" altLang="ko-KR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ko-KR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altLang="ko-KR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altLang="ko-KR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en-US" altLang="ko-KR" sz="2400" b="0" i="1" dirty="0" smtClean="0">
                    <a:solidFill>
                      <a:srgbClr val="000000"/>
                    </a:solidFill>
                    <a:latin typeface="Cambria Math" panose="020405030504060302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 </m:t>
                      </m:r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ko-KR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altLang="ko-KR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altLang="ko-K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ko-K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ko-KR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b>
                        <m:sSubPr>
                          <m:ctrlPr>
                            <a:rPr lang="en-US" altLang="ko-K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ko-K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ko-K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ko-K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ko-KR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a14:m>
                  <a:r>
                    <a:rPr lang="ko-KR" altLang="en-US" sz="2400" dirty="0" smtClean="0"/>
                    <a:t> </a:t>
                  </a:r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17" name="직사각형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372" y="3621160"/>
                  <a:ext cx="4201278" cy="2375779"/>
                </a:xfrm>
                <a:prstGeom prst="rect">
                  <a:avLst/>
                </a:prstGeom>
                <a:blipFill>
                  <a:blip r:embed="rId6"/>
                  <a:stretch>
                    <a:fillRect l="-159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직선 연결선 9"/>
            <p:cNvCxnSpPr/>
            <p:nvPr/>
          </p:nvCxnSpPr>
          <p:spPr bwMode="auto">
            <a:xfrm>
              <a:off x="2102310" y="5840928"/>
              <a:ext cx="863559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4" name="직선 연결선 13"/>
          <p:cNvCxnSpPr/>
          <p:nvPr/>
        </p:nvCxnSpPr>
        <p:spPr bwMode="auto">
          <a:xfrm flipV="1">
            <a:off x="9583420" y="5331118"/>
            <a:ext cx="1292469" cy="2637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타원 40"/>
          <p:cNvSpPr/>
          <p:nvPr/>
        </p:nvSpPr>
        <p:spPr bwMode="auto">
          <a:xfrm>
            <a:off x="7774752" y="2247654"/>
            <a:ext cx="1780003" cy="25390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2" name="타원 41"/>
          <p:cNvSpPr/>
          <p:nvPr/>
        </p:nvSpPr>
        <p:spPr bwMode="auto">
          <a:xfrm>
            <a:off x="1627035" y="1648163"/>
            <a:ext cx="1141565" cy="15958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6" name="타원 45"/>
          <p:cNvSpPr/>
          <p:nvPr/>
        </p:nvSpPr>
        <p:spPr bwMode="auto">
          <a:xfrm>
            <a:off x="1609420" y="1692360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8" name="타원 47"/>
          <p:cNvSpPr/>
          <p:nvPr/>
        </p:nvSpPr>
        <p:spPr bwMode="auto">
          <a:xfrm>
            <a:off x="2691509" y="1692360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0" name="타원 49"/>
          <p:cNvSpPr/>
          <p:nvPr/>
        </p:nvSpPr>
        <p:spPr bwMode="auto">
          <a:xfrm>
            <a:off x="1842300" y="1755332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6" name="타원 55"/>
          <p:cNvSpPr/>
          <p:nvPr/>
        </p:nvSpPr>
        <p:spPr bwMode="auto">
          <a:xfrm>
            <a:off x="2140750" y="1782198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7" name="타원 56"/>
          <p:cNvSpPr/>
          <p:nvPr/>
        </p:nvSpPr>
        <p:spPr bwMode="auto">
          <a:xfrm>
            <a:off x="2439200" y="1769498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" name="타원 57"/>
          <p:cNvSpPr/>
          <p:nvPr/>
        </p:nvSpPr>
        <p:spPr bwMode="auto">
          <a:xfrm>
            <a:off x="2551809" y="1629388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9" name="타원 58"/>
          <p:cNvSpPr/>
          <p:nvPr/>
        </p:nvSpPr>
        <p:spPr bwMode="auto">
          <a:xfrm>
            <a:off x="2220718" y="1617507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0" name="타원 59"/>
          <p:cNvSpPr/>
          <p:nvPr/>
        </p:nvSpPr>
        <p:spPr bwMode="auto">
          <a:xfrm>
            <a:off x="1968455" y="1617507"/>
            <a:ext cx="63500" cy="629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7" name="타원 6"/>
          <p:cNvSpPr/>
          <p:nvPr/>
        </p:nvSpPr>
        <p:spPr bwMode="auto">
          <a:xfrm>
            <a:off x="1845326" y="3203865"/>
            <a:ext cx="692448" cy="70427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6" name="직선 화살표 연결선 15"/>
          <p:cNvCxnSpPr/>
          <p:nvPr/>
        </p:nvCxnSpPr>
        <p:spPr bwMode="auto">
          <a:xfrm flipH="1">
            <a:off x="2657682" y="1757421"/>
            <a:ext cx="81946" cy="32312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직선 화살표 연결선 68"/>
          <p:cNvCxnSpPr/>
          <p:nvPr/>
        </p:nvCxnSpPr>
        <p:spPr bwMode="auto">
          <a:xfrm>
            <a:off x="1621459" y="1710895"/>
            <a:ext cx="120748" cy="36964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직선 화살표 연결선 72"/>
          <p:cNvCxnSpPr/>
          <p:nvPr/>
        </p:nvCxnSpPr>
        <p:spPr bwMode="auto">
          <a:xfrm>
            <a:off x="1896501" y="1789954"/>
            <a:ext cx="56573" cy="3089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6" name="직선 화살표 연결선 75"/>
          <p:cNvCxnSpPr>
            <a:stCxn id="56" idx="4"/>
          </p:cNvCxnSpPr>
          <p:nvPr/>
        </p:nvCxnSpPr>
        <p:spPr bwMode="auto">
          <a:xfrm>
            <a:off x="2172500" y="1845170"/>
            <a:ext cx="1609" cy="25368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직선 화살표 연결선 81"/>
          <p:cNvCxnSpPr/>
          <p:nvPr/>
        </p:nvCxnSpPr>
        <p:spPr bwMode="auto">
          <a:xfrm flipH="1">
            <a:off x="2507066" y="1698869"/>
            <a:ext cx="72716" cy="27545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0" name="직선 화살표 연결선 89"/>
          <p:cNvCxnSpPr/>
          <p:nvPr/>
        </p:nvCxnSpPr>
        <p:spPr bwMode="auto">
          <a:xfrm flipH="1">
            <a:off x="2417512" y="1769498"/>
            <a:ext cx="78838" cy="35627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직선 화살표 연결선 91"/>
          <p:cNvCxnSpPr>
            <a:stCxn id="59" idx="7"/>
          </p:cNvCxnSpPr>
          <p:nvPr/>
        </p:nvCxnSpPr>
        <p:spPr bwMode="auto">
          <a:xfrm flipH="1">
            <a:off x="2250310" y="1626729"/>
            <a:ext cx="24609" cy="30083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5" name="직선 화살표 연결선 94"/>
          <p:cNvCxnSpPr>
            <a:stCxn id="60" idx="7"/>
          </p:cNvCxnSpPr>
          <p:nvPr/>
        </p:nvCxnSpPr>
        <p:spPr bwMode="auto">
          <a:xfrm>
            <a:off x="2022656" y="1626729"/>
            <a:ext cx="9299" cy="3221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0" name="직선 화살표 연결선 99"/>
          <p:cNvCxnSpPr/>
          <p:nvPr/>
        </p:nvCxnSpPr>
        <p:spPr bwMode="auto">
          <a:xfrm>
            <a:off x="2172500" y="1800984"/>
            <a:ext cx="31750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023019" y="1664335"/>
                <a:ext cx="2121158" cy="422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</m:acc>
                      <m:r>
                        <a:rPr lang="en-US" altLang="ko-KR" sz="2400" b="1" i="1" smtClean="0">
                          <a:latin typeface="Cambria Math" panose="02040503050406030204" pitchFamily="18" charset="0"/>
                        </a:rPr>
                        <m:t> :   </m:t>
                      </m:r>
                      <m:sSub>
                        <m:sSub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ko-K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400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acc>
                        </m:e>
                        <m:sub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  <m:t>𝒕𝒊𝒅𝒂𝒍</m:t>
                          </m:r>
                        </m:sub>
                      </m:sSub>
                      <m:r>
                        <a:rPr lang="en-US" altLang="ko-K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̈"/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en-US" altLang="ko-K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400" b="1" i="1" smtClean="0">
                                  <a:latin typeface="Cambria Math" panose="02040503050406030204" pitchFamily="18" charset="0"/>
                                </a:rPr>
                                <m:t>𝝌</m:t>
                              </m:r>
                            </m:e>
                          </m:acc>
                        </m:e>
                      </m:acc>
                    </m:oMath>
                  </m:oMathPara>
                </a14:m>
                <a:endParaRPr lang="ko-KR" altLang="en-US" sz="2400" b="1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019" y="1664335"/>
                <a:ext cx="2121158" cy="4228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직사각형 102"/>
              <p:cNvSpPr/>
              <p:nvPr/>
            </p:nvSpPr>
            <p:spPr>
              <a:xfrm>
                <a:off x="5323295" y="5903416"/>
                <a:ext cx="3123612" cy="73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</m:e>
                        <m:sup>
                          <m: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  <m:sSub>
                        <m:sSubPr>
                          <m:ctrlP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r>
                        <a:rPr lang="en-US" altLang="ko-KR" sz="2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altLang="ko-KR" sz="2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ko-KR" sz="2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ko-KR" sz="2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𝜷𝜸𝜹</m:t>
                              </m:r>
                            </m:sub>
                          </m:sSub>
                        </m:e>
                        <m:sup>
                          <m: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  <m:sSup>
                        <m:sSupPr>
                          <m:ctrlP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  <m:sup>
                          <m: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sup>
                      </m:sSup>
                      <m:sSup>
                        <m:sSupPr>
                          <m:ctrlP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  <m:sup>
                          <m:r>
                            <a:rPr lang="en-US" altLang="ko-K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</m:sup>
                      </m:sSup>
                    </m:oMath>
                  </m:oMathPara>
                </a14:m>
                <a:endParaRPr lang="en-US" altLang="ko-KR" sz="2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3" name="직사각형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295" y="5903416"/>
                <a:ext cx="3123612" cy="730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직사각형 103"/>
          <p:cNvSpPr/>
          <p:nvPr/>
        </p:nvSpPr>
        <p:spPr bwMode="auto">
          <a:xfrm>
            <a:off x="5144177" y="5903416"/>
            <a:ext cx="3374931" cy="73494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5" name="오른쪽 화살표 104"/>
          <p:cNvSpPr/>
          <p:nvPr/>
        </p:nvSpPr>
        <p:spPr bwMode="auto">
          <a:xfrm rot="332142">
            <a:off x="3813139" y="6114633"/>
            <a:ext cx="795440" cy="226124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6" name="오른쪽 화살표 105"/>
          <p:cNvSpPr/>
          <p:nvPr/>
        </p:nvSpPr>
        <p:spPr bwMode="auto">
          <a:xfrm rot="8602008">
            <a:off x="8773583" y="5688279"/>
            <a:ext cx="1113856" cy="233923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566467" y="1755007"/>
            <a:ext cx="129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“</a:t>
            </a:r>
            <a:r>
              <a:rPr lang="ko-KR" altLang="en-US" sz="2000" dirty="0" err="1" smtClean="0"/>
              <a:t>측지선</a:t>
            </a:r>
            <a:r>
              <a:rPr lang="en-US" altLang="ko-KR" sz="2000" dirty="0" smtClean="0"/>
              <a:t>”</a:t>
            </a:r>
            <a:endParaRPr lang="ko-KR" altLang="en-US" sz="2000" dirty="0"/>
          </a:p>
        </p:txBody>
      </p:sp>
      <p:sp>
        <p:nvSpPr>
          <p:cNvPr id="109" name="TextBox 108"/>
          <p:cNvSpPr txBox="1"/>
          <p:nvPr/>
        </p:nvSpPr>
        <p:spPr>
          <a:xfrm>
            <a:off x="-12466" y="1707677"/>
            <a:ext cx="139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“</a:t>
            </a:r>
            <a:r>
              <a:rPr lang="ko-KR" altLang="en-US" sz="2000" dirty="0" smtClean="0"/>
              <a:t>자유낙하</a:t>
            </a:r>
            <a:r>
              <a:rPr lang="en-US" altLang="ko-KR" sz="2000" dirty="0" smtClean="0"/>
              <a:t>”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913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49"/>
    </mc:Choice>
    <mc:Fallback xmlns="">
      <p:transition spd="slow" advTm="29364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400" b="1" dirty="0" smtClean="0"/>
              <a:t>목  차</a:t>
            </a:r>
            <a:endParaRPr lang="ko-KR" altLang="en-US" sz="54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ko-KR" altLang="en-US" sz="3200" dirty="0" err="1" smtClean="0"/>
              <a:t>뉴튼</a:t>
            </a:r>
            <a:r>
              <a:rPr lang="ko-KR" altLang="en-US" sz="3200" dirty="0" smtClean="0"/>
              <a:t> 중력 이론 수정하기</a:t>
            </a:r>
            <a:endParaRPr lang="en-US" altLang="ko-KR" sz="3200" dirty="0" smtClean="0"/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ko-KR" altLang="en-US" sz="3200" dirty="0" smtClean="0"/>
              <a:t>등가 원리</a:t>
            </a:r>
            <a:endParaRPr lang="en-US" altLang="ko-KR" sz="3200" dirty="0" smtClean="0"/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ko-KR" altLang="en-US" sz="3200" dirty="0" smtClean="0"/>
              <a:t>중력 방정식</a:t>
            </a:r>
            <a:endParaRPr lang="en-US" altLang="ko-KR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8015B-9DB2-457B-A9EB-597EA931DA5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06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5"/>
    </mc:Choice>
    <mc:Fallback xmlns="">
      <p:transition spd="slow" advTm="2582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1131062" y="1312678"/>
            <a:ext cx="10389222" cy="3954031"/>
            <a:chOff x="1131062" y="1312678"/>
            <a:chExt cx="10389222" cy="39540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직사각형 21"/>
                <p:cNvSpPr/>
                <p:nvPr/>
              </p:nvSpPr>
              <p:spPr>
                <a:xfrm>
                  <a:off x="1131062" y="1312678"/>
                  <a:ext cx="10389222" cy="39540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R="0" lvl="0" algn="l" defTabSz="914400" rtl="0" eaLnBrk="1" fontAlgn="auto" latinLnBrk="1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kumimoji="0" lang="en-US" altLang="ko-K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ko-K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0" lang="en-US" altLang="ko-K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  <m:r>
                                <a:rPr kumimoji="0" lang="en-US" altLang="ko-K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𝛾</m:t>
                              </m:r>
                              <m:r>
                                <a:rPr kumimoji="0" lang="en-US" altLang="ko-K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𝛿</m:t>
                              </m:r>
                            </m:sub>
                          </m:sSub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p>
                      </m:sSup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</m:sup>
                      </m:sSup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≅</m:t>
                      </m:r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ko-KR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p>
                      </m:sSup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ko-KR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sub>
                      </m:sSub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ko-KR" alt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 </a:t>
                  </a:r>
                  <a:endPara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/>
                    <a:ea typeface="굴림"/>
                    <a:cs typeface="+mn-cs"/>
                  </a:endParaRPr>
                </a:p>
                <a:p>
                  <a:pPr marL="285750" marR="0" lvl="0" indent="-285750" algn="l" defTabSz="914400" rtl="0" eaLnBrk="1" fontAlgn="auto" latinLnBrk="1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è"/>
                    <a:tabLst/>
                    <a:defRPr/>
                  </a:pPr>
                  <a:r>
                    <a:rPr kumimoji="0" lang="en-US" altLang="ko-KR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Cambria Math" panose="02040503050406030204" pitchFamily="18" charset="0"/>
                      <a:cs typeface="+mn-cs"/>
                    </a:rPr>
                    <a:t>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kumimoji="0" lang="en-US" altLang="ko-K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ko-K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0" lang="en-US" altLang="ko-K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  <m:r>
                                <a:rPr kumimoji="0" lang="en-US" altLang="ko-K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𝛼</m:t>
                              </m:r>
                              <m:r>
                                <a:rPr kumimoji="0" lang="en-US" altLang="ko-K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𝛿</m:t>
                              </m:r>
                            </m:sub>
                          </m:sSub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p>
                      </m:sSup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</m:sup>
                      </m:sSup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≅</m:t>
                      </m:r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ko-KR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p>
                      </m:sSup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ko-KR" alt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sub>
                      </m:sSub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𝜙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≅</m:t>
                      </m:r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kumimoji="0" lang="en-US" altLang="ko-K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altLang="ko-K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𝛻</m:t>
                              </m:r>
                            </m:e>
                          </m:acc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=4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𝐺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𝜌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4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𝐺</m:t>
                      </m:r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00</m:t>
                          </m:r>
                        </m:sub>
                      </m:sSub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=4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𝐺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𝛽𝛿</m:t>
                          </m:r>
                        </m:sub>
                      </m:sSub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p>
                      </m:sSup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</m:sup>
                      </m:sSup>
                    </m:oMath>
                  </a14:m>
                  <a:endParaRPr kumimoji="0" lang="en-US" altLang="ko-KR" sz="24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endParaRPr>
                </a:p>
                <a:p>
                  <a:pPr marL="0" marR="0" lvl="0" indent="0" algn="l" defTabSz="914400" rtl="0" eaLnBrk="1" fontAlgn="auto" latinLnBrk="1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24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endParaRPr>
                </a:p>
                <a:p>
                  <a:pPr marL="0" marR="0" lvl="0" indent="0" algn="l" defTabSz="914400" rtl="0" eaLnBrk="1" fontAlgn="auto" latinLnBrk="1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∴ </m:t>
                      </m:r>
                      <m:r>
                        <a:rPr kumimoji="0" lang="ko-KR" alt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추</m:t>
                      </m:r>
                      <m:r>
                        <a:rPr kumimoji="0" lang="ko-KR" alt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정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 </m:t>
                      </m:r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𝛽𝛿</m:t>
                          </m:r>
                        </m:sub>
                      </m:sSub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=4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𝐺</m:t>
                      </m:r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𝛽𝛿</m:t>
                          </m:r>
                        </m:sub>
                      </m:sSub>
                    </m:oMath>
                  </a14:m>
                  <a:r>
                    <a:rPr kumimoji="0" lang="ko-KR" alt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 </a:t>
                  </a:r>
                  <a:r>
                    <a:rPr kumimoji="0" lang="en-US" altLang="ko-KR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(?) : </a:t>
                  </a:r>
                  <a:r>
                    <a:rPr kumimoji="0" lang="ko-KR" alt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모순 </a:t>
                  </a:r>
                  <a14:m>
                    <m:oMath xmlns:m="http://schemas.openxmlformats.org/officeDocument/2006/math"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∵ </m:t>
                      </m:r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𝛻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p>
                      </m:sSup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𝛽𝛿</m:t>
                          </m:r>
                        </m:sub>
                      </m:sSub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=0</m:t>
                      </m:r>
                    </m:oMath>
                  </a14:m>
                  <a:r>
                    <a:rPr kumimoji="0" lang="ko-KR" alt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 이지만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𝛻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p>
                      </m:sSup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𝛽𝛿</m:t>
                          </m:r>
                        </m:sub>
                      </m:sSub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≠0</m:t>
                      </m:r>
                    </m:oMath>
                  </a14:m>
                  <a:r>
                    <a:rPr kumimoji="0" lang="en-US" altLang="ko-KR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  ?</a:t>
                  </a:r>
                </a:p>
                <a:p>
                  <a:pPr marL="0" marR="0" lvl="0" indent="0" algn="l" defTabSz="914400" rtl="0" eaLnBrk="1" fontAlgn="auto" latinLnBrk="1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/>
                    <a:ea typeface="Cambria Math" panose="02040503050406030204" pitchFamily="18" charset="0"/>
                    <a:cs typeface="+mn-cs"/>
                    <a:sym typeface="Wingdings" panose="05000000000000000000" pitchFamily="2" charset="2"/>
                  </a:endParaRPr>
                </a:p>
                <a:p>
                  <a:pPr marL="0" marR="0" lvl="0" indent="0" algn="l" defTabSz="914400" rtl="0" eaLnBrk="1" fontAlgn="auto" latinLnBrk="1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Cambria Math" panose="02040503050406030204" pitchFamily="18" charset="0"/>
                      <a:cs typeface="+mn-cs"/>
                      <a:sym typeface="Wingdings" panose="05000000000000000000" pitchFamily="2" charset="2"/>
                    </a:rPr>
                    <a:t>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𝛽𝛿</m:t>
                          </m:r>
                        </m:sub>
                      </m:sSub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𝛽𝛿</m:t>
                          </m:r>
                        </m:sub>
                      </m:sSub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𝑅</m:t>
                      </m:r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𝜆</m:t>
                      </m:r>
                      <m:sSub>
                        <m:sSubPr>
                          <m:ctrlP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altLang="ko-K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𝛽𝛿</m:t>
                          </m:r>
                        </m:sub>
                      </m:sSub>
                    </m:oMath>
                  </a14:m>
                  <a:r>
                    <a:rPr kumimoji="0" lang="en-US" altLang="ko-KR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. </a:t>
                  </a:r>
                  <a:r>
                    <a:rPr kumimoji="0" lang="ko-KR" alt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그리고 </a:t>
                  </a:r>
                  <a:r>
                    <a:rPr kumimoji="0" lang="ko-KR" altLang="en-US" sz="24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뉴튼</a:t>
                  </a:r>
                  <a:r>
                    <a:rPr kumimoji="0" lang="ko-KR" alt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 근사 이용해 </a:t>
                  </a:r>
                  <a14:m>
                    <m:oMath xmlns:m="http://schemas.openxmlformats.org/officeDocument/2006/math">
                      <m:r>
                        <a:rPr kumimoji="0" lang="en-US" altLang="ko-K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𝜆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=8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𝐺</m:t>
                      </m:r>
                      <m:r>
                        <a:rPr kumimoji="0" lang="en-US" altLang="ko-K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/</m:t>
                      </m:r>
                      <m:sSup>
                        <m:sSupPr>
                          <m:ctrlP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</m:t>
                          </m:r>
                        </m:e>
                        <m:sup>
                          <m:r>
                            <a:rPr kumimoji="0" lang="en-US" altLang="ko-K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kumimoji="0" lang="ko-KR" alt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 결정</a:t>
                  </a:r>
                  <a:r>
                    <a:rPr kumimoji="0" lang="en-US" altLang="ko-KR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/>
                      <a:ea typeface="굴림"/>
                      <a:cs typeface="+mn-cs"/>
                    </a:rPr>
                    <a:t>.</a:t>
                  </a:r>
                  <a:endParaRPr kumimoji="0" lang="ko-KR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/>
                    <a:ea typeface="굴림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직사각형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062" y="1312678"/>
                  <a:ext cx="10389222" cy="3954031"/>
                </a:xfrm>
                <a:prstGeom prst="rect">
                  <a:avLst/>
                </a:prstGeom>
                <a:blipFill>
                  <a:blip r:embed="rId2"/>
                  <a:stretch>
                    <a:fillRect l="-93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직선 연결선 38"/>
            <p:cNvCxnSpPr/>
            <p:nvPr/>
          </p:nvCxnSpPr>
          <p:spPr bwMode="auto">
            <a:xfrm flipV="1">
              <a:off x="1824817" y="2580442"/>
              <a:ext cx="740583" cy="203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직선 연결선 39"/>
            <p:cNvCxnSpPr/>
            <p:nvPr/>
          </p:nvCxnSpPr>
          <p:spPr bwMode="auto">
            <a:xfrm>
              <a:off x="8458200" y="2580442"/>
              <a:ext cx="1016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887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49"/>
    </mc:Choice>
    <mc:Fallback xmlns="">
      <p:transition spd="slow" advTm="29364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7752198" y="395249"/>
            <a:ext cx="2749513" cy="2261717"/>
            <a:chOff x="6876256" y="104551"/>
            <a:chExt cx="2014674" cy="1506037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104551"/>
              <a:ext cx="2014674" cy="1342083"/>
            </a:xfrm>
            <a:prstGeom prst="rect">
              <a:avLst/>
            </a:prstGeom>
          </p:spPr>
        </p:pic>
        <p:sp>
          <p:nvSpPr>
            <p:cNvPr id="25" name="직사각형 24"/>
            <p:cNvSpPr/>
            <p:nvPr/>
          </p:nvSpPr>
          <p:spPr>
            <a:xfrm>
              <a:off x="7236281" y="1446634"/>
              <a:ext cx="1294624" cy="1639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Credit: </a:t>
              </a:r>
              <a:r>
                <a:rPr kumimoji="0" lang="en-US" altLang="ko-KR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Roen</a:t>
              </a:r>
              <a:r>
                <a:rPr kumimoji="0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 Kelly/Discover</a:t>
              </a: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423733" y="4167320"/>
            <a:ext cx="3075695" cy="2550478"/>
            <a:chOff x="1691680" y="4051780"/>
            <a:chExt cx="3075695" cy="2550477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4051780"/>
              <a:ext cx="3075695" cy="2306771"/>
            </a:xfrm>
            <a:prstGeom prst="rect">
              <a:avLst/>
            </a:prstGeom>
          </p:spPr>
        </p:pic>
        <p:sp>
          <p:nvSpPr>
            <p:cNvPr id="27" name="직사각형 26"/>
            <p:cNvSpPr/>
            <p:nvPr/>
          </p:nvSpPr>
          <p:spPr>
            <a:xfrm>
              <a:off x="1763688" y="6356036"/>
              <a:ext cx="29414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Andromeda M31 (~67 </a:t>
              </a:r>
              <a:r>
                <a:rPr kumimoji="0" lang="en-US" altLang="ko-KR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kpc</a:t>
              </a:r>
              <a:r>
                <a:rPr kumimoji="0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, NASA/JPL-Caltech)</a:t>
              </a: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4546442" y="375701"/>
            <a:ext cx="2853410" cy="2290850"/>
            <a:chOff x="293745" y="280116"/>
            <a:chExt cx="2773952" cy="1859170"/>
          </a:xfrm>
        </p:grpSpPr>
        <p:sp>
          <p:nvSpPr>
            <p:cNvPr id="35" name="직사각형 34"/>
            <p:cNvSpPr/>
            <p:nvPr/>
          </p:nvSpPr>
          <p:spPr>
            <a:xfrm>
              <a:off x="315532" y="1939462"/>
              <a:ext cx="2626156" cy="199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Credit: Harman Smith and Laura </a:t>
              </a:r>
              <a:r>
                <a:rPr kumimoji="0" lang="en-US" altLang="ko-KR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Generosa</a:t>
              </a:r>
              <a:r>
                <a:rPr kumimoji="0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 </a:t>
              </a: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45" y="280116"/>
              <a:ext cx="2773952" cy="1659346"/>
            </a:xfrm>
            <a:prstGeom prst="rect">
              <a:avLst/>
            </a:prstGeom>
          </p:spPr>
        </p:pic>
      </p:grpSp>
      <p:grpSp>
        <p:nvGrpSpPr>
          <p:cNvPr id="40" name="그룹 39"/>
          <p:cNvGrpSpPr/>
          <p:nvPr/>
        </p:nvGrpSpPr>
        <p:grpSpPr>
          <a:xfrm>
            <a:off x="6712383" y="3013841"/>
            <a:ext cx="3830000" cy="3691719"/>
            <a:chOff x="4856109" y="3212976"/>
            <a:chExt cx="3512585" cy="3493231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3212976"/>
              <a:ext cx="3508662" cy="3289371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4856109" y="6502347"/>
              <a:ext cx="3508782" cy="203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Visible Universe (~8.6 </a:t>
              </a:r>
              <a:r>
                <a:rPr kumimoji="0" lang="en-US" altLang="ko-KR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Gpc</a:t>
              </a:r>
              <a:r>
                <a:rPr kumimoji="0" lang="en-US" altLang="ko-K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, http://www.atlasoftheuniverse.com/universe.html)</a:t>
              </a:r>
              <a:endParaRPr kumimoji="0" lang="ko-KR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1668680" y="375707"/>
            <a:ext cx="2790056" cy="2222175"/>
            <a:chOff x="144680" y="375694"/>
            <a:chExt cx="2790056" cy="2222174"/>
          </a:xfrm>
        </p:grpSpPr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75694"/>
              <a:ext cx="2520280" cy="2019231"/>
            </a:xfrm>
            <a:prstGeom prst="rect">
              <a:avLst/>
            </a:prstGeom>
          </p:spPr>
        </p:pic>
        <p:sp>
          <p:nvSpPr>
            <p:cNvPr id="42" name="직사각형 41"/>
            <p:cNvSpPr/>
            <p:nvPr/>
          </p:nvSpPr>
          <p:spPr>
            <a:xfrm>
              <a:off x="144680" y="2382424"/>
              <a:ext cx="279005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http://www.navcen.uscg.gov/ftp/gps/ggeninfo/gps-iif.tif</a:t>
              </a:r>
              <a:endParaRPr kumimoji="0" lang="ko-KR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47" name="중력파-블랙홀-ChirpMass.mp4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703522" y="2879492"/>
            <a:ext cx="1994911" cy="208823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15851" y="4966465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Credit: M. </a:t>
            </a:r>
            <a:r>
              <a:rPr kumimoji="0" lang="en-US" altLang="ko-K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Koppitz</a:t>
            </a:r>
            <a:endParaRPr kumimoji="0" lang="ko-KR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503721" y="1700809"/>
            <a:ext cx="5642162" cy="3809770"/>
            <a:chOff x="3503721" y="1700809"/>
            <a:chExt cx="5642162" cy="3809770"/>
          </a:xfrm>
        </p:grpSpPr>
        <p:grpSp>
          <p:nvGrpSpPr>
            <p:cNvPr id="69" name="그룹 68"/>
            <p:cNvGrpSpPr/>
            <p:nvPr/>
          </p:nvGrpSpPr>
          <p:grpSpPr>
            <a:xfrm>
              <a:off x="3503721" y="1700809"/>
              <a:ext cx="5642162" cy="3809770"/>
              <a:chOff x="1547664" y="1556792"/>
              <a:chExt cx="5642161" cy="3809770"/>
            </a:xfrm>
          </p:grpSpPr>
          <p:grpSp>
            <p:nvGrpSpPr>
              <p:cNvPr id="70" name="그룹 69"/>
              <p:cNvGrpSpPr/>
              <p:nvPr/>
            </p:nvGrpSpPr>
            <p:grpSpPr>
              <a:xfrm>
                <a:off x="1547664" y="1556792"/>
                <a:ext cx="5642161" cy="3809770"/>
                <a:chOff x="4475896" y="260648"/>
                <a:chExt cx="4603228" cy="2790663"/>
              </a:xfrm>
            </p:grpSpPr>
            <p:pic>
              <p:nvPicPr>
                <p:cNvPr id="72" name="그림 71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5896" y="260648"/>
                  <a:ext cx="4603228" cy="2587761"/>
                </a:xfrm>
                <a:prstGeom prst="rect">
                  <a:avLst/>
                </a:prstGeom>
              </p:spPr>
            </p:pic>
            <p:sp>
              <p:nvSpPr>
                <p:cNvPr id="73" name="직사각형 72"/>
                <p:cNvSpPr/>
                <p:nvPr/>
              </p:nvSpPr>
              <p:spPr>
                <a:xfrm>
                  <a:off x="7419261" y="2848409"/>
                  <a:ext cx="1462782" cy="2029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(Credit: ESA–</a:t>
                  </a:r>
                  <a:r>
                    <a:rPr kumimoji="0" lang="en-US" altLang="ko-KR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C.Carreau</a:t>
                  </a:r>
                  <a:r>
                    <a:rPr kumimoji="0" lang="en-US" altLang="ko-K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rPr>
                    <a:t>)</a:t>
                  </a:r>
                  <a:endParaRPr kumimoji="0" lang="ko-KR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직사각형 70"/>
                  <p:cNvSpPr/>
                  <p:nvPr/>
                </p:nvSpPr>
                <p:spPr>
                  <a:xfrm>
                    <a:off x="2887072" y="1556792"/>
                    <a:ext cx="3146373" cy="67050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ko-KR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ko-KR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ko-KR" alt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𝜶𝜷</m:t>
                              </m:r>
                            </m:sub>
                          </m:sSub>
                          <m:r>
                            <a:rPr kumimoji="0" lang="en-US" altLang="ko-KR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altLang="ko-KR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altLang="ko-KR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US" altLang="ko-KR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  <m:sSub>
                            <m:sSubPr>
                              <m:ctrlPr>
                                <a:rPr kumimoji="0" lang="en-US" altLang="ko-KR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ko-KR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𝒈</m:t>
                              </m:r>
                            </m:e>
                            <m:sub>
                              <m:r>
                                <a:rPr kumimoji="0" lang="ko-KR" alt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𝜶𝜷</m:t>
                              </m:r>
                            </m:sub>
                          </m:sSub>
                          <m:r>
                            <a:rPr kumimoji="0" lang="en-US" altLang="ko-KR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𝑹</m:t>
                          </m:r>
                          <m:r>
                            <a:rPr kumimoji="0" lang="en-US" altLang="ko-KR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en-US" altLang="ko-KR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altLang="ko-KR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𝟖</m:t>
                              </m:r>
                              <m:r>
                                <a:rPr kumimoji="0" lang="ko-KR" alt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𝝅</m:t>
                              </m:r>
                              <m:r>
                                <a:rPr kumimoji="0" lang="en-US" altLang="ko-KR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𝑮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en-US" altLang="ko-KR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ko-KR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kumimoji="0" lang="en-US" altLang="ko-KR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𝟒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kumimoji="0" lang="en-US" altLang="ko-KR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ko-KR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altLang="ko-KR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𝑻</m:t>
                              </m:r>
                            </m:e>
                            <m:sub>
                              <m:r>
                                <a:rPr kumimoji="0" lang="ko-KR" alt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𝜶𝜷</m:t>
                              </m:r>
                            </m:sub>
                          </m:sSub>
                        </m:oMath>
                      </m:oMathPara>
                    </a14:m>
                    <a:endParaRPr kumimoji="0" lang="ko-KR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/>
                      <a:ea typeface="맑은 고딕" panose="020B0503020000020004" pitchFamily="50" charset="-127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1" name="직사각형 7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7072" y="1556792"/>
                    <a:ext cx="3146373" cy="67050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모서리가 둥근 직사각형 28"/>
            <p:cNvSpPr/>
            <p:nvPr/>
          </p:nvSpPr>
          <p:spPr bwMode="auto">
            <a:xfrm>
              <a:off x="4754966" y="1726436"/>
              <a:ext cx="3376980" cy="668503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385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64"/>
    </mc:Choice>
    <mc:Fallback xmlns="">
      <p:transition spd="slow" advTm="4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1" objId="47"/>
        <p14:stopEvt time="46128" objId="4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01731"/>
              </p:ext>
            </p:extLst>
          </p:nvPr>
        </p:nvGraphicFramePr>
        <p:xfrm>
          <a:off x="901700" y="332657"/>
          <a:ext cx="10642600" cy="6423743"/>
        </p:xfrm>
        <a:graphic>
          <a:graphicData uri="http://schemas.openxmlformats.org/drawingml/2006/table">
            <a:tbl>
              <a:tblPr/>
              <a:tblGrid>
                <a:gridCol w="4937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5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501">
                <a:tc gridSpan="2">
                  <a:txBody>
                    <a:bodyPr/>
                    <a:lstStyle/>
                    <a:p>
                      <a:pPr indent="2311400" algn="l" latinLnBrk="1">
                        <a:spcAft>
                          <a:spcPts val="0"/>
                        </a:spcAft>
                      </a:pPr>
                      <a:r>
                        <a:rPr lang="en-US" altLang="ko-KR" sz="2400" b="1" kern="100" dirty="0" smtClean="0">
                          <a:latin typeface="바탕"/>
                          <a:cs typeface="Times New Roman"/>
                        </a:rPr>
                        <a:t>                  </a:t>
                      </a:r>
                      <a:r>
                        <a:rPr lang="ko-KR" altLang="en-US" sz="2400" b="1" kern="100" dirty="0" smtClean="0">
                          <a:latin typeface="바탕"/>
                          <a:cs typeface="Times New Roman"/>
                        </a:rPr>
                        <a:t>시공간</a:t>
                      </a:r>
                      <a:endParaRPr lang="ko-KR" sz="2400" b="1" kern="100" dirty="0">
                        <a:latin typeface="바탕"/>
                        <a:cs typeface="Times New Roman"/>
                      </a:endParaRPr>
                    </a:p>
                  </a:txBody>
                  <a:tcPr marL="56342" marR="563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675">
                <a:tc>
                  <a:txBody>
                    <a:bodyPr/>
                    <a:lstStyle/>
                    <a:p>
                      <a:pPr indent="914400" algn="ctr" latinLnBrk="1">
                        <a:spcAft>
                          <a:spcPts val="0"/>
                        </a:spcAft>
                      </a:pPr>
                      <a:r>
                        <a:rPr lang="en-US" altLang="ko-KR" sz="1800" kern="100" dirty="0" smtClean="0">
                          <a:latin typeface="바탕"/>
                          <a:cs typeface="Times New Roman"/>
                        </a:rPr>
                        <a:t>    </a:t>
                      </a:r>
                      <a:r>
                        <a:rPr lang="ko-KR" altLang="en-US" sz="1800" kern="100" dirty="0" err="1" smtClean="0">
                          <a:latin typeface="바탕"/>
                          <a:cs typeface="Times New Roman"/>
                        </a:rPr>
                        <a:t>뉴튼</a:t>
                      </a:r>
                      <a:r>
                        <a:rPr lang="en-US" altLang="ko-KR" sz="1800" kern="100" dirty="0" smtClean="0">
                          <a:latin typeface="바탕"/>
                          <a:cs typeface="Times New Roman"/>
                        </a:rPr>
                        <a:t>(1687)</a:t>
                      </a:r>
                      <a:endParaRPr lang="ko-KR" sz="1800" kern="100" dirty="0">
                        <a:latin typeface="바탕"/>
                        <a:cs typeface="Times New Roman"/>
                      </a:endParaRPr>
                    </a:p>
                  </a:txBody>
                  <a:tcPr marL="56342" marR="563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 latinLnBrk="1">
                        <a:spcAft>
                          <a:spcPts val="0"/>
                        </a:spcAft>
                      </a:pP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아인슈타인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(</a:t>
                      </a:r>
                      <a:r>
                        <a:rPr lang="ko-KR" altLang="en-US" sz="1800" kern="100" dirty="0" err="1" smtClean="0">
                          <a:latin typeface="바탕"/>
                          <a:cs typeface="Times New Roman"/>
                        </a:rPr>
                        <a:t>특수상대론</a:t>
                      </a:r>
                      <a:r>
                        <a:rPr lang="en-US" altLang="ko-KR" sz="1800" kern="100" dirty="0" smtClean="0">
                          <a:latin typeface="바탕"/>
                          <a:cs typeface="Times New Roman"/>
                        </a:rPr>
                        <a:t>1905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)</a:t>
                      </a:r>
                      <a:endParaRPr lang="ko-KR" sz="1800" kern="100" dirty="0">
                        <a:latin typeface="바탕"/>
                        <a:cs typeface="Times New Roman"/>
                      </a:endParaRPr>
                    </a:p>
                  </a:txBody>
                  <a:tcPr marL="56342" marR="563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8268">
                <a:tc gridSpan="2">
                  <a:txBody>
                    <a:bodyPr/>
                    <a:lstStyle/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508000" algn="l"/>
                        </a:tabLst>
                      </a:pP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사건으로 이루어진 </a:t>
                      </a:r>
                      <a:r>
                        <a:rPr lang="en-US" altLang="ko-KR" sz="1800" kern="100" dirty="0" smtClean="0">
                          <a:latin typeface="바탕"/>
                          <a:cs typeface="Times New Roman"/>
                        </a:rPr>
                        <a:t>4</a:t>
                      </a: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차원 연속체</a:t>
                      </a:r>
                      <a:endParaRPr lang="ko-KR" sz="1800" kern="100" dirty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508000" algn="l"/>
                        </a:tabLst>
                      </a:pP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균일하고 경계가 없으며 무한 </a:t>
                      </a:r>
                      <a:r>
                        <a:rPr lang="en-US" altLang="ko-KR" sz="1800" kern="100" dirty="0" smtClean="0">
                          <a:latin typeface="바탕"/>
                          <a:cs typeface="Times New Roman"/>
                        </a:rPr>
                        <a:t>…</a:t>
                      </a: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508000" algn="l"/>
                        </a:tabLst>
                      </a:pPr>
                      <a:r>
                        <a:rPr lang="ko-KR" altLang="en-US" sz="1800" b="1" kern="100" dirty="0" smtClean="0">
                          <a:solidFill>
                            <a:srgbClr val="FF0000"/>
                          </a:solidFill>
                          <a:latin typeface="바탕"/>
                          <a:cs typeface="Times New Roman"/>
                        </a:rPr>
                        <a:t>물체의 존재와 무관하며 영향을 받지 않는다</a:t>
                      </a:r>
                      <a:endParaRPr lang="ko-KR" sz="1800" b="1" kern="100" dirty="0">
                        <a:solidFill>
                          <a:srgbClr val="FF0000"/>
                        </a:solidFill>
                        <a:latin typeface="바탕"/>
                        <a:cs typeface="Times New Roman"/>
                      </a:endParaRPr>
                    </a:p>
                  </a:txBody>
                  <a:tcPr marL="56342" marR="563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5299">
                <a:tc>
                  <a:txBody>
                    <a:bodyPr/>
                    <a:lstStyle/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시간과 공간은 분리되어 있음</a:t>
                      </a:r>
                      <a:endParaRPr lang="ko-KR" sz="1800" kern="100" dirty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인과율</a:t>
                      </a:r>
                      <a:r>
                        <a:rPr lang="en-US" altLang="ko-KR" sz="1800" kern="100" dirty="0" smtClean="0">
                          <a:latin typeface="바탕"/>
                          <a:cs typeface="Times New Roman"/>
                        </a:rPr>
                        <a:t>:</a:t>
                      </a:r>
                      <a:endParaRPr lang="en-US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508000" algn="l"/>
                        </a:tabLst>
                      </a:pPr>
                      <a:endParaRPr lang="ko-KR" sz="1800" kern="100" dirty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r>
                        <a:rPr lang="ko-KR" altLang="en-US" sz="1800" kern="100" dirty="0" err="1" smtClean="0">
                          <a:latin typeface="바탕"/>
                          <a:cs typeface="Times New Roman"/>
                        </a:rPr>
                        <a:t>메트릭</a:t>
                      </a: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 구조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:</a:t>
                      </a: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ko-KR" sz="1800" kern="100" dirty="0">
                        <a:latin typeface="바탕"/>
                        <a:cs typeface="Times New Roman"/>
                      </a:endParaRPr>
                    </a:p>
                    <a:p>
                      <a:pPr indent="304800" algn="just" latinLnBrk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바탕"/>
                          <a:cs typeface="Times New Roman"/>
                        </a:rPr>
                        <a:t>(∆l)² = (∆x)² +(∆y)² +(∆z)²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,   (</a:t>
                      </a:r>
                      <a:r>
                        <a:rPr lang="en-US" sz="1800" kern="100" dirty="0">
                          <a:latin typeface="바탕"/>
                          <a:cs typeface="Times New Roman"/>
                        </a:rPr>
                        <a:t>∆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t)²</a:t>
                      </a: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indent="304800" algn="l" latinLnBrk="1"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altLang="ko-KR" sz="1800" b="1" kern="100" dirty="0" smtClean="0">
                          <a:solidFill>
                            <a:srgbClr val="0000FF"/>
                          </a:solidFill>
                          <a:latin typeface="+mn-lt"/>
                          <a:cs typeface="Times New Roman"/>
                        </a:rPr>
                        <a:t>     ∆l = ∆</a:t>
                      </a:r>
                      <a:r>
                        <a:rPr lang="en-US" altLang="ko-KR" sz="1800" b="1" kern="1200" dirty="0" smtClean="0">
                          <a:solidFill>
                            <a:srgbClr val="0000FF"/>
                          </a:solidFill>
                          <a:latin typeface="+mn-lt"/>
                          <a:cs typeface="+mn-cs"/>
                        </a:rPr>
                        <a:t>l</a:t>
                      </a:r>
                      <a:r>
                        <a:rPr lang="en-US" altLang="ko-KR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’ ,</a:t>
                      </a:r>
                      <a:r>
                        <a:rPr lang="en-US" altLang="ko-KR" sz="1800" b="1" baseline="0" dirty="0" smtClean="0">
                          <a:solidFill>
                            <a:srgbClr val="0000FF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ko-KR" sz="1800" b="1" kern="100" dirty="0" smtClean="0">
                          <a:solidFill>
                            <a:srgbClr val="0000FF"/>
                          </a:solidFill>
                          <a:latin typeface="+mn-lt"/>
                          <a:cs typeface="Times New Roman"/>
                        </a:rPr>
                        <a:t>∆t = ∆</a:t>
                      </a:r>
                      <a:r>
                        <a:rPr lang="en-US" altLang="ko-KR" sz="1800" b="1" kern="1200" dirty="0" smtClean="0">
                          <a:solidFill>
                            <a:srgbClr val="0000FF"/>
                          </a:solidFill>
                          <a:latin typeface="+mn-lt"/>
                          <a:cs typeface="+mn-cs"/>
                        </a:rPr>
                        <a:t>t</a:t>
                      </a:r>
                      <a:r>
                        <a:rPr lang="en-US" altLang="ko-KR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’ </a:t>
                      </a:r>
                      <a:endParaRPr lang="ko-KR" sz="1800" b="1" kern="100" dirty="0">
                        <a:solidFill>
                          <a:srgbClr val="0000FF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56342" marR="563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시공간 복합체</a:t>
                      </a:r>
                      <a:endParaRPr lang="ko-KR" sz="1800" kern="100" dirty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인과율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: </a:t>
                      </a:r>
                      <a:r>
                        <a:rPr lang="ko-KR" altLang="en-US" sz="1800" kern="100" dirty="0" err="1" smtClean="0">
                          <a:latin typeface="바탕"/>
                          <a:cs typeface="Times New Roman"/>
                        </a:rPr>
                        <a:t>광뿔에</a:t>
                      </a: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 의해 결정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, </a:t>
                      </a: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동시 사건은 관측자에 따라 다름</a:t>
                      </a: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508000" algn="l"/>
                        </a:tabLst>
                      </a:pPr>
                      <a:endParaRPr lang="ko-KR" sz="1800" kern="100" dirty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endParaRPr lang="en-US" altLang="ko-KR" sz="1800" kern="100" dirty="0" smtClean="0">
                        <a:latin typeface="바탕"/>
                        <a:cs typeface="Times New Roman"/>
                      </a:endParaRPr>
                    </a:p>
                    <a:p>
                      <a:pPr marL="342900" lvl="0" indent="-342900" algn="just" latinLnBrk="1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508000" algn="l"/>
                        </a:tabLst>
                      </a:pPr>
                      <a:r>
                        <a:rPr lang="ko-KR" altLang="en-US" sz="1800" kern="100" dirty="0" err="1" smtClean="0">
                          <a:latin typeface="바탕"/>
                          <a:cs typeface="Times New Roman"/>
                        </a:rPr>
                        <a:t>메트릭</a:t>
                      </a:r>
                      <a:r>
                        <a:rPr lang="ko-KR" altLang="en-US" sz="1800" kern="100" dirty="0" smtClean="0">
                          <a:latin typeface="바탕"/>
                          <a:cs typeface="Times New Roman"/>
                        </a:rPr>
                        <a:t> 구조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:</a:t>
                      </a:r>
                      <a:endParaRPr lang="ko-KR" sz="1800" kern="100" dirty="0">
                        <a:latin typeface="바탕"/>
                        <a:cs typeface="Times New Roman"/>
                      </a:endParaRPr>
                    </a:p>
                    <a:p>
                      <a:pPr indent="304800" algn="just" latinLnBrk="1">
                        <a:spcAft>
                          <a:spcPts val="0"/>
                        </a:spcAft>
                      </a:pPr>
                      <a:endParaRPr lang="en-US" sz="1800" kern="100" dirty="0" smtClean="0">
                        <a:latin typeface="바탕"/>
                        <a:cs typeface="Times New Roman"/>
                      </a:endParaRPr>
                    </a:p>
                    <a:p>
                      <a:pPr indent="304800" algn="just" latinLnBrk="1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(</a:t>
                      </a:r>
                      <a:r>
                        <a:rPr lang="en-US" sz="1800" kern="100" dirty="0">
                          <a:latin typeface="바탕"/>
                          <a:cs typeface="Times New Roman"/>
                        </a:rPr>
                        <a:t>∆s)² = 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-(</a:t>
                      </a:r>
                      <a:r>
                        <a:rPr lang="en-US" altLang="ko-KR" sz="1800" kern="100" dirty="0" err="1" smtClean="0">
                          <a:latin typeface="바탕"/>
                          <a:cs typeface="Times New Roman"/>
                        </a:rPr>
                        <a:t>c</a:t>
                      </a:r>
                      <a:r>
                        <a:rPr lang="en-US" sz="1800" kern="100" dirty="0" err="1" smtClean="0">
                          <a:latin typeface="바탕"/>
                          <a:cs typeface="Times New Roman"/>
                        </a:rPr>
                        <a:t>∆t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)² +(</a:t>
                      </a:r>
                      <a:r>
                        <a:rPr lang="en-US" sz="1800" kern="100" dirty="0">
                          <a:latin typeface="바탕"/>
                          <a:cs typeface="Times New Roman"/>
                        </a:rPr>
                        <a:t>∆x)² +(∆y)² +(∆</a:t>
                      </a:r>
                      <a:r>
                        <a:rPr lang="en-US" sz="1800" kern="100" dirty="0" smtClean="0">
                          <a:latin typeface="바탕"/>
                          <a:cs typeface="Times New Roman"/>
                        </a:rPr>
                        <a:t>z)²</a:t>
                      </a:r>
                    </a:p>
                    <a:p>
                      <a:pPr lvl="0" indent="762000" algn="just" latinLnBrk="1">
                        <a:spcAft>
                          <a:spcPts val="0"/>
                        </a:spcAft>
                      </a:pPr>
                      <a:r>
                        <a:rPr lang="en-US" altLang="ko-KR" sz="1800" b="1" kern="100" dirty="0" smtClean="0">
                          <a:solidFill>
                            <a:srgbClr val="0000FF"/>
                          </a:solidFill>
                          <a:latin typeface="+mn-lt"/>
                          <a:cs typeface="Times New Roman"/>
                        </a:rPr>
                        <a:t>∆s = ∆</a:t>
                      </a:r>
                      <a:r>
                        <a:rPr lang="en-US" altLang="ko-KR" sz="1800" b="1" kern="1200" dirty="0" smtClean="0">
                          <a:solidFill>
                            <a:srgbClr val="0000FF"/>
                          </a:solidFill>
                          <a:latin typeface="+mn-lt"/>
                          <a:cs typeface="+mn-cs"/>
                        </a:rPr>
                        <a:t>s</a:t>
                      </a:r>
                      <a:r>
                        <a:rPr lang="en-US" altLang="ko-KR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’  (</a:t>
                      </a:r>
                      <a:r>
                        <a:rPr lang="en-US" altLang="ko-KR" sz="1800" b="1" kern="100" dirty="0" smtClean="0">
                          <a:solidFill>
                            <a:srgbClr val="0000FF"/>
                          </a:solidFill>
                          <a:latin typeface="+mn-lt"/>
                          <a:cs typeface="Times New Roman"/>
                        </a:rPr>
                        <a:t>∆l ≠ ∆</a:t>
                      </a:r>
                      <a:r>
                        <a:rPr lang="en-US" altLang="ko-KR" sz="1800" b="1" kern="1200" dirty="0" smtClean="0">
                          <a:solidFill>
                            <a:srgbClr val="0000FF"/>
                          </a:solidFill>
                          <a:latin typeface="+mn-lt"/>
                          <a:cs typeface="+mn-cs"/>
                        </a:rPr>
                        <a:t>l</a:t>
                      </a:r>
                      <a:r>
                        <a:rPr lang="en-US" altLang="ko-KR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’ ,</a:t>
                      </a:r>
                      <a:r>
                        <a:rPr lang="en-US" altLang="ko-KR" sz="1800" b="1" baseline="0" dirty="0" smtClean="0">
                          <a:solidFill>
                            <a:srgbClr val="0000FF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ko-KR" sz="1800" b="1" kern="100" dirty="0" smtClean="0">
                          <a:solidFill>
                            <a:srgbClr val="0000FF"/>
                          </a:solidFill>
                          <a:latin typeface="+mn-lt"/>
                          <a:cs typeface="Times New Roman"/>
                        </a:rPr>
                        <a:t>∆t ≠ ∆</a:t>
                      </a:r>
                      <a:r>
                        <a:rPr lang="en-US" altLang="ko-KR" sz="1800" b="1" kern="1200" dirty="0" smtClean="0">
                          <a:solidFill>
                            <a:srgbClr val="0000FF"/>
                          </a:solidFill>
                          <a:latin typeface="+mn-lt"/>
                          <a:cs typeface="+mn-cs"/>
                        </a:rPr>
                        <a:t>t</a:t>
                      </a:r>
                      <a:r>
                        <a:rPr lang="en-US" altLang="ko-KR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’)</a:t>
                      </a:r>
                      <a:endParaRPr lang="en-US" altLang="ko-KR" sz="1800" b="1" kern="100" dirty="0" smtClean="0">
                        <a:solidFill>
                          <a:srgbClr val="0000FF"/>
                        </a:solidFill>
                        <a:latin typeface="바탕"/>
                        <a:cs typeface="Times New Roman"/>
                      </a:endParaRPr>
                    </a:p>
                  </a:txBody>
                  <a:tcPr marL="56342" marR="563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Group 26"/>
          <p:cNvGrpSpPr>
            <a:grpSpLocks noChangeAspect="1"/>
          </p:cNvGrpSpPr>
          <p:nvPr/>
        </p:nvGrpSpPr>
        <p:grpSpPr bwMode="auto">
          <a:xfrm>
            <a:off x="7852638" y="2969045"/>
            <a:ext cx="2913536" cy="2520280"/>
            <a:chOff x="1968" y="10359"/>
            <a:chExt cx="5317" cy="4630"/>
          </a:xfrm>
        </p:grpSpPr>
        <p:sp>
          <p:nvSpPr>
            <p:cNvPr id="48" name="AutoShape 42"/>
            <p:cNvSpPr>
              <a:spLocks noChangeAspect="1" noChangeArrowheads="1" noTextEdit="1"/>
            </p:cNvSpPr>
            <p:nvPr/>
          </p:nvSpPr>
          <p:spPr bwMode="auto">
            <a:xfrm>
              <a:off x="1968" y="10359"/>
              <a:ext cx="4369" cy="463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Freeform 41"/>
            <p:cNvSpPr>
              <a:spLocks/>
            </p:cNvSpPr>
            <p:nvPr/>
          </p:nvSpPr>
          <p:spPr bwMode="auto">
            <a:xfrm>
              <a:off x="3806" y="12673"/>
              <a:ext cx="43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38"/>
                </a:cxn>
              </a:cxnLst>
              <a:rect l="0" t="0" r="r" b="b"/>
              <a:pathLst>
                <a:path w="51" h="38">
                  <a:moveTo>
                    <a:pt x="0" y="0"/>
                  </a:moveTo>
                  <a:lnTo>
                    <a:pt x="51" y="3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dash"/>
              <a:round/>
              <a:headEnd/>
              <a:tailEnd type="oval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Oval 40"/>
            <p:cNvSpPr>
              <a:spLocks noChangeArrowheads="1"/>
            </p:cNvSpPr>
            <p:nvPr/>
          </p:nvSpPr>
          <p:spPr bwMode="auto">
            <a:xfrm>
              <a:off x="2580" y="11284"/>
              <a:ext cx="2451" cy="30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AutoShape 39"/>
            <p:cNvSpPr>
              <a:spLocks noChangeShapeType="1"/>
            </p:cNvSpPr>
            <p:nvPr/>
          </p:nvSpPr>
          <p:spPr bwMode="auto">
            <a:xfrm>
              <a:off x="2580" y="11438"/>
              <a:ext cx="2451" cy="24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AutoShape 38"/>
            <p:cNvSpPr>
              <a:spLocks noChangeShapeType="1"/>
            </p:cNvSpPr>
            <p:nvPr/>
          </p:nvSpPr>
          <p:spPr bwMode="auto">
            <a:xfrm flipH="1">
              <a:off x="2734" y="11438"/>
              <a:ext cx="2293" cy="24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Rectangle 37"/>
            <p:cNvSpPr>
              <a:spLocks noChangeArrowheads="1"/>
            </p:cNvSpPr>
            <p:nvPr/>
          </p:nvSpPr>
          <p:spPr bwMode="auto">
            <a:xfrm>
              <a:off x="5043" y="11198"/>
              <a:ext cx="2242" cy="5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바탕" pitchFamily="18" charset="-127"/>
                  <a:ea typeface="바탕" pitchFamily="18" charset="-127"/>
                  <a:cs typeface="Times New Roman" pitchFamily="18" charset="0"/>
                </a:rPr>
                <a:t>광뿔면</a:t>
              </a:r>
              <a:r>
                <a:rPr kumimoji="1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바탕" pitchFamily="18" charset="-127"/>
                  <a:ea typeface="바탕" pitchFamily="18" charset="-127"/>
                  <a:cs typeface="Times New Roman" pitchFamily="18" charset="0"/>
                </a:rPr>
                <a:t>: </a:t>
              </a:r>
              <a:r>
                <a:rPr kumimoji="1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바탕" pitchFamily="18" charset="-127"/>
                  <a:ea typeface="바탕" pitchFamily="18" charset="-127"/>
                  <a:cs typeface="Times New Roman" pitchFamily="18" charset="0"/>
                </a:rPr>
                <a:t>빛의 경로</a:t>
              </a: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3120" y="13997"/>
              <a:ext cx="611" cy="4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바탕" pitchFamily="18" charset="-127"/>
                  <a:ea typeface="바탕" pitchFamily="18" charset="-127"/>
                  <a:cs typeface="Times New Roman" pitchFamily="18" charset="0"/>
                </a:rPr>
                <a:t>과거</a:t>
              </a: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56" name="Freeform 34"/>
            <p:cNvSpPr>
              <a:spLocks/>
            </p:cNvSpPr>
            <p:nvPr/>
          </p:nvSpPr>
          <p:spPr bwMode="auto">
            <a:xfrm>
              <a:off x="3105" y="10881"/>
              <a:ext cx="309" cy="5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5" y="195"/>
                </a:cxn>
                <a:cxn ang="0">
                  <a:pos x="111" y="651"/>
                </a:cxn>
              </a:cxnLst>
              <a:rect l="0" t="0" r="r" b="b"/>
              <a:pathLst>
                <a:path w="363" h="651">
                  <a:moveTo>
                    <a:pt x="0" y="0"/>
                  </a:moveTo>
                  <a:cubicBezTo>
                    <a:pt x="57" y="32"/>
                    <a:pt x="327" y="87"/>
                    <a:pt x="345" y="195"/>
                  </a:cubicBezTo>
                  <a:cubicBezTo>
                    <a:pt x="363" y="303"/>
                    <a:pt x="160" y="556"/>
                    <a:pt x="111" y="651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Freeform 33"/>
            <p:cNvSpPr>
              <a:spLocks/>
            </p:cNvSpPr>
            <p:nvPr/>
          </p:nvSpPr>
          <p:spPr bwMode="auto">
            <a:xfrm>
              <a:off x="2734" y="13906"/>
              <a:ext cx="2288" cy="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69"/>
                </a:cxn>
                <a:cxn ang="0">
                  <a:pos x="468" y="143"/>
                </a:cxn>
                <a:cxn ang="0">
                  <a:pos x="1263" y="202"/>
                </a:cxn>
                <a:cxn ang="0">
                  <a:pos x="2148" y="128"/>
                </a:cxn>
                <a:cxn ang="0">
                  <a:pos x="2508" y="84"/>
                </a:cxn>
                <a:cxn ang="0">
                  <a:pos x="2689" y="9"/>
                </a:cxn>
              </a:cxnLst>
              <a:rect l="0" t="0" r="r" b="b"/>
              <a:pathLst>
                <a:path w="2689" h="204">
                  <a:moveTo>
                    <a:pt x="0" y="0"/>
                  </a:moveTo>
                  <a:cubicBezTo>
                    <a:pt x="18" y="12"/>
                    <a:pt x="30" y="45"/>
                    <a:pt x="108" y="69"/>
                  </a:cubicBezTo>
                  <a:cubicBezTo>
                    <a:pt x="186" y="93"/>
                    <a:pt x="276" y="121"/>
                    <a:pt x="468" y="143"/>
                  </a:cubicBezTo>
                  <a:cubicBezTo>
                    <a:pt x="660" y="165"/>
                    <a:pt x="983" y="204"/>
                    <a:pt x="1263" y="202"/>
                  </a:cubicBezTo>
                  <a:cubicBezTo>
                    <a:pt x="1543" y="200"/>
                    <a:pt x="1941" y="148"/>
                    <a:pt x="2148" y="128"/>
                  </a:cubicBezTo>
                  <a:cubicBezTo>
                    <a:pt x="2355" y="108"/>
                    <a:pt x="2418" y="104"/>
                    <a:pt x="2508" y="84"/>
                  </a:cubicBezTo>
                  <a:cubicBezTo>
                    <a:pt x="2598" y="64"/>
                    <a:pt x="2651" y="25"/>
                    <a:pt x="2689" y="9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32"/>
            <p:cNvSpPr>
              <a:spLocks/>
            </p:cNvSpPr>
            <p:nvPr/>
          </p:nvSpPr>
          <p:spPr bwMode="auto">
            <a:xfrm>
              <a:off x="3796" y="14105"/>
              <a:ext cx="443" cy="357"/>
            </a:xfrm>
            <a:custGeom>
              <a:avLst/>
              <a:gdLst/>
              <a:ahLst/>
              <a:cxnLst>
                <a:cxn ang="0">
                  <a:pos x="0" y="397"/>
                </a:cxn>
                <a:cxn ang="0">
                  <a:pos x="180" y="405"/>
                </a:cxn>
                <a:cxn ang="0">
                  <a:pos x="420" y="330"/>
                </a:cxn>
                <a:cxn ang="0">
                  <a:pos x="510" y="180"/>
                </a:cxn>
                <a:cxn ang="0">
                  <a:pos x="480" y="0"/>
                </a:cxn>
              </a:cxnLst>
              <a:rect l="0" t="0" r="r" b="b"/>
              <a:pathLst>
                <a:path w="520" h="416">
                  <a:moveTo>
                    <a:pt x="0" y="397"/>
                  </a:moveTo>
                  <a:cubicBezTo>
                    <a:pt x="30" y="398"/>
                    <a:pt x="110" y="416"/>
                    <a:pt x="180" y="405"/>
                  </a:cubicBezTo>
                  <a:cubicBezTo>
                    <a:pt x="250" y="394"/>
                    <a:pt x="365" y="368"/>
                    <a:pt x="420" y="330"/>
                  </a:cubicBezTo>
                  <a:cubicBezTo>
                    <a:pt x="475" y="292"/>
                    <a:pt x="500" y="235"/>
                    <a:pt x="510" y="180"/>
                  </a:cubicBezTo>
                  <a:cubicBezTo>
                    <a:pt x="520" y="125"/>
                    <a:pt x="486" y="37"/>
                    <a:pt x="480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Freeform 31"/>
            <p:cNvSpPr>
              <a:spLocks/>
            </p:cNvSpPr>
            <p:nvPr/>
          </p:nvSpPr>
          <p:spPr bwMode="auto">
            <a:xfrm>
              <a:off x="3936" y="13784"/>
              <a:ext cx="217" cy="218"/>
            </a:xfrm>
            <a:custGeom>
              <a:avLst/>
              <a:gdLst/>
              <a:ahLst/>
              <a:cxnLst>
                <a:cxn ang="0">
                  <a:pos x="256" y="255"/>
                </a:cxn>
                <a:cxn ang="0">
                  <a:pos x="136" y="119"/>
                </a:cxn>
                <a:cxn ang="0">
                  <a:pos x="0" y="0"/>
                </a:cxn>
              </a:cxnLst>
              <a:rect l="0" t="0" r="r" b="b"/>
              <a:pathLst>
                <a:path w="256" h="255">
                  <a:moveTo>
                    <a:pt x="256" y="255"/>
                  </a:moveTo>
                  <a:lnTo>
                    <a:pt x="136" y="11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auto">
            <a:xfrm rot="18591817">
              <a:off x="4449" y="11510"/>
              <a:ext cx="686" cy="439"/>
            </a:xfrm>
            <a:custGeom>
              <a:avLst/>
              <a:gdLst/>
              <a:ahLst/>
              <a:cxnLst>
                <a:cxn ang="0">
                  <a:pos x="1094" y="480"/>
                </a:cxn>
                <a:cxn ang="0">
                  <a:pos x="660" y="450"/>
                </a:cxn>
                <a:cxn ang="0">
                  <a:pos x="345" y="345"/>
                </a:cxn>
                <a:cxn ang="0">
                  <a:pos x="120" y="165"/>
                </a:cxn>
                <a:cxn ang="0">
                  <a:pos x="0" y="0"/>
                </a:cxn>
              </a:cxnLst>
              <a:rect l="0" t="0" r="r" b="b"/>
              <a:pathLst>
                <a:path w="1094" h="480">
                  <a:moveTo>
                    <a:pt x="1094" y="480"/>
                  </a:moveTo>
                  <a:cubicBezTo>
                    <a:pt x="1022" y="475"/>
                    <a:pt x="785" y="472"/>
                    <a:pt x="660" y="450"/>
                  </a:cubicBezTo>
                  <a:cubicBezTo>
                    <a:pt x="535" y="428"/>
                    <a:pt x="435" y="392"/>
                    <a:pt x="345" y="345"/>
                  </a:cubicBezTo>
                  <a:cubicBezTo>
                    <a:pt x="255" y="298"/>
                    <a:pt x="177" y="222"/>
                    <a:pt x="120" y="165"/>
                  </a:cubicBezTo>
                  <a:cubicBezTo>
                    <a:pt x="63" y="108"/>
                    <a:pt x="25" y="34"/>
                    <a:pt x="0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Rectangle 27"/>
            <p:cNvSpPr>
              <a:spLocks noChangeArrowheads="1"/>
            </p:cNvSpPr>
            <p:nvPr/>
          </p:nvSpPr>
          <p:spPr bwMode="auto">
            <a:xfrm>
              <a:off x="2579" y="10667"/>
              <a:ext cx="610" cy="4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바탕" pitchFamily="18" charset="-127"/>
                  <a:ea typeface="바탕" pitchFamily="18" charset="-127"/>
                  <a:cs typeface="Times New Roman" pitchFamily="18" charset="0"/>
                </a:rPr>
                <a:t>미래</a:t>
              </a: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grpSp>
        <p:nvGrpSpPr>
          <p:cNvPr id="3" name="그룹 63"/>
          <p:cNvGrpSpPr/>
          <p:nvPr/>
        </p:nvGrpSpPr>
        <p:grpSpPr>
          <a:xfrm>
            <a:off x="2945778" y="3518006"/>
            <a:ext cx="2286127" cy="1495170"/>
            <a:chOff x="6084168" y="2365878"/>
            <a:chExt cx="2286127" cy="1495170"/>
          </a:xfrm>
        </p:grpSpPr>
        <p:sp>
          <p:nvSpPr>
            <p:cNvPr id="65" name="AutoShape 57"/>
            <p:cNvSpPr>
              <a:spLocks noChangeArrowheads="1"/>
            </p:cNvSpPr>
            <p:nvPr/>
          </p:nvSpPr>
          <p:spPr bwMode="auto">
            <a:xfrm>
              <a:off x="6084168" y="2848856"/>
              <a:ext cx="2286127" cy="571244"/>
            </a:xfrm>
            <a:prstGeom prst="parallelogram">
              <a:avLst>
                <a:gd name="adj" fmla="val 9935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6" name="Rectangle 56"/>
            <p:cNvSpPr>
              <a:spLocks noChangeArrowheads="1"/>
            </p:cNvSpPr>
            <p:nvPr/>
          </p:nvSpPr>
          <p:spPr bwMode="auto">
            <a:xfrm>
              <a:off x="6850183" y="3518006"/>
              <a:ext cx="456629" cy="343042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바탕" pitchFamily="18" charset="-127"/>
                  <a:ea typeface="바탕" pitchFamily="18" charset="-127"/>
                  <a:cs typeface="Times New Roman" pitchFamily="18" charset="0"/>
                </a:rPr>
                <a:t>과거</a:t>
              </a: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67" name="Rectangle 55"/>
            <p:cNvSpPr>
              <a:spLocks noChangeArrowheads="1"/>
            </p:cNvSpPr>
            <p:nvPr/>
          </p:nvSpPr>
          <p:spPr bwMode="auto">
            <a:xfrm>
              <a:off x="6850183" y="2962956"/>
              <a:ext cx="458121" cy="343783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바탕" pitchFamily="18" charset="-127"/>
                  <a:ea typeface="바탕" pitchFamily="18" charset="-127"/>
                  <a:cs typeface="Times New Roman" pitchFamily="18" charset="0"/>
                </a:rPr>
                <a:t>현재</a:t>
              </a: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68" name="Rectangle 54"/>
            <p:cNvSpPr>
              <a:spLocks noChangeArrowheads="1"/>
            </p:cNvSpPr>
            <p:nvPr/>
          </p:nvSpPr>
          <p:spPr bwMode="auto">
            <a:xfrm>
              <a:off x="6850183" y="2365878"/>
              <a:ext cx="458121" cy="343042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바탕" pitchFamily="18" charset="-127"/>
                  <a:ea typeface="바탕" pitchFamily="18" charset="-127"/>
                  <a:cs typeface="Times New Roman" pitchFamily="18" charset="0"/>
                </a:rPr>
                <a:t>미래</a:t>
              </a: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69" name="Freeform 53"/>
            <p:cNvSpPr>
              <a:spLocks/>
            </p:cNvSpPr>
            <p:nvPr/>
          </p:nvSpPr>
          <p:spPr bwMode="auto">
            <a:xfrm>
              <a:off x="7341388" y="3077057"/>
              <a:ext cx="32083" cy="2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38"/>
                </a:cxn>
              </a:cxnLst>
              <a:rect l="0" t="0" r="r" b="b"/>
              <a:pathLst>
                <a:path w="51" h="38">
                  <a:moveTo>
                    <a:pt x="0" y="0"/>
                  </a:moveTo>
                  <a:lnTo>
                    <a:pt x="51" y="3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dash"/>
              <a:round/>
              <a:headEnd/>
              <a:tailEnd type="oval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cxnSp>
        <p:nvCxnSpPr>
          <p:cNvPr id="27" name="직선 화살표 연결선 26"/>
          <p:cNvCxnSpPr/>
          <p:nvPr/>
        </p:nvCxnSpPr>
        <p:spPr>
          <a:xfrm flipV="1">
            <a:off x="4239887" y="3152692"/>
            <a:ext cx="20744" cy="108825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 flipV="1">
            <a:off x="4247238" y="3212976"/>
            <a:ext cx="336594" cy="102797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2999656" y="4293096"/>
            <a:ext cx="2016224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3152056" y="4318212"/>
            <a:ext cx="201622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/>
          <p:nvPr/>
        </p:nvCxnSpPr>
        <p:spPr>
          <a:xfrm flipH="1" flipV="1">
            <a:off x="8860751" y="3329086"/>
            <a:ext cx="35169" cy="91265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/>
          <p:nvPr/>
        </p:nvCxnSpPr>
        <p:spPr>
          <a:xfrm flipV="1">
            <a:off x="8895920" y="3329085"/>
            <a:ext cx="324871" cy="92079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45"/>
          <p:cNvGrpSpPr/>
          <p:nvPr/>
        </p:nvGrpSpPr>
        <p:grpSpPr>
          <a:xfrm>
            <a:off x="7598818" y="3977157"/>
            <a:ext cx="2702092" cy="571244"/>
            <a:chOff x="4534204" y="4005064"/>
            <a:chExt cx="2702092" cy="571244"/>
          </a:xfrm>
        </p:grpSpPr>
        <p:grpSp>
          <p:nvGrpSpPr>
            <p:cNvPr id="5" name="그룹 73"/>
            <p:cNvGrpSpPr/>
            <p:nvPr/>
          </p:nvGrpSpPr>
          <p:grpSpPr>
            <a:xfrm>
              <a:off x="4534204" y="4149080"/>
              <a:ext cx="2423853" cy="343783"/>
              <a:chOff x="4545927" y="4149080"/>
              <a:chExt cx="2423853" cy="343783"/>
            </a:xfrm>
          </p:grpSpPr>
          <p:cxnSp>
            <p:nvCxnSpPr>
              <p:cNvPr id="75" name="직선 연결선 74"/>
              <p:cNvCxnSpPr/>
              <p:nvPr/>
            </p:nvCxnSpPr>
            <p:spPr>
              <a:xfrm>
                <a:off x="4953556" y="4281373"/>
                <a:ext cx="2016224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55"/>
              <p:cNvSpPr>
                <a:spLocks noChangeArrowheads="1"/>
              </p:cNvSpPr>
              <p:nvPr/>
            </p:nvSpPr>
            <p:spPr bwMode="auto">
              <a:xfrm>
                <a:off x="4545927" y="4149080"/>
                <a:ext cx="458121" cy="34378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50000"/>
                      </a:srgbClr>
                    </a:solidFill>
                    <a:effectLst/>
                    <a:uLnTx/>
                    <a:uFillTx/>
                    <a:latin typeface="바탕" pitchFamily="18" charset="-127"/>
                    <a:ea typeface="바탕" pitchFamily="18" charset="-127"/>
                    <a:cs typeface="Times New Roman" pitchFamily="18" charset="0"/>
                  </a:rPr>
                  <a:t>현재</a:t>
                </a:r>
                <a:endParaRPr kumimoji="1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endParaRPr>
              </a:p>
            </p:txBody>
          </p:sp>
        </p:grpSp>
        <p:sp>
          <p:nvSpPr>
            <p:cNvPr id="35" name="AutoShape 57"/>
            <p:cNvSpPr>
              <a:spLocks noChangeArrowheads="1"/>
            </p:cNvSpPr>
            <p:nvPr/>
          </p:nvSpPr>
          <p:spPr bwMode="auto">
            <a:xfrm>
              <a:off x="4716016" y="4005064"/>
              <a:ext cx="2520280" cy="571244"/>
            </a:xfrm>
            <a:prstGeom prst="parallelogram">
              <a:avLst>
                <a:gd name="adj" fmla="val 99351"/>
              </a:avLst>
            </a:prstGeom>
            <a:noFill/>
            <a:ln w="9525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6" name="그룹 44"/>
          <p:cNvGrpSpPr/>
          <p:nvPr/>
        </p:nvGrpSpPr>
        <p:grpSpPr>
          <a:xfrm>
            <a:off x="7622265" y="3843899"/>
            <a:ext cx="2661365" cy="992820"/>
            <a:chOff x="4557650" y="3871806"/>
            <a:chExt cx="2661365" cy="992820"/>
          </a:xfrm>
        </p:grpSpPr>
        <p:grpSp>
          <p:nvGrpSpPr>
            <p:cNvPr id="7" name="그룹 76"/>
            <p:cNvGrpSpPr/>
            <p:nvPr/>
          </p:nvGrpSpPr>
          <p:grpSpPr>
            <a:xfrm>
              <a:off x="4557650" y="3871806"/>
              <a:ext cx="2390614" cy="992820"/>
              <a:chOff x="4557650" y="3871806"/>
              <a:chExt cx="2390614" cy="992820"/>
            </a:xfrm>
          </p:grpSpPr>
          <p:cxnSp>
            <p:nvCxnSpPr>
              <p:cNvPr id="43" name="직선 연결선 42"/>
              <p:cNvCxnSpPr/>
              <p:nvPr/>
            </p:nvCxnSpPr>
            <p:spPr>
              <a:xfrm flipV="1">
                <a:off x="5076056" y="3871806"/>
                <a:ext cx="1872208" cy="64807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55"/>
              <p:cNvSpPr>
                <a:spLocks noChangeArrowheads="1"/>
              </p:cNvSpPr>
              <p:nvPr/>
            </p:nvSpPr>
            <p:spPr bwMode="auto">
              <a:xfrm>
                <a:off x="4557650" y="4520843"/>
                <a:ext cx="458121" cy="34378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바탕" pitchFamily="18" charset="-127"/>
                    <a:ea typeface="바탕" pitchFamily="18" charset="-127"/>
                    <a:cs typeface="Times New Roman" pitchFamily="18" charset="0"/>
                  </a:rPr>
                  <a:t>현재</a:t>
                </a:r>
                <a:endParaRPr kumimoji="1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굴림" pitchFamily="50" charset="-127"/>
                  <a:ea typeface="굴림" pitchFamily="50" charset="-127"/>
                  <a:cs typeface="+mn-cs"/>
                </a:endParaRPr>
              </a:p>
            </p:txBody>
          </p:sp>
        </p:grpSp>
        <p:sp>
          <p:nvSpPr>
            <p:cNvPr id="38" name="AutoShape 57"/>
            <p:cNvSpPr>
              <a:spLocks noChangeArrowheads="1"/>
            </p:cNvSpPr>
            <p:nvPr/>
          </p:nvSpPr>
          <p:spPr bwMode="auto">
            <a:xfrm rot="20496466">
              <a:off x="4698735" y="4011728"/>
              <a:ext cx="2520280" cy="571244"/>
            </a:xfrm>
            <a:prstGeom prst="parallelogram">
              <a:avLst>
                <a:gd name="adj" fmla="val 99351"/>
              </a:avLst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41" name="그림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00" y="342084"/>
            <a:ext cx="606312" cy="792030"/>
          </a:xfrm>
          <a:prstGeom prst="rect">
            <a:avLst/>
          </a:prstGeom>
        </p:spPr>
      </p:pic>
      <p:pic>
        <p:nvPicPr>
          <p:cNvPr id="44" name="Picture 4" descr="http://www.biografiasyvidas.com/monografia/newton/fotos/newton_jov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1700" y="332657"/>
            <a:ext cx="902737" cy="747982"/>
          </a:xfrm>
          <a:prstGeom prst="rect">
            <a:avLst/>
          </a:prstGeom>
          <a:noFill/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D84E-25D4-4983-8AA1-2863C96F0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8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B7FA3D1-9991-4C1E-9531-8168814805F6}"/>
              </a:ext>
            </a:extLst>
          </p:cNvPr>
          <p:cNvSpPr/>
          <p:nvPr/>
        </p:nvSpPr>
        <p:spPr>
          <a:xfrm>
            <a:off x="1524000" y="2096691"/>
            <a:ext cx="10028616" cy="2462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Part 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 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lvl="0" defTabSz="457200" latinLnBrk="0">
              <a:lnSpc>
                <a:spcPct val="150000"/>
              </a:lnSpc>
              <a:defRPr/>
            </a:pPr>
            <a:r>
              <a:rPr lang="ko-KR" altLang="en-US" sz="4800" b="1" dirty="0" err="1" smtClean="0">
                <a:solidFill>
                  <a:srgbClr val="484848"/>
                </a:solidFill>
                <a:latin typeface="맑은 고딕" panose="020B0503020000020004" pitchFamily="50" charset="-127"/>
              </a:rPr>
              <a:t>뉴튼</a:t>
            </a:r>
            <a:r>
              <a:rPr lang="ko-KR" altLang="en-US" sz="4800" b="1" dirty="0" smtClean="0">
                <a:solidFill>
                  <a:srgbClr val="484848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4800" b="1" dirty="0">
                <a:solidFill>
                  <a:srgbClr val="484848"/>
                </a:solidFill>
                <a:latin typeface="맑은 고딕" panose="020B0503020000020004" pitchFamily="50" charset="-127"/>
              </a:rPr>
              <a:t>중력 이론 </a:t>
            </a:r>
            <a:r>
              <a:rPr lang="ko-KR" altLang="en-US" sz="4800" b="1" dirty="0" smtClean="0">
                <a:solidFill>
                  <a:srgbClr val="484848"/>
                </a:solidFill>
                <a:latin typeface="맑은 고딕" panose="020B0503020000020004" pitchFamily="50" charset="-127"/>
              </a:rPr>
              <a:t>수정하기</a:t>
            </a:r>
            <a:endParaRPr lang="ko-KR" altLang="en-US" sz="4800" b="1" dirty="0">
              <a:solidFill>
                <a:srgbClr val="484848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493A-9063-49C3-A169-18B8C0934B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6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8"/>
    </mc:Choice>
    <mc:Fallback xmlns="">
      <p:transition spd="slow" advTm="1738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1466" y="934663"/>
            <a:ext cx="10972800" cy="1143000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ko-KR" altLang="en-US" b="1" dirty="0" err="1" smtClean="0"/>
              <a:t>뉴튼</a:t>
            </a:r>
            <a:r>
              <a:rPr lang="ko-KR" altLang="en-US" b="1" dirty="0" smtClean="0"/>
              <a:t> 중력 이론 수정하기</a:t>
            </a:r>
            <a:endParaRPr lang="ko-KR" altLang="en-US" b="1" dirty="0"/>
          </a:p>
        </p:txBody>
      </p:sp>
      <p:sp>
        <p:nvSpPr>
          <p:cNvPr id="5" name="직사각형 4"/>
          <p:cNvSpPr/>
          <p:nvPr/>
        </p:nvSpPr>
        <p:spPr>
          <a:xfrm>
            <a:off x="934064" y="2114604"/>
            <a:ext cx="10314039" cy="112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특수상대론에서의 시공간에 대한 새로운 이해에 기반하여 알려진 모든 물리 이론들은 이와 부합하게 수정되어야만 함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/>
              <p:cNvSpPr/>
              <p:nvPr/>
            </p:nvSpPr>
            <p:spPr>
              <a:xfrm>
                <a:off x="934064" y="3969165"/>
                <a:ext cx="7112222" cy="2469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뉴튼 중력의 문제점</a:t>
                </a:r>
                <a:r>
                  <a: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:</a:t>
                </a:r>
                <a:endPara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  <a:p>
                <a:pPr marL="914400" marR="0" lvl="1" indent="-457200" algn="l" defTabSz="914400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“</a:t>
                </a: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순간적으로 힘이 작용</a:t>
                </a:r>
                <a:r>
                  <a: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“ </a:t>
                </a:r>
                <a:r>
                  <a: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  <a:sym typeface="Wingdings" panose="05000000000000000000" pitchFamily="2" charset="2"/>
                  </a:rPr>
                  <a:t> </a:t>
                </a: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  <a:sym typeface="Wingdings" panose="05000000000000000000" pitchFamily="2" charset="2"/>
                  </a:rPr>
                  <a:t>인과율 위반</a:t>
                </a:r>
                <a:endPara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  <a:p>
                <a:pPr marL="914400" marR="0" lvl="1" indent="-457200" algn="l" defTabSz="914400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24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</a:rPr>
                  <a:t>로렌츠 변환에 대한 상대성 </a:t>
                </a:r>
                <a:r>
                  <a:rPr lang="ko-KR" altLang="en-US" sz="2400" dirty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</a:rPr>
                  <a:t>원</a:t>
                </a:r>
                <a:r>
                  <a:rPr lang="ko-KR" altLang="en-US" sz="24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</a:rPr>
                  <a:t>리 위반</a:t>
                </a:r>
                <a:endParaRPr lang="en-US" altLang="ko-KR" sz="2400" dirty="0" smtClean="0">
                  <a:solidFill>
                    <a:prstClr val="black"/>
                  </a:solidFill>
                  <a:latin typeface="맑은 고딕"/>
                  <a:ea typeface="맑은 고딕" panose="020B0503020000020004" pitchFamily="50" charset="-127"/>
                </a:endParaRPr>
              </a:p>
              <a:p>
                <a:pPr marL="914400" marR="0" lvl="1" indent="-457200" algn="l" defTabSz="914400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수성의 세차 운동 관측</a:t>
                </a:r>
                <a:r>
                  <a: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:</a:t>
                </a:r>
                <a:r>
                  <a:rPr kumimoji="0" lang="en-US" altLang="ko-KR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ko-KR" sz="24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+mn-cs"/>
                      </a:rPr>
                      <m:t>100</m:t>
                    </m:r>
                    <m:r>
                      <a:rPr lang="ko-KR" alt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년</m:t>
                    </m:r>
                    <m:r>
                      <a:rPr lang="ko-KR" alt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에</m:t>
                    </m:r>
                    <m:r>
                      <a:rPr lang="en-US" altLang="ko-K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 </m:t>
                    </m:r>
                    <m:r>
                      <a:rPr kumimoji="0" lang="en-US" altLang="ko-KR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+mn-cs"/>
                      </a:rPr>
                      <m:t>~</m:t>
                    </m:r>
                    <m:sSup>
                      <m:sSupPr>
                        <m:ctrlPr>
                          <a:rPr kumimoji="0" lang="en-US" altLang="ko-KR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ko-KR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+mn-cs"/>
                          </a:rPr>
                          <m:t>1.38</m:t>
                        </m:r>
                      </m:e>
                      <m:sup>
                        <m:r>
                          <a:rPr kumimoji="0" lang="en-US" altLang="ko-KR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+mn-cs"/>
                          </a:rPr>
                          <m:t>′′</m:t>
                        </m:r>
                      </m:sup>
                    </m:sSup>
                  </m:oMath>
                </a14:m>
                <a:endPara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6" name="직사각형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64" y="3969165"/>
                <a:ext cx="7112222" cy="2469009"/>
              </a:xfrm>
              <a:prstGeom prst="rect">
                <a:avLst/>
              </a:prstGeom>
              <a:blipFill>
                <a:blip r:embed="rId4"/>
                <a:stretch>
                  <a:fillRect l="-1114" b="-567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8024378" y="3243567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10586287" y="3317449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8610382" y="3415017"/>
            <a:ext cx="381000" cy="1143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 rot="10800000">
            <a:off x="10054645" y="3424542"/>
            <a:ext cx="381000" cy="1143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68857" y="4636730"/>
            <a:ext cx="1933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4236" y="4612540"/>
            <a:ext cx="1366383" cy="165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689425" y="3638824"/>
                <a:ext cx="1616596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𝑀𝑚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9425" y="3638824"/>
                <a:ext cx="1616596" cy="6890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466184" y="6255980"/>
            <a:ext cx="4255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(</a:t>
            </a:r>
            <a:r>
              <a:rPr lang="ko-KR" altLang="en-US" sz="2000" dirty="0" smtClean="0"/>
              <a:t>닫힌 타원 궤도</a:t>
            </a:r>
            <a:r>
              <a:rPr lang="en-US" altLang="ko-KR" sz="2000" dirty="0" smtClean="0"/>
              <a:t>) </a:t>
            </a:r>
            <a:r>
              <a:rPr lang="en-US" altLang="ko-KR" sz="2000" dirty="0" smtClean="0">
                <a:sym typeface="Wingdings" panose="05000000000000000000" pitchFamily="2" charset="2"/>
              </a:rPr>
              <a:t> </a:t>
            </a:r>
            <a:r>
              <a:rPr lang="ko-KR" altLang="en-US" sz="2000" dirty="0" smtClean="0">
                <a:sym typeface="Wingdings" panose="05000000000000000000" pitchFamily="2" charset="2"/>
              </a:rPr>
              <a:t>실제</a:t>
            </a:r>
            <a:r>
              <a:rPr lang="en-US" altLang="ko-KR" sz="2000" dirty="0" smtClean="0">
                <a:sym typeface="Wingdings" panose="05000000000000000000" pitchFamily="2" charset="2"/>
              </a:rPr>
              <a:t>: </a:t>
            </a:r>
            <a:r>
              <a:rPr lang="ko-KR" altLang="en-US" sz="2000" dirty="0" smtClean="0">
                <a:sym typeface="Wingdings" panose="05000000000000000000" pitchFamily="2" charset="2"/>
              </a:rPr>
              <a:t>세차 운동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9787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81"/>
    </mc:Choice>
    <mc:Fallback xmlns="">
      <p:transition spd="slow" advTm="14608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89484" y="1732504"/>
            <a:ext cx="11259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뉴튼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중력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</a:t>
            </a:r>
            <a:endParaRPr kumimoji="0" lang="en-US" altLang="ko-KR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E54A86E-B6CD-4C7C-A991-591156E53876}"/>
                  </a:ext>
                </a:extLst>
              </p:cNvPr>
              <p:cNvSpPr txBox="1"/>
              <p:nvPr/>
            </p:nvSpPr>
            <p:spPr>
              <a:xfrm>
                <a:off x="1088890" y="2507779"/>
                <a:ext cx="9386196" cy="3979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ko-KR" altLang="en-US" sz="2000" dirty="0" smtClean="0">
                    <a:solidFill>
                      <a:prstClr val="black"/>
                    </a:solidFill>
                  </a:rPr>
                  <a:t>점 질량</a:t>
                </a:r>
                <a:r>
                  <a:rPr lang="en-US" altLang="ko-KR" sz="2000" dirty="0" smtClean="0">
                    <a:solidFill>
                      <a:prstClr val="black"/>
                    </a:solidFill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f>
                      <m:f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𝑀𝑚</m:t>
                        </m:r>
                      </m:num>
                      <m:den>
                        <m:sSup>
                          <m:sSupPr>
                            <m:ctrlP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altLang="ko-KR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ko-KR" sz="20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0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altLang="ko-KR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ko-KR" alt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ko-KR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lang="en-US" altLang="ko-KR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ko-KR" alt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f>
                      <m:f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kumimoji="0" lang="en-US" altLang="ko-K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: </a:t>
                </a:r>
                <a:r>
                  <a:rPr lang="ko-KR" altLang="en-US" sz="2000" dirty="0">
                    <a:solidFill>
                      <a:prstClr val="black"/>
                    </a:solidFill>
                  </a:rPr>
                  <a:t>중력 </a:t>
                </a:r>
                <a:r>
                  <a:rPr lang="ko-KR" altLang="en-US" sz="2000" dirty="0" err="1" smtClean="0">
                    <a:solidFill>
                      <a:prstClr val="black"/>
                    </a:solidFill>
                  </a:rPr>
                  <a:t>퍼텐셜</a:t>
                </a:r>
                <a:endParaRPr kumimoji="0" lang="en-US" altLang="ko-KR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</a:rPr>
                  <a:t>일반적인 질량 분포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</a:rPr>
                  <a:t>: </a:t>
                </a:r>
                <a:r>
                  <a:rPr lang="ko-KR" altLang="en-US" sz="2000" dirty="0" smtClean="0">
                    <a:solidFill>
                      <a:prstClr val="black"/>
                    </a:solidFill>
                  </a:rPr>
                  <a:t>밀도 함수</a:t>
                </a:r>
                <a:r>
                  <a:rPr lang="en-US" altLang="ko-KR" sz="20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ko-KR" sz="2000" dirty="0" smtClean="0">
                  <a:solidFill>
                    <a:prstClr val="black"/>
                  </a:solidFill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ko-KR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ko-KR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ko-KR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ko-KR" alt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ko-KR" altLang="en-US" sz="2400" dirty="0"/>
                  <a:t> 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ko-KR" sz="2000" dirty="0" smtClean="0">
                    <a:solidFill>
                      <a:prstClr val="black"/>
                    </a:solidFill>
                  </a:rPr>
                  <a:t>   </a:t>
                </a:r>
                <a:endParaRPr lang="en-US" altLang="ko-KR" sz="2000" dirty="0">
                  <a:solidFill>
                    <a:prstClr val="black"/>
                  </a:solidFill>
                  <a:latin typeface="맑은 고딕"/>
                  <a:ea typeface="맑은 고딕" panose="020B0503020000020004" pitchFamily="50" charset="-127"/>
                </a:endParaRPr>
              </a:p>
              <a:p>
                <a:pPr marL="342900" lvl="0" indent="-34290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</a:rPr>
                  <a:t>상대성 원리 만족하는가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</a:rPr>
                  <a:t>?  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  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아니다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!</a:t>
                </a:r>
              </a:p>
              <a:p>
                <a:pPr marL="342900" indent="-342900">
                  <a:lnSpc>
                    <a:spcPct val="150000"/>
                  </a:lnSpc>
                  <a:buFontTx/>
                  <a:buChar char="-"/>
                  <a:defRPr/>
                </a:pPr>
                <a14:m>
                  <m:oMath xmlns:m="http://schemas.openxmlformats.org/officeDocument/2006/math">
                    <m:r>
                      <a:rPr lang="ko-KR" alt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ko-KR" alt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2000" dirty="0" smtClean="0">
                    <a:solidFill>
                      <a:prstClr val="black"/>
                    </a:solidFill>
                  </a:rPr>
                  <a:t>스칼라양</a:t>
                </a:r>
                <a:r>
                  <a:rPr lang="en-US" altLang="ko-KR" sz="2000" dirty="0" smtClean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ko-KR" alt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</m:oMath>
                </a14:m>
                <a:r>
                  <a:rPr lang="en-US" altLang="ko-KR" sz="2000" dirty="0">
                    <a:solidFill>
                      <a:prstClr val="black"/>
                    </a:solidFill>
                  </a:rPr>
                  <a:t>: </a:t>
                </a:r>
                <a:r>
                  <a:rPr lang="ko-KR" altLang="en-US" sz="2000" dirty="0" err="1" smtClean="0">
                    <a:solidFill>
                      <a:prstClr val="black"/>
                    </a:solidFill>
                  </a:rPr>
                  <a:t>비스칼라양</a:t>
                </a:r>
                <a:endParaRPr lang="en-US" altLang="ko-KR" sz="2000" dirty="0" smtClean="0">
                  <a:solidFill>
                    <a:prstClr val="black"/>
                  </a:solidFill>
                  <a:latin typeface="맑은 고딕"/>
                  <a:ea typeface="맑은 고딕" panose="020B0503020000020004" pitchFamily="50" charset="-127"/>
                  <a:sym typeface="Wingdings" panose="05000000000000000000" pitchFamily="2" charset="2"/>
                </a:endParaRPr>
              </a:p>
              <a:p>
                <a:pPr marL="285750" lvl="0" indent="-28575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“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시간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”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과 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“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공간</a:t>
                </a:r>
                <a:r>
                  <a:rPr lang="en-US" altLang="ko-KR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”</a:t>
                </a:r>
                <a:r>
                  <a:rPr lang="ko-KR" altLang="en-US" sz="2000" dirty="0" smtClean="0">
                    <a:solidFill>
                      <a:prstClr val="black"/>
                    </a:solidFill>
                    <a:latin typeface="맑은 고딕"/>
                    <a:ea typeface="맑은 고딕" panose="020B0503020000020004" pitchFamily="50" charset="-127"/>
                    <a:sym typeface="Wingdings" panose="05000000000000000000" pitchFamily="2" charset="2"/>
                  </a:rPr>
                  <a:t>이 동등하지 않음</a:t>
                </a:r>
                <a:endParaRPr kumimoji="0" lang="en-US" altLang="ko-KR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E54A86E-B6CD-4C7C-A991-591156E53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890" y="2507779"/>
                <a:ext cx="9386196" cy="3979807"/>
              </a:xfrm>
              <a:prstGeom prst="rect">
                <a:avLst/>
              </a:prstGeom>
              <a:blipFill>
                <a:blip r:embed="rId2"/>
                <a:stretch>
                  <a:fillRect l="-910" b="-9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46"/>
    </mc:Choice>
    <mc:Fallback xmlns="">
      <p:transition spd="slow" advTm="22214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51384" y="1814126"/>
            <a:ext cx="11259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스칼라 중력 이론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노르드스트룀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en-US" altLang="ko-K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Nordstroem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1914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직사각형 12"/>
              <p:cNvSpPr/>
              <p:nvPr/>
            </p:nvSpPr>
            <p:spPr>
              <a:xfrm>
                <a:off x="965987" y="2741462"/>
                <a:ext cx="10239963" cy="3592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ko-KR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ko-KR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ko-KR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ko-KR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ko-KR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sSup>
                          <m:sSup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ko-KR" altLang="en-US" sz="2400" dirty="0">
                    <a:solidFill>
                      <a:prstClr val="black"/>
                    </a:solidFill>
                  </a:rPr>
                  <a:t> </a:t>
                </a:r>
                <a:endParaRPr lang="en-US" altLang="ko-KR" sz="2400" dirty="0" smtClean="0">
                  <a:solidFill>
                    <a:prstClr val="black"/>
                  </a:solidFill>
                </a:endParaRPr>
              </a:p>
              <a:p>
                <a:pPr lvl="0" algn="just">
                  <a:lnSpc>
                    <a:spcPct val="150000"/>
                  </a:lnSpc>
                  <a:spcBef>
                    <a:spcPct val="20000"/>
                  </a:spcBef>
                  <a:defRPr/>
                </a:pPr>
                <a:r>
                  <a:rPr lang="en-US" altLang="ko-KR" sz="2400" dirty="0" smtClean="0">
                    <a:solidFill>
                      <a:prstClr val="black"/>
                    </a:solidFill>
                  </a:rPr>
                  <a:t>   </a:t>
                </a:r>
                <a:r>
                  <a:rPr lang="ko-KR" altLang="en-US" sz="2400" dirty="0" smtClean="0">
                    <a:solidFill>
                      <a:prstClr val="black"/>
                    </a:solidFill>
                  </a:rPr>
                  <a:t>여기서</a:t>
                </a:r>
                <a:r>
                  <a:rPr lang="en-US" altLang="ko-KR" sz="2400" dirty="0" smtClean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ko-KR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  <m:sub>
                        <m:r>
                          <a:rPr lang="ko-KR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K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ko-K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  <m:sub>
                        <m:r>
                          <a:rPr lang="en-US" altLang="ko-K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  <a:p>
                <a:pPr lvl="0" algn="just">
                  <a:lnSpc>
                    <a:spcPct val="150000"/>
                  </a:lnSpc>
                  <a:spcBef>
                    <a:spcPct val="20000"/>
                  </a:spcBef>
                  <a:defRPr/>
                </a:pPr>
                <a:endPara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  <a:p>
                <a:pPr marL="342900" marR="0" lvl="0" indent="-342900" algn="just" defTabSz="914400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상대성 원리와 인과율 만족</a:t>
                </a:r>
                <a:r>
                  <a: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!!</a:t>
                </a: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</a:t>
                </a:r>
                <a:endPara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  <a:p>
                <a:pPr marL="342900" marR="0" lvl="0" indent="-342900" algn="just" defTabSz="914400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하지만 관측과 맞지 않음</a:t>
                </a:r>
                <a:r>
                  <a: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: </a:t>
                </a: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음의 세차 운동  </a:t>
                </a:r>
                <a:r>
                  <a:rPr kumimoji="0" lang="en-US" altLang="ko-K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  <a:sym typeface="Wingdings" panose="05000000000000000000" pitchFamily="2" charset="2"/>
                  </a:rPr>
                  <a:t>  </a:t>
                </a:r>
                <a:r>
                  <a:rPr kumimoji="0" lang="ko-KR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  <a:sym typeface="Wingdings" panose="05000000000000000000" pitchFamily="2" charset="2"/>
                  </a:rPr>
                  <a:t>수정 실패</a:t>
                </a:r>
                <a:endPara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mc:Choice>
        <mc:Fallback xmlns="">
          <p:sp>
            <p:nvSpPr>
              <p:cNvPr id="13" name="직사각형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7" y="2741462"/>
                <a:ext cx="10239963" cy="3592971"/>
              </a:xfrm>
              <a:prstGeom prst="rect">
                <a:avLst/>
              </a:prstGeom>
              <a:blipFill>
                <a:blip r:embed="rId2"/>
                <a:stretch>
                  <a:fillRect l="-1071" b="-169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모서리가 둥근 직사각형 13"/>
          <p:cNvSpPr/>
          <p:nvPr/>
        </p:nvSpPr>
        <p:spPr>
          <a:xfrm>
            <a:off x="3263900" y="2870200"/>
            <a:ext cx="1082169" cy="87466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8724901" y="2870200"/>
            <a:ext cx="330200" cy="87466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0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46"/>
    </mc:Choice>
    <mc:Fallback xmlns="">
      <p:transition spd="slow" advTm="22214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G:\20140318_군산대\Tallk\자료\flat-spac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9114" y="689674"/>
            <a:ext cx="632277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타원 2"/>
          <p:cNvSpPr/>
          <p:nvPr/>
        </p:nvSpPr>
        <p:spPr>
          <a:xfrm>
            <a:off x="3604575" y="4400507"/>
            <a:ext cx="648072" cy="929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9396" name="직사각형 3"/>
          <p:cNvSpPr>
            <a:spLocks noChangeArrowheads="1"/>
          </p:cNvSpPr>
          <p:nvPr/>
        </p:nvSpPr>
        <p:spPr bwMode="auto">
          <a:xfrm>
            <a:off x="3179689" y="5339997"/>
            <a:ext cx="53928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(Figure credit: </a:t>
            </a:r>
            <a:r>
              <a:rPr kumimoji="1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  <a:hlinkClick r:id="rId4"/>
              </a:rPr>
              <a:t>http://</a:t>
            </a:r>
            <a:r>
              <a:rPr kumimoji="1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  <a:hlinkClick r:id="rId4"/>
              </a:rPr>
              <a:t>plato.stanford.edu/entries/spacetime-singularities/lightcone.html</a:t>
            </a:r>
            <a:r>
              <a:rPr kumimoji="1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)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7209146" y="4377647"/>
            <a:ext cx="288032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205022" y="5586218"/>
            <a:ext cx="9932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생각의 기본 바탕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: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새로운 상대성 원리에 맞는 중력 상호작용</a:t>
            </a:r>
            <a:r>
              <a:rPr kumimoji="0" lang="ko-KR" alt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이론을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탐색했으나 시공간 자체는 여전히 고정된 배경으로 취급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76195" y="751729"/>
            <a:ext cx="4225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3200" b="1" kern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이론 </a:t>
            </a:r>
            <a:r>
              <a:rPr kumimoji="0" lang="ko-KR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수정 계속 </a:t>
            </a: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……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30"/>
    </mc:Choice>
    <mc:Fallback xmlns="">
      <p:transition spd="slow" advTm="86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05416 -0.33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3.33333E-6 L -0.175 -0.323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8.8|17.9|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5|39.4|76.6|10.5|122.8|25.7|24.7|3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5|39.4|76.6|10.5|122.8|25.7|24.7|3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6096</TotalTime>
  <Words>930</Words>
  <Application>Microsoft Office PowerPoint</Application>
  <PresentationFormat>와이드스크린</PresentationFormat>
  <Paragraphs>237</Paragraphs>
  <Slides>31</Slides>
  <Notes>3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12</vt:i4>
      </vt:variant>
      <vt:variant>
        <vt:lpstr>슬라이드 제목</vt:lpstr>
      </vt:variant>
      <vt:variant>
        <vt:i4>31</vt:i4>
      </vt:variant>
    </vt:vector>
  </HeadingPairs>
  <TitlesOfParts>
    <vt:vector size="53" baseType="lpstr">
      <vt:lpstr>Roboto</vt:lpstr>
      <vt:lpstr>굴림</vt:lpstr>
      <vt:lpstr>맑은 고딕</vt:lpstr>
      <vt:lpstr>바탕</vt:lpstr>
      <vt:lpstr>Arial</vt:lpstr>
      <vt:lpstr>Calibri</vt:lpstr>
      <vt:lpstr>Calibri Light</vt:lpstr>
      <vt:lpstr>Cambria Math</vt:lpstr>
      <vt:lpstr>Times New Roman</vt:lpstr>
      <vt:lpstr>Wingdings</vt:lpstr>
      <vt:lpstr>Office 테마</vt:lpstr>
      <vt:lpstr>3_Office 테마</vt:lpstr>
      <vt:lpstr>13_Office 테마</vt:lpstr>
      <vt:lpstr>2_Office 테마</vt:lpstr>
      <vt:lpstr>기본 디자인</vt:lpstr>
      <vt:lpstr>1_Office 테마</vt:lpstr>
      <vt:lpstr>5_Office 테마</vt:lpstr>
      <vt:lpstr>4_기본 디자인</vt:lpstr>
      <vt:lpstr>7_Office 테마</vt:lpstr>
      <vt:lpstr>8_Office 테마</vt:lpstr>
      <vt:lpstr>4_Office 테마</vt:lpstr>
      <vt:lpstr>6_Office 테마</vt:lpstr>
      <vt:lpstr>일반상대론 기초</vt:lpstr>
      <vt:lpstr>II. 일반상대론</vt:lpstr>
      <vt:lpstr>목  차</vt:lpstr>
      <vt:lpstr>PowerPoint 프레젠테이션</vt:lpstr>
      <vt:lpstr>PowerPoint 프레젠테이션</vt:lpstr>
      <vt:lpstr>뉴튼 중력 이론 수정하기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등가 원리(Equivalence principle, 1907):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강궁원</dc:creator>
  <cp:lastModifiedBy>Gungwon Kang</cp:lastModifiedBy>
  <cp:revision>439</cp:revision>
  <dcterms:created xsi:type="dcterms:W3CDTF">2023-03-03T01:47:11Z</dcterms:created>
  <dcterms:modified xsi:type="dcterms:W3CDTF">2024-07-29T22:41:34Z</dcterms:modified>
</cp:coreProperties>
</file>