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708" r:id="rId4"/>
    <p:sldMasterId id="2147483720" r:id="rId5"/>
    <p:sldMasterId id="2147483792" r:id="rId6"/>
    <p:sldMasterId id="2147483852" r:id="rId7"/>
    <p:sldMasterId id="2147483912" r:id="rId8"/>
    <p:sldMasterId id="2147483924" r:id="rId9"/>
  </p:sldMasterIdLst>
  <p:notesMasterIdLst>
    <p:notesMasterId r:id="rId76"/>
  </p:notesMasterIdLst>
  <p:sldIdLst>
    <p:sldId id="256" r:id="rId10"/>
    <p:sldId id="394" r:id="rId11"/>
    <p:sldId id="287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5" r:id="rId22"/>
    <p:sldId id="348" r:id="rId23"/>
    <p:sldId id="349" r:id="rId24"/>
    <p:sldId id="350" r:id="rId25"/>
    <p:sldId id="398" r:id="rId26"/>
    <p:sldId id="351" r:id="rId27"/>
    <p:sldId id="352" r:id="rId28"/>
    <p:sldId id="353" r:id="rId29"/>
    <p:sldId id="295" r:id="rId30"/>
    <p:sldId id="296" r:id="rId31"/>
    <p:sldId id="354" r:id="rId32"/>
    <p:sldId id="355" r:id="rId33"/>
    <p:sldId id="356" r:id="rId34"/>
    <p:sldId id="275" r:id="rId35"/>
    <p:sldId id="363" r:id="rId36"/>
    <p:sldId id="364" r:id="rId37"/>
    <p:sldId id="366" r:id="rId38"/>
    <p:sldId id="367" r:id="rId39"/>
    <p:sldId id="368" r:id="rId40"/>
    <p:sldId id="369" r:id="rId41"/>
    <p:sldId id="370" r:id="rId42"/>
    <p:sldId id="261" r:id="rId43"/>
    <p:sldId id="373" r:id="rId44"/>
    <p:sldId id="374" r:id="rId45"/>
    <p:sldId id="375" r:id="rId46"/>
    <p:sldId id="376" r:id="rId47"/>
    <p:sldId id="377" r:id="rId48"/>
    <p:sldId id="378" r:id="rId49"/>
    <p:sldId id="379" r:id="rId50"/>
    <p:sldId id="380" r:id="rId51"/>
    <p:sldId id="381" r:id="rId52"/>
    <p:sldId id="382" r:id="rId53"/>
    <p:sldId id="383" r:id="rId54"/>
    <p:sldId id="289" r:id="rId55"/>
    <p:sldId id="384" r:id="rId56"/>
    <p:sldId id="385" r:id="rId57"/>
    <p:sldId id="386" r:id="rId58"/>
    <p:sldId id="387" r:id="rId59"/>
    <p:sldId id="388" r:id="rId60"/>
    <p:sldId id="389" r:id="rId61"/>
    <p:sldId id="286" r:id="rId62"/>
    <p:sldId id="390" r:id="rId63"/>
    <p:sldId id="391" r:id="rId64"/>
    <p:sldId id="392" r:id="rId65"/>
    <p:sldId id="257" r:id="rId66"/>
    <p:sldId id="403" r:id="rId67"/>
    <p:sldId id="393" r:id="rId68"/>
    <p:sldId id="397" r:id="rId69"/>
    <p:sldId id="395" r:id="rId70"/>
    <p:sldId id="396" r:id="rId71"/>
    <p:sldId id="399" r:id="rId72"/>
    <p:sldId id="400" r:id="rId73"/>
    <p:sldId id="401" r:id="rId74"/>
    <p:sldId id="402" r:id="rId75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16" Type="http://schemas.openxmlformats.org/officeDocument/2006/relationships/slide" Target="slides/slide7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slide" Target="slides/slide6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76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FBA5F-8617-4E3F-8091-A79A0CDDDD1A}" type="datetimeFigureOut">
              <a:rPr lang="ko-KR" altLang="en-US" smtClean="0"/>
              <a:t>2024-07-29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B3C50E-84C2-4A7F-8339-54693DD59C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891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23E55-C761-423E-BD07-0E62A29FEFD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746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F5808-1116-4ED4-9EEF-63467BEF07F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633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F5808-1116-4ED4-9EEF-63467BEF07F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8986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ore-KR" altLang="en-US" dirty="0"/>
              <a:t>안녕하세요</a:t>
            </a:r>
            <a:r>
              <a:rPr kumimoji="1" lang="en-US" altLang="ko-Kore-KR" dirty="0"/>
              <a:t>.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뇌공학자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임창환입니다</a:t>
            </a:r>
            <a:r>
              <a:rPr kumimoji="1" lang="en-US" altLang="ko-KR" dirty="0"/>
              <a:t>.</a:t>
            </a:r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23E55-C761-423E-BD07-0E62A29FEFD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6560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ore-KR" altLang="en-US" dirty="0"/>
              <a:t>안녕하세요</a:t>
            </a:r>
            <a:r>
              <a:rPr kumimoji="1" lang="en-US" altLang="ko-Kore-KR" dirty="0"/>
              <a:t>.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뇌공학자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임창환입니다</a:t>
            </a:r>
            <a:r>
              <a:rPr kumimoji="1" lang="en-US" altLang="ko-KR" dirty="0"/>
              <a:t>.</a:t>
            </a:r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23E55-C761-423E-BD07-0E62A29FEFD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9697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ko-Kore-KR" altLang="en-US" dirty="0"/>
              <a:t>안녕하세요</a:t>
            </a:r>
            <a:r>
              <a:rPr kumimoji="1" lang="en-US" altLang="ko-Kore-KR" dirty="0"/>
              <a:t>.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뇌공학자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임창환입니다</a:t>
            </a:r>
            <a:r>
              <a:rPr kumimoji="1" lang="en-US" altLang="ko-KR" dirty="0"/>
              <a:t>.</a:t>
            </a:r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23E55-C761-423E-BD07-0E62A29FEFD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4750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BF638B-A775-42CC-A961-D0D8D4B9E7C4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161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그림 설명 추가함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F5808-1116-4ED4-9EEF-63467BEF07F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003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그림</a:t>
            </a:r>
            <a:r>
              <a:rPr lang="en-US" altLang="ko-KR" dirty="0" smtClean="0"/>
              <a:t> </a:t>
            </a:r>
            <a:r>
              <a:rPr lang="ko-KR" altLang="en-US" dirty="0" smtClean="0"/>
              <a:t>설명 추가함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F5808-1116-4ED4-9EEF-63467BEF07F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9524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설명과 그림 분리함</a:t>
            </a:r>
            <a:r>
              <a:rPr lang="en-US" altLang="ko-KR" dirty="0" smtClean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F5808-1116-4ED4-9EEF-63467BEF07F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6217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smtClean="0"/>
              <a:t>그림 일부 수정 및 보완 함</a:t>
            </a:r>
            <a:r>
              <a:rPr lang="en-US" altLang="ko-KR" dirty="0" smtClean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F5808-1116-4ED4-9EEF-63467BEF07F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348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F5808-1116-4ED4-9EEF-63467BEF07F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4451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그림 및 설명 수정</a:t>
            </a:r>
            <a:r>
              <a:rPr lang="en-US" altLang="ko-KR" dirty="0" smtClean="0"/>
              <a:t>/</a:t>
            </a:r>
            <a:r>
              <a:rPr lang="ko-KR" altLang="en-US" dirty="0" smtClean="0"/>
              <a:t>보완 함</a:t>
            </a:r>
            <a:r>
              <a:rPr lang="en-US" altLang="ko-KR" dirty="0" smtClean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F5808-1116-4ED4-9EEF-63467BEF07F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4299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그림 및 설명 수정</a:t>
            </a:r>
            <a:r>
              <a:rPr lang="en-US" altLang="ko-KR" dirty="0" smtClean="0"/>
              <a:t>/</a:t>
            </a:r>
            <a:r>
              <a:rPr lang="ko-KR" altLang="en-US" dirty="0" smtClean="0"/>
              <a:t>보완 함</a:t>
            </a:r>
            <a:r>
              <a:rPr lang="en-US" altLang="ko-KR" dirty="0" smtClean="0"/>
              <a:t>.</a:t>
            </a:r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F5808-1116-4ED4-9EEF-63467BEF07F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686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FontTx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슬라이드 노트 개체 틀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ko-KR" altLang="en-US" dirty="0" smtClean="0"/>
                  <a:t>그림 수정</a:t>
                </a:r>
                <a:r>
                  <a:rPr lang="en-US" altLang="ko-KR" dirty="0" smtClean="0"/>
                  <a:t>:</a:t>
                </a:r>
              </a:p>
              <a:p>
                <a:pPr marL="171450" indent="-171450">
                  <a:buFontTx/>
                  <a:buChar char="-"/>
                </a:pPr>
                <a:r>
                  <a:rPr lang="ko-KR" altLang="en-US" dirty="0" smtClean="0"/>
                  <a:t>영어 글씨</a:t>
                </a:r>
                <a:r>
                  <a:rPr lang="en-US" altLang="ko-KR" dirty="0" smtClean="0"/>
                  <a:t>(</a:t>
                </a:r>
                <a:r>
                  <a:rPr lang="ko-KR" altLang="en-US" dirty="0" smtClean="0"/>
                  <a:t>검은 색</a:t>
                </a:r>
                <a:r>
                  <a:rPr lang="en-US" altLang="ko-KR" dirty="0" smtClean="0"/>
                  <a:t>) </a:t>
                </a:r>
                <a:r>
                  <a:rPr lang="ko-KR" altLang="en-US" dirty="0" smtClean="0"/>
                  <a:t>모두 삭제</a:t>
                </a:r>
                <a:endParaRPr lang="en-US" altLang="ko-KR" dirty="0" smtClean="0"/>
              </a:p>
              <a:p>
                <a:pPr marL="171450" indent="-171450">
                  <a:buFontTx/>
                  <a:buChar char="-"/>
                </a:pPr>
                <a:r>
                  <a:rPr lang="ko-KR" altLang="en-US" dirty="0" smtClean="0"/>
                  <a:t>에테르는 옅은 색으로 칠하기</a:t>
                </a:r>
                <a:endParaRPr lang="en-US" altLang="ko-KR" dirty="0" smtClean="0"/>
              </a:p>
              <a:p>
                <a:pPr marL="171450" indent="-171450">
                  <a:buFontTx/>
                  <a:buChar char="-"/>
                </a:pPr>
                <a:r>
                  <a:rPr lang="ko-KR" altLang="en-US" dirty="0" smtClean="0"/>
                  <a:t>왼쪽 지구에 대한 에테르의 운동 방향 표시는 유지하고 속도 </a:t>
                </a:r>
                <a:r>
                  <a:rPr lang="en-US" altLang="ko-KR" b="0" i="0" smtClean="0">
                    <a:latin typeface="Cambria Math" panose="02040503050406030204" pitchFamily="18" charset="0"/>
                  </a:rPr>
                  <a:t>𝑣</a:t>
                </a:r>
                <a:r>
                  <a:rPr lang="en-US" dirty="0" smtClean="0"/>
                  <a:t> </a:t>
                </a:r>
                <a:r>
                  <a:rPr lang="ko-KR" altLang="en-US" dirty="0" smtClean="0"/>
                  <a:t>표기</a:t>
                </a:r>
                <a:endParaRPr lang="en-US" altLang="ko-KR" dirty="0" smtClean="0"/>
              </a:p>
              <a:p>
                <a:pPr marL="171450" indent="-171450">
                  <a:buFontTx/>
                  <a:buChar char="-"/>
                </a:pPr>
                <a:r>
                  <a:rPr lang="en-US" dirty="0" err="1" smtClean="0"/>
                  <a:t>Moviment</a:t>
                </a:r>
                <a:r>
                  <a:rPr lang="en-US" dirty="0" smtClean="0"/>
                  <a:t> Terra </a:t>
                </a:r>
                <a:r>
                  <a:rPr lang="ko-KR" altLang="en-US" dirty="0" smtClean="0"/>
                  <a:t>밑의 화살표 삭제</a:t>
                </a:r>
                <a:endParaRPr lang="en-US" altLang="ko-KR" dirty="0" smtClean="0"/>
              </a:p>
              <a:p>
                <a:pPr marL="171450" indent="-171450">
                  <a:buFontTx/>
                  <a:buChar char="-"/>
                </a:pPr>
                <a:r>
                  <a:rPr lang="ko-KR" altLang="en-US" dirty="0" smtClean="0"/>
                  <a:t>빨간색 빛의 경로 표시 유지하되 직각 방향 </a:t>
                </a:r>
                <a:r>
                  <a:rPr lang="en-US" altLang="ko-KR" dirty="0" smtClean="0"/>
                  <a:t>Compensator </a:t>
                </a:r>
                <a:r>
                  <a:rPr lang="ko-KR" altLang="en-US" dirty="0" smtClean="0"/>
                  <a:t>삭제하고 경로 직선으로 수정</a:t>
                </a:r>
                <a:endParaRPr lang="en-US" dirty="0"/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F5808-1116-4ED4-9EEF-63467BEF07F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88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F5808-1116-4ED4-9EEF-63467BEF07F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063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F5808-1116-4ED4-9EEF-63467BEF07F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924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F5808-1116-4ED4-9EEF-63467BEF07F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9892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ore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323E55-C761-423E-BD07-0E62A29FEFD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7987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F5808-1116-4ED4-9EEF-63467BEF07F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3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3F5808-1116-4ED4-9EEF-63467BEF07FC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349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FA35-02FF-4838-AB6C-89106D33BC3B}" type="datetimeFigureOut">
              <a:rPr lang="ko-KR" altLang="en-US" smtClean="0"/>
              <a:t>2024-07-29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0369-B7DC-4CE0-8EC1-AA95BE9984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832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FA35-02FF-4838-AB6C-89106D33BC3B}" type="datetimeFigureOut">
              <a:rPr lang="ko-KR" altLang="en-US" smtClean="0"/>
              <a:t>2024-07-29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0369-B7DC-4CE0-8EC1-AA95BE9984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7795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FA35-02FF-4838-AB6C-89106D33BC3B}" type="datetimeFigureOut">
              <a:rPr lang="ko-KR" altLang="en-US" smtClean="0"/>
              <a:t>2024-07-29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0369-B7DC-4CE0-8EC1-AA95BE9984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8417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0EDBD-1C2D-4C1E-B459-B60219FAB484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282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0EDBD-1C2D-4C1E-B459-B60219FAB484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442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0EDBD-1C2D-4C1E-B459-B60219FAB484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766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0EDBD-1C2D-4C1E-B459-B60219FAB484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177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0EDBD-1C2D-4C1E-B459-B60219FAB484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2970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0EDBD-1C2D-4C1E-B459-B60219FAB484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1051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0EDBD-1C2D-4C1E-B459-B60219FAB484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864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0EDBD-1C2D-4C1E-B459-B60219FAB484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981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FA35-02FF-4838-AB6C-89106D33BC3B}" type="datetimeFigureOut">
              <a:rPr lang="ko-KR" altLang="en-US" smtClean="0"/>
              <a:t>2024-07-29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0369-B7DC-4CE0-8EC1-AA95BE9984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7798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0EDBD-1C2D-4C1E-B459-B60219FAB484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602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0EDBD-1C2D-4C1E-B459-B60219FAB484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80682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0EDBD-1C2D-4C1E-B459-B60219FAB484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7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86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856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477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982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7851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4784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31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FA35-02FF-4838-AB6C-89106D33BC3B}" type="datetimeFigureOut">
              <a:rPr lang="ko-KR" altLang="en-US" smtClean="0"/>
              <a:t>2024-07-29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0369-B7DC-4CE0-8EC1-AA95BE9984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8608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5360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4349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2835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5469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2688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074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1437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704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340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051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FA35-02FF-4838-AB6C-89106D33BC3B}" type="datetimeFigureOut">
              <a:rPr lang="ko-KR" altLang="en-US" smtClean="0"/>
              <a:t>2024-07-29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0369-B7DC-4CE0-8EC1-AA95BE9984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78263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63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438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853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770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172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077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7460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81062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8662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876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FA35-02FF-4838-AB6C-89106D33BC3B}" type="datetimeFigureOut">
              <a:rPr lang="ko-KR" altLang="en-US" smtClean="0"/>
              <a:t>2024-07-29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0369-B7DC-4CE0-8EC1-AA95BE9984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3350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590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2356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2955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738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8850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394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9742EF-5709-4FFD-967C-F38707250B66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1493A-9063-49C3-A169-18B8C0934BE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6633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16DC6-82BF-49CD-9904-58B5536D7216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1493A-9063-49C3-A169-18B8C0934BE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5070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5E9B11-DD1A-4F16-84DC-B166742D87B3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1493A-9063-49C3-A169-18B8C0934BE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5606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09BCCD-1F19-4A4A-95EE-6AF58716997F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1493A-9063-49C3-A169-18B8C0934BE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FA35-02FF-4838-AB6C-89106D33BC3B}" type="datetimeFigureOut">
              <a:rPr lang="ko-KR" altLang="en-US" smtClean="0"/>
              <a:t>2024-07-29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0369-B7DC-4CE0-8EC1-AA95BE9984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18231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65DE7A-55BC-4131-B03E-C4AEA923C548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1493A-9063-49C3-A169-18B8C0934BE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0273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A3C6F8-88F0-4110-8590-721E6C69D88E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1493A-9063-49C3-A169-18B8C0934BE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48348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6A9D8-3672-4F98-806A-76F9306D0E6D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1493A-9063-49C3-A169-18B8C0934BE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3625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DEA0C6-E6E7-4109-A568-0ED66A7050BF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1493A-9063-49C3-A169-18B8C0934BE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6780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EF6A60-3CE7-4719-9F5B-205EE2B06314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1493A-9063-49C3-A169-18B8C0934BE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37957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0DA768-5425-4D3D-9AF9-B5E186DE4FA1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1493A-9063-49C3-A169-18B8C0934BE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7540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09BBFC-C942-46B1-999F-F743379042ED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1493A-9063-49C3-A169-18B8C0934BE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2834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28BE9-4A91-4CB8-9A22-21294BDA60C7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395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50944D-8DBA-4FC0-94D4-15D17656C44A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72727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987589-1F14-4B92-A834-399F2535FBA4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966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FA35-02FF-4838-AB6C-89106D33BC3B}" type="datetimeFigureOut">
              <a:rPr lang="ko-KR" altLang="en-US" smtClean="0"/>
              <a:t>2024-07-29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0369-B7DC-4CE0-8EC1-AA95BE9984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652761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CBC5B-341A-4F2E-8E2C-AF11D834455B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9328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28717D-6565-4897-BA08-C27E705058D4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4709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718FE0-CB22-4C44-BDDC-451C9A25761A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3655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822AF0-85C0-4ED2-99A4-968198C99CAE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836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0500FD-AC68-406F-9509-10D81A05A42B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9201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954C14-9FCF-4564-9192-4E3928336ADC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1853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C01AB7-3BEF-4257-89AD-B5DB520FDC14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8520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9434CF-B99A-496B-BEDE-A34AE03ED262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401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CAB4D4-7054-4DB7-8D0E-BA994DB5BA3F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704975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E9BD9-6460-4CEF-BECE-230C07169326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0313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FA35-02FF-4838-AB6C-89106D33BC3B}" type="datetimeFigureOut">
              <a:rPr lang="ko-KR" altLang="en-US" smtClean="0"/>
              <a:t>2024-07-29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0369-B7DC-4CE0-8EC1-AA95BE9984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85144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37AA3-D752-4992-A498-BCD73A73AC3F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64550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1C5245-0340-4D35-86A8-297DC5ABCD2D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83289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CCEA3-F49F-4854-996A-D9D9CB70A158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4703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1B6474-597C-4153-94D8-41EDF60ADAC8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8488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D7A127-12E5-4513-8E10-8C2B17FC7579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5121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6F3F96-4F8A-4392-AC7C-3B1E089F9942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8637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E0206-139A-4AC5-B5AA-C7520EC2AA6F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7136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256A3-950A-4043-BB45-CE275E91D8A2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8395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2DC25-5310-4D34-A7BF-2734802B48D2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5780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CAB4D4-7054-4DB7-8D0E-BA994DB5BA3F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106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FA35-02FF-4838-AB6C-89106D33BC3B}" type="datetimeFigureOut">
              <a:rPr lang="ko-KR" altLang="en-US" smtClean="0"/>
              <a:t>2024-07-29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C0369-B7DC-4CE0-8EC1-AA95BE9984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24556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4E9BD9-6460-4CEF-BECE-230C07169326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1611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E37AA3-D752-4992-A498-BCD73A73AC3F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4370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1C5245-0340-4D35-86A8-297DC5ABCD2D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5391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CCEA3-F49F-4854-996A-D9D9CB70A158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2161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1B6474-597C-4153-94D8-41EDF60ADAC8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5074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D7A127-12E5-4513-8E10-8C2B17FC7579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45444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6F3F96-4F8A-4392-AC7C-3B1E089F9942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981606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3E0206-139A-4AC5-B5AA-C7520EC2AA6F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8776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2256A3-950A-4043-BB45-CE275E91D8A2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0018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2DC25-5310-4D34-A7BF-2734802B48D2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38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AFA35-02FF-4838-AB6C-89106D33BC3B}" type="datetimeFigureOut">
              <a:rPr lang="ko-KR" altLang="en-US" smtClean="0"/>
              <a:t>2024-07-29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C0369-B7DC-4CE0-8EC1-AA95BE9984A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903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30EDBD-1C2D-4C1E-B459-B60219FAB484}" type="datetimeFigureOut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557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157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619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2024-07-29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342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256A8-DB6C-4096-8D1B-35686F8881E7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1493A-9063-49C3-A169-18B8C0934BE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6567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291154-AAC9-439D-B4BD-0ECAEFCE9C27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85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11A4B-FAE0-4F00-A9D1-B789CF2B1051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379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811A4B-FAE0-4F00-A9D1-B789CF2B1051}" type="datetime1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2024-07-29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479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wkang@cau.ac.kr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3.png"/><Relationship Id="rId3" Type="http://schemas.openxmlformats.org/officeDocument/2006/relationships/image" Target="../media/image300.png"/><Relationship Id="rId7" Type="http://schemas.openxmlformats.org/officeDocument/2006/relationships/image" Target="../media/image3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31.png"/><Relationship Id="rId5" Type="http://schemas.openxmlformats.org/officeDocument/2006/relationships/image" Target="../media/image321.png"/><Relationship Id="rId4" Type="http://schemas.openxmlformats.org/officeDocument/2006/relationships/image" Target="../media/image311.png"/><Relationship Id="rId9" Type="http://schemas.openxmlformats.org/officeDocument/2006/relationships/image" Target="../media/image36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1.png"/><Relationship Id="rId13" Type="http://schemas.openxmlformats.org/officeDocument/2006/relationships/image" Target="../media/image473.png"/><Relationship Id="rId3" Type="http://schemas.openxmlformats.org/officeDocument/2006/relationships/image" Target="../media/image372.png"/><Relationship Id="rId7" Type="http://schemas.openxmlformats.org/officeDocument/2006/relationships/image" Target="../media/image411.png"/><Relationship Id="rId12" Type="http://schemas.openxmlformats.org/officeDocument/2006/relationships/image" Target="../media/image46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00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0.png"/><Relationship Id="rId11" Type="http://schemas.openxmlformats.org/officeDocument/2006/relationships/image" Target="../media/image451.png"/><Relationship Id="rId5" Type="http://schemas.openxmlformats.org/officeDocument/2006/relationships/image" Target="../media/image393.png"/><Relationship Id="rId15" Type="http://schemas.openxmlformats.org/officeDocument/2006/relationships/image" Target="../media/image491.png"/><Relationship Id="rId10" Type="http://schemas.openxmlformats.org/officeDocument/2006/relationships/image" Target="../media/image441.png"/><Relationship Id="rId4" Type="http://schemas.openxmlformats.org/officeDocument/2006/relationships/image" Target="../media/image382.png"/><Relationship Id="rId9" Type="http://schemas.openxmlformats.org/officeDocument/2006/relationships/image" Target="../media/image431.png"/><Relationship Id="rId14" Type="http://schemas.openxmlformats.org/officeDocument/2006/relationships/image" Target="../media/image48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13" Type="http://schemas.openxmlformats.org/officeDocument/2006/relationships/image" Target="../media/image8600.png"/><Relationship Id="rId3" Type="http://schemas.openxmlformats.org/officeDocument/2006/relationships/image" Target="../media/image7600.png"/><Relationship Id="rId7" Type="http://schemas.openxmlformats.org/officeDocument/2006/relationships/image" Target="../media/image8000.png"/><Relationship Id="rId12" Type="http://schemas.openxmlformats.org/officeDocument/2006/relationships/image" Target="../media/image850.png"/><Relationship Id="rId2" Type="http://schemas.openxmlformats.org/officeDocument/2006/relationships/image" Target="../media/image7500.png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7900.png"/><Relationship Id="rId11" Type="http://schemas.openxmlformats.org/officeDocument/2006/relationships/image" Target="../media/image8400.png"/><Relationship Id="rId5" Type="http://schemas.openxmlformats.org/officeDocument/2006/relationships/image" Target="../media/image7800.png"/><Relationship Id="rId10" Type="http://schemas.openxmlformats.org/officeDocument/2006/relationships/image" Target="../media/image8300.png"/><Relationship Id="rId4" Type="http://schemas.openxmlformats.org/officeDocument/2006/relationships/image" Target="../media/image7700.png"/><Relationship Id="rId9" Type="http://schemas.openxmlformats.org/officeDocument/2006/relationships/image" Target="../media/image820.png"/><Relationship Id="rId14" Type="http://schemas.openxmlformats.org/officeDocument/2006/relationships/image" Target="../media/image8700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NULL"/><Relationship Id="rId3" Type="http://schemas.openxmlformats.org/officeDocument/2006/relationships/image" Target="../media/image890.png"/><Relationship Id="rId12" Type="http://schemas.openxmlformats.org/officeDocument/2006/relationships/image" Target="NULL"/><Relationship Id="rId2" Type="http://schemas.openxmlformats.org/officeDocument/2006/relationships/image" Target="../media/image880.png"/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0.png"/><Relationship Id="rId13" Type="http://schemas.openxmlformats.org/officeDocument/2006/relationships/image" Target="../media/image23.png"/><Relationship Id="rId3" Type="http://schemas.openxmlformats.org/officeDocument/2006/relationships/image" Target="../media/image204.png"/><Relationship Id="rId7" Type="http://schemas.openxmlformats.org/officeDocument/2006/relationships/image" Target="../media/image950.png"/><Relationship Id="rId12" Type="http://schemas.openxmlformats.org/officeDocument/2006/relationships/image" Target="../media/image1000.png"/><Relationship Id="rId1" Type="http://schemas.openxmlformats.org/officeDocument/2006/relationships/slideLayout" Target="../slideLayouts/slideLayout81.xml"/><Relationship Id="rId6" Type="http://schemas.openxmlformats.org/officeDocument/2006/relationships/image" Target="../media/image207.png"/><Relationship Id="rId11" Type="http://schemas.openxmlformats.org/officeDocument/2006/relationships/image" Target="../media/image990.png"/><Relationship Id="rId5" Type="http://schemas.openxmlformats.org/officeDocument/2006/relationships/image" Target="../media/image206.png"/><Relationship Id="rId15" Type="http://schemas.openxmlformats.org/officeDocument/2006/relationships/image" Target="../media/image1031.png"/><Relationship Id="rId10" Type="http://schemas.openxmlformats.org/officeDocument/2006/relationships/image" Target="../media/image980.png"/><Relationship Id="rId4" Type="http://schemas.openxmlformats.org/officeDocument/2006/relationships/image" Target="../media/image205.png"/><Relationship Id="rId9" Type="http://schemas.openxmlformats.org/officeDocument/2006/relationships/image" Target="../media/image970.png"/><Relationship Id="rId14" Type="http://schemas.openxmlformats.org/officeDocument/2006/relationships/image" Target="../media/image16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13" Type="http://schemas.openxmlformats.org/officeDocument/2006/relationships/image" Target="../media/image1040.png"/><Relationship Id="rId18" Type="http://schemas.openxmlformats.org/officeDocument/2006/relationships/image" Target="../media/image24.png"/><Relationship Id="rId7" Type="http://schemas.openxmlformats.org/officeDocument/2006/relationships/image" Target="../media/image190.png"/><Relationship Id="rId12" Type="http://schemas.openxmlformats.org/officeDocument/2006/relationships/image" Target="../media/image195.png"/><Relationship Id="rId17" Type="http://schemas.openxmlformats.org/officeDocument/2006/relationships/image" Target="../media/image1080.png"/><Relationship Id="rId16" Type="http://schemas.openxmlformats.org/officeDocument/2006/relationships/image" Target="../media/image1070.pn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89.png"/><Relationship Id="rId11" Type="http://schemas.openxmlformats.org/officeDocument/2006/relationships/image" Target="../media/image194.png"/><Relationship Id="rId15" Type="http://schemas.openxmlformats.org/officeDocument/2006/relationships/image" Target="../media/image1060.png"/><Relationship Id="rId10" Type="http://schemas.openxmlformats.org/officeDocument/2006/relationships/image" Target="../media/image193.png"/><Relationship Id="rId19" Type="http://schemas.openxmlformats.org/officeDocument/2006/relationships/image" Target="../media/image1090.png"/><Relationship Id="rId9" Type="http://schemas.openxmlformats.org/officeDocument/2006/relationships/image" Target="../media/image192.png"/><Relationship Id="rId14" Type="http://schemas.openxmlformats.org/officeDocument/2006/relationships/image" Target="../media/image9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1.png"/><Relationship Id="rId13" Type="http://schemas.openxmlformats.org/officeDocument/2006/relationships/image" Target="../media/image1211.png"/><Relationship Id="rId18" Type="http://schemas.openxmlformats.org/officeDocument/2006/relationships/image" Target="../media/image1050.png"/><Relationship Id="rId3" Type="http://schemas.openxmlformats.org/officeDocument/2006/relationships/image" Target="../media/image1100.png"/><Relationship Id="rId7" Type="http://schemas.openxmlformats.org/officeDocument/2006/relationships/image" Target="../media/image1151.png"/><Relationship Id="rId12" Type="http://schemas.openxmlformats.org/officeDocument/2006/relationships/image" Target="../media/image1201.png"/><Relationship Id="rId17" Type="http://schemas.openxmlformats.org/officeDocument/2006/relationships/image" Target="../media/image125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241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1130.png"/><Relationship Id="rId11" Type="http://schemas.openxmlformats.org/officeDocument/2006/relationships/image" Target="../media/image1191.png"/><Relationship Id="rId5" Type="http://schemas.openxmlformats.org/officeDocument/2006/relationships/image" Target="../media/image1120.png"/><Relationship Id="rId15" Type="http://schemas.openxmlformats.org/officeDocument/2006/relationships/image" Target="../media/image1231.png"/><Relationship Id="rId10" Type="http://schemas.openxmlformats.org/officeDocument/2006/relationships/image" Target="../media/image1180.png"/><Relationship Id="rId4" Type="http://schemas.openxmlformats.org/officeDocument/2006/relationships/image" Target="../media/image1111.png"/><Relationship Id="rId9" Type="http://schemas.openxmlformats.org/officeDocument/2006/relationships/image" Target="../media/image1171.png"/><Relationship Id="rId14" Type="http://schemas.openxmlformats.org/officeDocument/2006/relationships/image" Target="../media/image12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91.png"/><Relationship Id="rId5" Type="http://schemas.openxmlformats.org/officeDocument/2006/relationships/image" Target="../media/image380.png"/><Relationship Id="rId4" Type="http://schemas.openxmlformats.org/officeDocument/2006/relationships/image" Target="../media/image37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2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703.png"/><Relationship Id="rId5" Type="http://schemas.openxmlformats.org/officeDocument/2006/relationships/image" Target="../media/image692.png"/><Relationship Id="rId4" Type="http://schemas.openxmlformats.org/officeDocument/2006/relationships/image" Target="../media/image68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3.png"/><Relationship Id="rId13" Type="http://schemas.openxmlformats.org/officeDocument/2006/relationships/image" Target="../media/image801.png"/><Relationship Id="rId3" Type="http://schemas.openxmlformats.org/officeDocument/2006/relationships/image" Target="../media/image27.png"/><Relationship Id="rId7" Type="http://schemas.openxmlformats.org/officeDocument/2006/relationships/image" Target="../media/image743.png"/><Relationship Id="rId12" Type="http://schemas.openxmlformats.org/officeDocument/2006/relationships/image" Target="../media/image79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831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6.png"/><Relationship Id="rId11" Type="http://schemas.openxmlformats.org/officeDocument/2006/relationships/image" Target="../media/image783.png"/><Relationship Id="rId5" Type="http://schemas.openxmlformats.org/officeDocument/2006/relationships/image" Target="../media/image733.png"/><Relationship Id="rId15" Type="http://schemas.openxmlformats.org/officeDocument/2006/relationships/image" Target="../media/image821.png"/><Relationship Id="rId10" Type="http://schemas.openxmlformats.org/officeDocument/2006/relationships/image" Target="../media/image773.png"/><Relationship Id="rId4" Type="http://schemas.openxmlformats.org/officeDocument/2006/relationships/image" Target="../media/image28.png"/><Relationship Id="rId9" Type="http://schemas.openxmlformats.org/officeDocument/2006/relationships/image" Target="../media/image763.png"/><Relationship Id="rId14" Type="http://schemas.openxmlformats.org/officeDocument/2006/relationships/image" Target="../media/image8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1.png"/><Relationship Id="rId3" Type="http://schemas.openxmlformats.org/officeDocument/2006/relationships/image" Target="../media/image490.png"/><Relationship Id="rId7" Type="http://schemas.openxmlformats.org/officeDocument/2006/relationships/image" Target="../media/image5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851.png"/><Relationship Id="rId5" Type="http://schemas.openxmlformats.org/officeDocument/2006/relationships/image" Target="../media/image841.png"/><Relationship Id="rId10" Type="http://schemas.openxmlformats.org/officeDocument/2006/relationships/image" Target="../media/image551.png"/><Relationship Id="rId4" Type="http://schemas.openxmlformats.org/officeDocument/2006/relationships/image" Target="../media/image1141.png"/><Relationship Id="rId9" Type="http://schemas.openxmlformats.org/officeDocument/2006/relationships/image" Target="../media/image5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26" Type="http://schemas.openxmlformats.org/officeDocument/2006/relationships/image" Target="../media/image1670.png"/><Relationship Id="rId39" Type="http://schemas.openxmlformats.org/officeDocument/2006/relationships/image" Target="../media/image550.png"/><Relationship Id="rId21" Type="http://schemas.openxmlformats.org/officeDocument/2006/relationships/image" Target="../media/image1621.png"/><Relationship Id="rId34" Type="http://schemas.openxmlformats.org/officeDocument/2006/relationships/image" Target="../media/image530.png"/><Relationship Id="rId7" Type="http://schemas.openxmlformats.org/officeDocument/2006/relationships/image" Target="../media/image350.png"/><Relationship Id="rId25" Type="http://schemas.openxmlformats.org/officeDocument/2006/relationships/image" Target="../media/image390.png"/><Relationship Id="rId33" Type="http://schemas.openxmlformats.org/officeDocument/2006/relationships/image" Target="../media/image520.png"/><Relationship Id="rId38" Type="http://schemas.openxmlformats.org/officeDocument/2006/relationships/image" Target="../media/image470.png"/><Relationship Id="rId20" Type="http://schemas.openxmlformats.org/officeDocument/2006/relationships/image" Target="../media/image1612.png"/><Relationship Id="rId29" Type="http://schemas.openxmlformats.org/officeDocument/2006/relationships/image" Target="../media/image170.png"/><Relationship Id="rId41" Type="http://schemas.openxmlformats.org/officeDocument/2006/relationships/image" Target="../media/image571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41.png"/><Relationship Id="rId24" Type="http://schemas.openxmlformats.org/officeDocument/2006/relationships/image" Target="../media/image1651.png"/><Relationship Id="rId32" Type="http://schemas.openxmlformats.org/officeDocument/2006/relationships/image" Target="../media/image510.png"/><Relationship Id="rId40" Type="http://schemas.openxmlformats.org/officeDocument/2006/relationships/image" Target="../media/image560.png"/><Relationship Id="rId5" Type="http://schemas.openxmlformats.org/officeDocument/2006/relationships/image" Target="../media/image330.png"/><Relationship Id="rId23" Type="http://schemas.openxmlformats.org/officeDocument/2006/relationships/image" Target="../media/image1641.png"/><Relationship Id="rId28" Type="http://schemas.openxmlformats.org/officeDocument/2006/relationships/image" Target="../media/image169.png"/><Relationship Id="rId36" Type="http://schemas.openxmlformats.org/officeDocument/2006/relationships/image" Target="../media/image540.png"/><Relationship Id="rId10" Type="http://schemas.openxmlformats.org/officeDocument/2006/relationships/image" Target="../media/image481.png"/><Relationship Id="rId31" Type="http://schemas.openxmlformats.org/officeDocument/2006/relationships/image" Target="../media/image501.png"/><Relationship Id="rId4" Type="http://schemas.openxmlformats.org/officeDocument/2006/relationships/image" Target="../media/image320.png"/><Relationship Id="rId9" Type="http://schemas.openxmlformats.org/officeDocument/2006/relationships/image" Target="../media/image471.png"/><Relationship Id="rId22" Type="http://schemas.openxmlformats.org/officeDocument/2006/relationships/image" Target="../media/image1631.png"/><Relationship Id="rId27" Type="http://schemas.openxmlformats.org/officeDocument/2006/relationships/image" Target="../media/image168.png"/><Relationship Id="rId30" Type="http://schemas.openxmlformats.org/officeDocument/2006/relationships/image" Target="../media/image492.png"/><Relationship Id="rId35" Type="http://schemas.openxmlformats.org/officeDocument/2006/relationships/image" Target="../media/image44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00.png"/><Relationship Id="rId13" Type="http://schemas.openxmlformats.org/officeDocument/2006/relationships/image" Target="../media/image1811.png"/><Relationship Id="rId3" Type="http://schemas.openxmlformats.org/officeDocument/2006/relationships/image" Target="../media/image8100.png"/><Relationship Id="rId7" Type="http://schemas.openxmlformats.org/officeDocument/2006/relationships/image" Target="../media/image12100.png"/><Relationship Id="rId12" Type="http://schemas.openxmlformats.org/officeDocument/2006/relationships/image" Target="../media/image1711.png"/><Relationship Id="rId2" Type="http://schemas.openxmlformats.org/officeDocument/2006/relationships/image" Target="../media/image71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10.png"/><Relationship Id="rId11" Type="http://schemas.openxmlformats.org/officeDocument/2006/relationships/image" Target="../media/image1613.png"/><Relationship Id="rId5" Type="http://schemas.openxmlformats.org/officeDocument/2006/relationships/image" Target="../media/image1010.png"/><Relationship Id="rId10" Type="http://schemas.openxmlformats.org/officeDocument/2006/relationships/image" Target="../media/image1511.png"/><Relationship Id="rId4" Type="http://schemas.openxmlformats.org/officeDocument/2006/relationships/image" Target="../media/image9100.png"/><Relationship Id="rId9" Type="http://schemas.openxmlformats.org/officeDocument/2006/relationships/image" Target="../media/image1410.png"/><Relationship Id="rId14" Type="http://schemas.openxmlformats.org/officeDocument/2006/relationships/image" Target="../media/image191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2.png"/><Relationship Id="rId13" Type="http://schemas.openxmlformats.org/officeDocument/2006/relationships/image" Target="../media/image442.png"/><Relationship Id="rId3" Type="http://schemas.openxmlformats.org/officeDocument/2006/relationships/image" Target="../media/image342.png"/><Relationship Id="rId7" Type="http://schemas.openxmlformats.org/officeDocument/2006/relationships/image" Target="../media/image381.png"/><Relationship Id="rId12" Type="http://schemas.openxmlformats.org/officeDocument/2006/relationships/image" Target="../media/image432.png"/><Relationship Id="rId2" Type="http://schemas.openxmlformats.org/officeDocument/2006/relationships/image" Target="../media/image3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1.png"/><Relationship Id="rId11" Type="http://schemas.openxmlformats.org/officeDocument/2006/relationships/image" Target="../media/image422.png"/><Relationship Id="rId5" Type="http://schemas.openxmlformats.org/officeDocument/2006/relationships/image" Target="../media/image360.png"/><Relationship Id="rId10" Type="http://schemas.openxmlformats.org/officeDocument/2006/relationships/image" Target="../media/image412.png"/><Relationship Id="rId4" Type="http://schemas.openxmlformats.org/officeDocument/2006/relationships/image" Target="../media/image352.png"/><Relationship Id="rId9" Type="http://schemas.openxmlformats.org/officeDocument/2006/relationships/image" Target="../media/image403.png"/><Relationship Id="rId14" Type="http://schemas.openxmlformats.org/officeDocument/2006/relationships/image" Target="../media/image4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2.png"/><Relationship Id="rId13" Type="http://schemas.openxmlformats.org/officeDocument/2006/relationships/image" Target="../media/image572.png"/><Relationship Id="rId18" Type="http://schemas.openxmlformats.org/officeDocument/2006/relationships/image" Target="../media/image621.png"/><Relationship Id="rId3" Type="http://schemas.openxmlformats.org/officeDocument/2006/relationships/image" Target="../media/image472.png"/><Relationship Id="rId21" Type="http://schemas.openxmlformats.org/officeDocument/2006/relationships/image" Target="../media/image652.png"/><Relationship Id="rId7" Type="http://schemas.openxmlformats.org/officeDocument/2006/relationships/image" Target="../media/image511.png"/><Relationship Id="rId12" Type="http://schemas.openxmlformats.org/officeDocument/2006/relationships/image" Target="../media/image561.png"/><Relationship Id="rId17" Type="http://schemas.openxmlformats.org/officeDocument/2006/relationships/image" Target="../media/image612.png"/><Relationship Id="rId2" Type="http://schemas.openxmlformats.org/officeDocument/2006/relationships/image" Target="../media/image461.png"/><Relationship Id="rId16" Type="http://schemas.openxmlformats.org/officeDocument/2006/relationships/image" Target="../media/image601.png"/><Relationship Id="rId20" Type="http://schemas.openxmlformats.org/officeDocument/2006/relationships/image" Target="../media/image6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2.png"/><Relationship Id="rId11" Type="http://schemas.openxmlformats.org/officeDocument/2006/relationships/image" Target="../media/image552.png"/><Relationship Id="rId5" Type="http://schemas.openxmlformats.org/officeDocument/2006/relationships/image" Target="../media/image493.png"/><Relationship Id="rId15" Type="http://schemas.openxmlformats.org/officeDocument/2006/relationships/image" Target="../media/image591.png"/><Relationship Id="rId23" Type="http://schemas.openxmlformats.org/officeDocument/2006/relationships/image" Target="../media/image673.png"/><Relationship Id="rId10" Type="http://schemas.openxmlformats.org/officeDocument/2006/relationships/image" Target="../media/image542.png"/><Relationship Id="rId19" Type="http://schemas.openxmlformats.org/officeDocument/2006/relationships/image" Target="../media/image631.png"/><Relationship Id="rId4" Type="http://schemas.openxmlformats.org/officeDocument/2006/relationships/image" Target="../media/image482.png"/><Relationship Id="rId9" Type="http://schemas.openxmlformats.org/officeDocument/2006/relationships/image" Target="../media/image532.png"/><Relationship Id="rId14" Type="http://schemas.openxmlformats.org/officeDocument/2006/relationships/image" Target="../media/image581.png"/><Relationship Id="rId22" Type="http://schemas.openxmlformats.org/officeDocument/2006/relationships/image" Target="../media/image66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4.png"/><Relationship Id="rId13" Type="http://schemas.openxmlformats.org/officeDocument/2006/relationships/image" Target="../media/image793.png"/><Relationship Id="rId18" Type="http://schemas.openxmlformats.org/officeDocument/2006/relationships/image" Target="../media/image842.png"/><Relationship Id="rId3" Type="http://schemas.openxmlformats.org/officeDocument/2006/relationships/image" Target="../media/image693.png"/><Relationship Id="rId7" Type="http://schemas.openxmlformats.org/officeDocument/2006/relationships/image" Target="../media/image734.png"/><Relationship Id="rId12" Type="http://schemas.openxmlformats.org/officeDocument/2006/relationships/image" Target="../media/image784.png"/><Relationship Id="rId17" Type="http://schemas.openxmlformats.org/officeDocument/2006/relationships/image" Target="../media/image832.png"/><Relationship Id="rId2" Type="http://schemas.openxmlformats.org/officeDocument/2006/relationships/image" Target="../media/image683.png"/><Relationship Id="rId16" Type="http://schemas.openxmlformats.org/officeDocument/2006/relationships/image" Target="../media/image8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22.png"/><Relationship Id="rId11" Type="http://schemas.openxmlformats.org/officeDocument/2006/relationships/image" Target="../media/image774.png"/><Relationship Id="rId5" Type="http://schemas.openxmlformats.org/officeDocument/2006/relationships/image" Target="../media/image714.png"/><Relationship Id="rId15" Type="http://schemas.openxmlformats.org/officeDocument/2006/relationships/image" Target="../media/image813.png"/><Relationship Id="rId10" Type="http://schemas.openxmlformats.org/officeDocument/2006/relationships/image" Target="../media/image764.png"/><Relationship Id="rId19" Type="http://schemas.openxmlformats.org/officeDocument/2006/relationships/image" Target="../media/image852.png"/><Relationship Id="rId4" Type="http://schemas.openxmlformats.org/officeDocument/2006/relationships/image" Target="../media/image704.png"/><Relationship Id="rId9" Type="http://schemas.openxmlformats.org/officeDocument/2006/relationships/image" Target="../media/image754.png"/><Relationship Id="rId14" Type="http://schemas.openxmlformats.org/officeDocument/2006/relationships/image" Target="../media/image80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0.png"/><Relationship Id="rId13" Type="http://schemas.openxmlformats.org/officeDocument/2006/relationships/image" Target="../media/image971.png"/><Relationship Id="rId18" Type="http://schemas.openxmlformats.org/officeDocument/2006/relationships/image" Target="../media/image1020.png"/><Relationship Id="rId3" Type="http://schemas.openxmlformats.org/officeDocument/2006/relationships/image" Target="../media/image872.png"/><Relationship Id="rId21" Type="http://schemas.openxmlformats.org/officeDocument/2006/relationships/image" Target="../media/image1051.png"/><Relationship Id="rId7" Type="http://schemas.openxmlformats.org/officeDocument/2006/relationships/image" Target="../media/image913.png"/><Relationship Id="rId12" Type="http://schemas.openxmlformats.org/officeDocument/2006/relationships/image" Target="../media/image961.png"/><Relationship Id="rId17" Type="http://schemas.openxmlformats.org/officeDocument/2006/relationships/image" Target="../media/image1013.png"/><Relationship Id="rId2" Type="http://schemas.openxmlformats.org/officeDocument/2006/relationships/image" Target="../media/image862.png"/><Relationship Id="rId16" Type="http://schemas.openxmlformats.org/officeDocument/2006/relationships/image" Target="../media/image1001.png"/><Relationship Id="rId20" Type="http://schemas.openxmlformats.org/officeDocument/2006/relationships/image" Target="../media/image10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00.png"/><Relationship Id="rId11" Type="http://schemas.openxmlformats.org/officeDocument/2006/relationships/image" Target="../media/image951.png"/><Relationship Id="rId5" Type="http://schemas.openxmlformats.org/officeDocument/2006/relationships/image" Target="../media/image891.png"/><Relationship Id="rId15" Type="http://schemas.openxmlformats.org/officeDocument/2006/relationships/image" Target="../media/image991.png"/><Relationship Id="rId23" Type="http://schemas.openxmlformats.org/officeDocument/2006/relationships/image" Target="../media/image1071.png"/><Relationship Id="rId10" Type="http://schemas.openxmlformats.org/officeDocument/2006/relationships/image" Target="../media/image940.png"/><Relationship Id="rId19" Type="http://schemas.openxmlformats.org/officeDocument/2006/relationships/image" Target="../media/image1032.png"/><Relationship Id="rId4" Type="http://schemas.openxmlformats.org/officeDocument/2006/relationships/image" Target="../media/image882.png"/><Relationship Id="rId9" Type="http://schemas.openxmlformats.org/officeDocument/2006/relationships/image" Target="../media/image931.png"/><Relationship Id="rId14" Type="http://schemas.openxmlformats.org/officeDocument/2006/relationships/image" Target="../media/image981.png"/><Relationship Id="rId22" Type="http://schemas.openxmlformats.org/officeDocument/2006/relationships/image" Target="../media/image106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2.png"/><Relationship Id="rId13" Type="http://schemas.openxmlformats.org/officeDocument/2006/relationships/image" Target="../media/image1192.png"/><Relationship Id="rId18" Type="http://schemas.openxmlformats.org/officeDocument/2006/relationships/image" Target="../media/image1242.png"/><Relationship Id="rId3" Type="http://schemas.openxmlformats.org/officeDocument/2006/relationships/image" Target="../media/image1091.png"/><Relationship Id="rId21" Type="http://schemas.openxmlformats.org/officeDocument/2006/relationships/image" Target="../media/image1271.png"/><Relationship Id="rId7" Type="http://schemas.openxmlformats.org/officeDocument/2006/relationships/image" Target="../media/image1131.png"/><Relationship Id="rId12" Type="http://schemas.openxmlformats.org/officeDocument/2006/relationships/image" Target="../media/image1181.png"/><Relationship Id="rId17" Type="http://schemas.openxmlformats.org/officeDocument/2006/relationships/image" Target="../media/image1232.png"/><Relationship Id="rId2" Type="http://schemas.openxmlformats.org/officeDocument/2006/relationships/image" Target="../media/image1081.png"/><Relationship Id="rId16" Type="http://schemas.openxmlformats.org/officeDocument/2006/relationships/image" Target="../media/image1222.png"/><Relationship Id="rId20" Type="http://schemas.openxmlformats.org/officeDocument/2006/relationships/image" Target="../media/image126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21.png"/><Relationship Id="rId11" Type="http://schemas.openxmlformats.org/officeDocument/2006/relationships/image" Target="../media/image1172.png"/><Relationship Id="rId24" Type="http://schemas.openxmlformats.org/officeDocument/2006/relationships/image" Target="../media/image1301.png"/><Relationship Id="rId5" Type="http://schemas.openxmlformats.org/officeDocument/2006/relationships/image" Target="../media/image1113.png"/><Relationship Id="rId15" Type="http://schemas.openxmlformats.org/officeDocument/2006/relationships/image" Target="../media/image1213.png"/><Relationship Id="rId23" Type="http://schemas.openxmlformats.org/officeDocument/2006/relationships/image" Target="../media/image1290.png"/><Relationship Id="rId10" Type="http://schemas.openxmlformats.org/officeDocument/2006/relationships/image" Target="../media/image1162.png"/><Relationship Id="rId19" Type="http://schemas.openxmlformats.org/officeDocument/2006/relationships/image" Target="../media/image1251.png"/><Relationship Id="rId4" Type="http://schemas.openxmlformats.org/officeDocument/2006/relationships/image" Target="../media/image1101.png"/><Relationship Id="rId9" Type="http://schemas.openxmlformats.org/officeDocument/2006/relationships/image" Target="../media/image1152.png"/><Relationship Id="rId14" Type="http://schemas.openxmlformats.org/officeDocument/2006/relationships/image" Target="../media/image1202.png"/><Relationship Id="rId22" Type="http://schemas.openxmlformats.org/officeDocument/2006/relationships/image" Target="../media/image128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01.png"/><Relationship Id="rId7" Type="http://schemas.openxmlformats.org/officeDocument/2006/relationships/image" Target="../media/image1360.png"/><Relationship Id="rId2" Type="http://schemas.openxmlformats.org/officeDocument/2006/relationships/image" Target="../media/image1350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7201.png"/><Relationship Id="rId5" Type="http://schemas.openxmlformats.org/officeDocument/2006/relationships/image" Target="../media/image7101.png"/><Relationship Id="rId4" Type="http://schemas.openxmlformats.org/officeDocument/2006/relationships/image" Target="../media/image700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0.png"/><Relationship Id="rId3" Type="http://schemas.openxmlformats.org/officeDocument/2006/relationships/image" Target="../media/image1370.png"/><Relationship Id="rId7" Type="http://schemas.openxmlformats.org/officeDocument/2006/relationships/image" Target="../media/image1411.png"/><Relationship Id="rId12" Type="http://schemas.openxmlformats.org/officeDocument/2006/relationships/image" Target="../media/image1460.png"/><Relationship Id="rId2" Type="http://schemas.openxmlformats.org/officeDocument/2006/relationships/image" Target="../media/image1371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400.png"/><Relationship Id="rId11" Type="http://schemas.openxmlformats.org/officeDocument/2006/relationships/image" Target="../media/image1450.png"/><Relationship Id="rId5" Type="http://schemas.openxmlformats.org/officeDocument/2006/relationships/image" Target="../media/image1390.png"/><Relationship Id="rId10" Type="http://schemas.openxmlformats.org/officeDocument/2006/relationships/image" Target="../media/image1440.png"/><Relationship Id="rId4" Type="http://schemas.openxmlformats.org/officeDocument/2006/relationships/image" Target="../media/image1381.png"/><Relationship Id="rId9" Type="http://schemas.openxmlformats.org/officeDocument/2006/relationships/image" Target="../media/image143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1.png"/><Relationship Id="rId3" Type="http://schemas.openxmlformats.org/officeDocument/2006/relationships/image" Target="../media/image1480.png"/><Relationship Id="rId7" Type="http://schemas.openxmlformats.org/officeDocument/2006/relationships/image" Target="../media/image1521.png"/><Relationship Id="rId2" Type="http://schemas.openxmlformats.org/officeDocument/2006/relationships/image" Target="../media/image1470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512.png"/><Relationship Id="rId5" Type="http://schemas.openxmlformats.org/officeDocument/2006/relationships/image" Target="../media/image1502.png"/><Relationship Id="rId4" Type="http://schemas.openxmlformats.org/officeDocument/2006/relationships/image" Target="../media/image1490.png"/><Relationship Id="rId9" Type="http://schemas.openxmlformats.org/officeDocument/2006/relationships/image" Target="../media/image1540.png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92.png"/><Relationship Id="rId18" Type="http://schemas.openxmlformats.org/officeDocument/2006/relationships/image" Target="../media/image1700.png"/><Relationship Id="rId3" Type="http://schemas.openxmlformats.org/officeDocument/2006/relationships/image" Target="../media/image1680.png"/><Relationship Id="rId21" Type="http://schemas.openxmlformats.org/officeDocument/2006/relationships/image" Target="../media/image173.png"/><Relationship Id="rId17" Type="http://schemas.openxmlformats.org/officeDocument/2006/relationships/image" Target="../media/image1690.png"/><Relationship Id="rId2" Type="http://schemas.openxmlformats.org/officeDocument/2006/relationships/image" Target="../media/image1671.png"/><Relationship Id="rId16" Type="http://schemas.openxmlformats.org/officeDocument/2006/relationships/image" Target="../media/image1222.png"/><Relationship Id="rId20" Type="http://schemas.openxmlformats.org/officeDocument/2006/relationships/image" Target="../media/image172.png"/><Relationship Id="rId1" Type="http://schemas.openxmlformats.org/officeDocument/2006/relationships/slideLayout" Target="../slideLayouts/slideLayout18.xml"/><Relationship Id="rId23" Type="http://schemas.openxmlformats.org/officeDocument/2006/relationships/image" Target="../media/image175.png"/><Relationship Id="rId19" Type="http://schemas.openxmlformats.org/officeDocument/2006/relationships/image" Target="../media/image171.png"/><Relationship Id="rId22" Type="http://schemas.openxmlformats.org/officeDocument/2006/relationships/image" Target="../media/image17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1.png"/><Relationship Id="rId13" Type="http://schemas.openxmlformats.org/officeDocument/2006/relationships/image" Target="../media/image1622.png"/><Relationship Id="rId3" Type="http://schemas.openxmlformats.org/officeDocument/2006/relationships/image" Target="../media/image1551.png"/><Relationship Id="rId7" Type="http://schemas.openxmlformats.org/officeDocument/2006/relationships/image" Target="../media/image1591.png"/><Relationship Id="rId12" Type="http://schemas.openxmlformats.org/officeDocument/2006/relationships/image" Target="../media/image29.png"/><Relationship Id="rId2" Type="http://schemas.openxmlformats.org/officeDocument/2006/relationships/image" Target="../media/image155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82.png"/><Relationship Id="rId11" Type="http://schemas.openxmlformats.org/officeDocument/2006/relationships/image" Target="../media/image183.png"/><Relationship Id="rId5" Type="http://schemas.openxmlformats.org/officeDocument/2006/relationships/image" Target="../media/image1572.png"/><Relationship Id="rId10" Type="http://schemas.openxmlformats.org/officeDocument/2006/relationships/image" Target="../media/image182.png"/><Relationship Id="rId4" Type="http://schemas.openxmlformats.org/officeDocument/2006/relationships/image" Target="../media/image1562.png"/><Relationship Id="rId14" Type="http://schemas.openxmlformats.org/officeDocument/2006/relationships/image" Target="../media/image1632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3" Type="http://schemas.openxmlformats.org/officeDocument/2006/relationships/image" Target="../media/image1652.png"/><Relationship Id="rId7" Type="http://schemas.openxmlformats.org/officeDocument/2006/relationships/image" Target="../media/image178.png"/><Relationship Id="rId12" Type="http://schemas.openxmlformats.org/officeDocument/2006/relationships/image" Target="../media/image185.png"/><Relationship Id="rId2" Type="http://schemas.openxmlformats.org/officeDocument/2006/relationships/image" Target="../media/image16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22.png"/><Relationship Id="rId11" Type="http://schemas.openxmlformats.org/officeDocument/2006/relationships/image" Target="../media/image184.png"/><Relationship Id="rId5" Type="http://schemas.openxmlformats.org/officeDocument/2006/relationships/image" Target="../media/image177.png"/><Relationship Id="rId10" Type="http://schemas.openxmlformats.org/officeDocument/2006/relationships/image" Target="../media/image181.png"/><Relationship Id="rId4" Type="http://schemas.openxmlformats.org/officeDocument/2006/relationships/image" Target="../media/image1661.png"/><Relationship Id="rId9" Type="http://schemas.openxmlformats.org/officeDocument/2006/relationships/image" Target="../media/image180.png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7.png"/><Relationship Id="rId17" Type="http://schemas.openxmlformats.org/officeDocument/2006/relationships/image" Target="../media/image1581.png"/><Relationship Id="rId16" Type="http://schemas.openxmlformats.org/officeDocument/2006/relationships/image" Target="../media/image1571.png"/><Relationship Id="rId1" Type="http://schemas.openxmlformats.org/officeDocument/2006/relationships/slideLayout" Target="../slideLayouts/slideLayout73.xml"/><Relationship Id="rId15" Type="http://schemas.openxmlformats.org/officeDocument/2006/relationships/image" Target="../media/image1561.png"/><Relationship Id="rId14" Type="http://schemas.openxmlformats.org/officeDocument/2006/relationships/image" Target="../media/image1760.png"/><Relationship Id="rId4" Type="http://schemas.openxmlformats.org/officeDocument/2006/relationships/image" Target="../media/image193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0.png"/><Relationship Id="rId13" Type="http://schemas.openxmlformats.org/officeDocument/2006/relationships/image" Target="../media/image1660.png"/><Relationship Id="rId3" Type="http://schemas.openxmlformats.org/officeDocument/2006/relationships/image" Target="../media/image1560.png"/><Relationship Id="rId7" Type="http://schemas.openxmlformats.org/officeDocument/2006/relationships/image" Target="../media/image1600.png"/><Relationship Id="rId12" Type="http://schemas.openxmlformats.org/officeDocument/2006/relationships/image" Target="../media/image1650.png"/><Relationship Id="rId2" Type="http://schemas.openxmlformats.org/officeDocument/2006/relationships/image" Target="../media/image155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90.png"/><Relationship Id="rId11" Type="http://schemas.openxmlformats.org/officeDocument/2006/relationships/image" Target="../media/image1640.png"/><Relationship Id="rId5" Type="http://schemas.openxmlformats.org/officeDocument/2006/relationships/image" Target="../media/image1580.png"/><Relationship Id="rId10" Type="http://schemas.openxmlformats.org/officeDocument/2006/relationships/image" Target="../media/image1630.png"/><Relationship Id="rId4" Type="http://schemas.openxmlformats.org/officeDocument/2006/relationships/image" Target="../media/image1570.png"/><Relationship Id="rId9" Type="http://schemas.openxmlformats.org/officeDocument/2006/relationships/image" Target="../media/image162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1" Type="http://schemas.openxmlformats.org/officeDocument/2006/relationships/image" Target="../media/image1880.png"/><Relationship Id="rId7" Type="http://schemas.openxmlformats.org/officeDocument/2006/relationships/image" Target="../media/image1901.pn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1.xml"/><Relationship Id="rId6" Type="http://schemas.openxmlformats.org/officeDocument/2006/relationships/image" Target="../media/image1890.png"/><Relationship Id="rId11" Type="http://schemas.openxmlformats.org/officeDocument/2006/relationships/image" Target="../media/image1920.png"/><Relationship Id="rId5" Type="http://schemas.openxmlformats.org/officeDocument/2006/relationships/image" Target="../media/image188.png"/><Relationship Id="rId10" Type="http://schemas.openxmlformats.org/officeDocument/2006/relationships/image" Target="../media/image1912.png"/><Relationship Id="rId4" Type="http://schemas.openxmlformats.org/officeDocument/2006/relationships/image" Target="../media/image187.png"/><Relationship Id="rId9" Type="http://schemas.openxmlformats.org/officeDocument/2006/relationships/image" Target="../media/image1860.png"/></Relationships>
</file>

<file path=ppt/slides/_rels/slide4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97.png"/><Relationship Id="rId3" Type="http://schemas.openxmlformats.org/officeDocument/2006/relationships/image" Target="../media/image1941.png"/><Relationship Id="rId21" Type="http://schemas.openxmlformats.org/officeDocument/2006/relationships/image" Target="../media/image2001.png"/><Relationship Id="rId17" Type="http://schemas.openxmlformats.org/officeDocument/2006/relationships/image" Target="../media/image229.png"/><Relationship Id="rId2" Type="http://schemas.openxmlformats.org/officeDocument/2006/relationships/slideLayout" Target="../slideLayouts/slideLayout73.xml"/><Relationship Id="rId20" Type="http://schemas.openxmlformats.org/officeDocument/2006/relationships/image" Target="../media/image199.png"/><Relationship Id="rId1" Type="http://schemas.openxmlformats.org/officeDocument/2006/relationships/tags" Target="../tags/tag2.xml"/><Relationship Id="rId24" Type="http://schemas.openxmlformats.org/officeDocument/2006/relationships/image" Target="../media/image203.png"/><Relationship Id="rId5" Type="http://schemas.openxmlformats.org/officeDocument/2006/relationships/image" Target="../media/image196.png"/><Relationship Id="rId23" Type="http://schemas.openxmlformats.org/officeDocument/2006/relationships/image" Target="../media/image202.png"/><Relationship Id="rId19" Type="http://schemas.openxmlformats.org/officeDocument/2006/relationships/image" Target="../media/image198.png"/><Relationship Id="rId4" Type="http://schemas.openxmlformats.org/officeDocument/2006/relationships/image" Target="../media/image1950.png"/><Relationship Id="rId22" Type="http://schemas.openxmlformats.org/officeDocument/2006/relationships/image" Target="../media/image20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1.png"/><Relationship Id="rId3" Type="http://schemas.openxmlformats.org/officeDocument/2006/relationships/image" Target="../media/image32.png"/><Relationship Id="rId7" Type="http://schemas.openxmlformats.org/officeDocument/2006/relationships/image" Target="NULL"/><Relationship Id="rId2" Type="http://schemas.openxmlformats.org/officeDocument/2006/relationships/image" Target="../media/image1900.png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33.png"/><Relationship Id="rId4" Type="http://schemas.openxmlformats.org/officeDocument/2006/relationships/image" Target="../media/image1940.png"/><Relationship Id="rId9" Type="http://schemas.openxmlformats.org/officeDocument/2006/relationships/image" Target="../media/image1971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81.png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3.png"/><Relationship Id="rId13" Type="http://schemas.openxmlformats.org/officeDocument/2006/relationships/image" Target="../media/image1412.pn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12" Type="http://schemas.openxmlformats.org/officeDocument/2006/relationships/image" Target="../media/image171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10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.png"/><Relationship Id="rId11" Type="http://schemas.openxmlformats.org/officeDocument/2006/relationships/image" Target="../media/image1611.png"/><Relationship Id="rId5" Type="http://schemas.openxmlformats.org/officeDocument/2006/relationships/hyperlink" Target="https://en.wikipedia.org/wiki/File:AetherWind.svg" TargetMode="External"/><Relationship Id="rId15" Type="http://schemas.openxmlformats.org/officeDocument/2006/relationships/image" Target="../media/image1810.png"/><Relationship Id="rId10" Type="http://schemas.openxmlformats.org/officeDocument/2006/relationships/image" Target="../media/image1513.png"/><Relationship Id="rId4" Type="http://schemas.openxmlformats.org/officeDocument/2006/relationships/image" Target="../media/image911.png"/><Relationship Id="rId9" Type="http://schemas.openxmlformats.org/officeDocument/2006/relationships/image" Target="../media/image4.png"/><Relationship Id="rId14" Type="http://schemas.openxmlformats.org/officeDocument/2006/relationships/image" Target="../media/image191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0.png"/><Relationship Id="rId2" Type="http://schemas.openxmlformats.org/officeDocument/2006/relationships/image" Target="../media/image196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00.png"/><Relationship Id="rId5" Type="http://schemas.openxmlformats.org/officeDocument/2006/relationships/image" Target="../media/image34.png"/><Relationship Id="rId4" Type="http://schemas.openxmlformats.org/officeDocument/2006/relationships/image" Target="../media/image198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1.png"/><Relationship Id="rId2" Type="http://schemas.openxmlformats.org/officeDocument/2006/relationships/image" Target="../media/image2071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0.png"/><Relationship Id="rId13" Type="http://schemas.openxmlformats.org/officeDocument/2006/relationships/image" Target="../media/image212.png"/><Relationship Id="rId7" Type="http://schemas.openxmlformats.org/officeDocument/2006/relationships/image" Target="../media/image210.png"/><Relationship Id="rId12" Type="http://schemas.openxmlformats.org/officeDocument/2006/relationships/image" Target="../media/image19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050.png"/><Relationship Id="rId11" Type="http://schemas.openxmlformats.org/officeDocument/2006/relationships/image" Target="../media/image211.png"/><Relationship Id="rId5" Type="http://schemas.openxmlformats.org/officeDocument/2006/relationships/image" Target="../media/image2040.png"/><Relationship Id="rId10" Type="http://schemas.openxmlformats.org/officeDocument/2006/relationships/image" Target="../media/image2090.png"/><Relationship Id="rId9" Type="http://schemas.openxmlformats.org/officeDocument/2006/relationships/image" Target="../media/image2080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130.png"/><Relationship Id="rId5" Type="http://schemas.openxmlformats.org/officeDocument/2006/relationships/image" Target="../media/image2120.png"/><Relationship Id="rId4" Type="http://schemas.openxmlformats.org/officeDocument/2006/relationships/image" Target="../media/image2110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0.png"/><Relationship Id="rId3" Type="http://schemas.openxmlformats.org/officeDocument/2006/relationships/image" Target="../media/image2150.png"/><Relationship Id="rId7" Type="http://schemas.openxmlformats.org/officeDocument/2006/relationships/image" Target="../media/image219.png"/><Relationship Id="rId2" Type="http://schemas.openxmlformats.org/officeDocument/2006/relationships/image" Target="../media/image214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8.png"/><Relationship Id="rId5" Type="http://schemas.openxmlformats.org/officeDocument/2006/relationships/image" Target="../media/image217.png"/><Relationship Id="rId10" Type="http://schemas.openxmlformats.org/officeDocument/2006/relationships/image" Target="../media/image222.png"/><Relationship Id="rId4" Type="http://schemas.openxmlformats.org/officeDocument/2006/relationships/image" Target="../media/image216.png"/><Relationship Id="rId9" Type="http://schemas.openxmlformats.org/officeDocument/2006/relationships/image" Target="../media/image22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1.png"/><Relationship Id="rId3" Type="http://schemas.openxmlformats.org/officeDocument/2006/relationships/image" Target="../media/image3200.png"/><Relationship Id="rId7" Type="http://schemas.openxmlformats.org/officeDocument/2006/relationships/image" Target="../media/image1351.png"/><Relationship Id="rId12" Type="http://schemas.openxmlformats.org/officeDocument/2006/relationships/image" Target="../media/image1401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450.png"/><Relationship Id="rId11" Type="http://schemas.openxmlformats.org/officeDocument/2006/relationships/image" Target="../media/image1391.png"/><Relationship Id="rId5" Type="http://schemas.openxmlformats.org/officeDocument/2006/relationships/image" Target="../media/image4400.png"/><Relationship Id="rId10" Type="http://schemas.openxmlformats.org/officeDocument/2006/relationships/image" Target="../media/image1382.png"/><Relationship Id="rId4" Type="http://schemas.openxmlformats.org/officeDocument/2006/relationships/image" Target="../media/image430.png"/><Relationship Id="rId9" Type="http://schemas.openxmlformats.org/officeDocument/2006/relationships/image" Target="../media/image137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31.png"/><Relationship Id="rId5" Type="http://schemas.openxmlformats.org/officeDocument/2006/relationships/image" Target="../media/image5.png"/><Relationship Id="rId4" Type="http://schemas.openxmlformats.org/officeDocument/2006/relationships/image" Target="../media/image211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00.png"/><Relationship Id="rId3" Type="http://schemas.openxmlformats.org/officeDocument/2006/relationships/image" Target="../media/image570.png"/><Relationship Id="rId7" Type="http://schemas.openxmlformats.org/officeDocument/2006/relationships/image" Target="../media/image610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0.png"/><Relationship Id="rId11" Type="http://schemas.openxmlformats.org/officeDocument/2006/relationships/image" Target="../media/image871.png"/><Relationship Id="rId5" Type="http://schemas.openxmlformats.org/officeDocument/2006/relationships/image" Target="../media/image590.png"/><Relationship Id="rId10" Type="http://schemas.openxmlformats.org/officeDocument/2006/relationships/image" Target="../media/image6400.png"/><Relationship Id="rId4" Type="http://schemas.openxmlformats.org/officeDocument/2006/relationships/image" Target="../media/image580.png"/><Relationship Id="rId9" Type="http://schemas.openxmlformats.org/officeDocument/2006/relationships/image" Target="../media/image630.png"/></Relationships>
</file>

<file path=ppt/slides/_rels/slide6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10.png"/><Relationship Id="rId18" Type="http://schemas.openxmlformats.org/officeDocument/2006/relationships/image" Target="../media/image6800.png"/><Relationship Id="rId3" Type="http://schemas.openxmlformats.org/officeDocument/2006/relationships/image" Target="../media/image6500.png"/><Relationship Id="rId21" Type="http://schemas.openxmlformats.org/officeDocument/2006/relationships/image" Target="../media/image7100.png"/><Relationship Id="rId12" Type="http://schemas.openxmlformats.org/officeDocument/2006/relationships/image" Target="../media/image1501.png"/><Relationship Id="rId17" Type="http://schemas.openxmlformats.org/officeDocument/2006/relationships/image" Target="../media/image6700.png"/><Relationship Id="rId25" Type="http://schemas.openxmlformats.org/officeDocument/2006/relationships/image" Target="../media/image881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6600.png"/><Relationship Id="rId20" Type="http://schemas.openxmlformats.org/officeDocument/2006/relationships/image" Target="../media/image7000.png"/><Relationship Id="rId1" Type="http://schemas.openxmlformats.org/officeDocument/2006/relationships/slideLayout" Target="../slideLayouts/slideLayout7.xml"/><Relationship Id="rId24" Type="http://schemas.openxmlformats.org/officeDocument/2006/relationships/image" Target="../media/image7400.png"/><Relationship Id="rId15" Type="http://schemas.openxmlformats.org/officeDocument/2006/relationships/image" Target="../media/image1530.png"/><Relationship Id="rId23" Type="http://schemas.openxmlformats.org/officeDocument/2006/relationships/image" Target="../media/image7300.png"/><Relationship Id="rId19" Type="http://schemas.openxmlformats.org/officeDocument/2006/relationships/image" Target="../media/image6900.png"/><Relationship Id="rId14" Type="http://schemas.openxmlformats.org/officeDocument/2006/relationships/image" Target="../media/image1520.png"/><Relationship Id="rId22" Type="http://schemas.openxmlformats.org/officeDocument/2006/relationships/image" Target="../media/image720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910.png"/><Relationship Id="rId5" Type="http://schemas.openxmlformats.org/officeDocument/2006/relationships/image" Target="../media/image811.png"/><Relationship Id="rId4" Type="http://schemas.openxmlformats.org/officeDocument/2006/relationships/image" Target="../media/image7110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2.png"/><Relationship Id="rId3" Type="http://schemas.openxmlformats.org/officeDocument/2006/relationships/image" Target="../media/image713.png"/><Relationship Id="rId7" Type="http://schemas.openxmlformats.org/officeDocument/2006/relationships/image" Target="../media/image12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112.png"/><Relationship Id="rId5" Type="http://schemas.openxmlformats.org/officeDocument/2006/relationships/image" Target="../media/image1012.png"/><Relationship Id="rId4" Type="http://schemas.openxmlformats.org/officeDocument/2006/relationships/image" Target="../media/image912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s://en.wikipedia.org/wiki/File:George_Francis_FitzGerald.jpg" TargetMode="External"/><Relationship Id="rId1" Type="http://schemas.openxmlformats.org/officeDocument/2006/relationships/slideLayout" Target="../slideLayouts/slideLayout68.xml"/><Relationship Id="rId6" Type="http://schemas.openxmlformats.org/officeDocument/2006/relationships/hyperlink" Target="https://en.wikipedia.org/wiki/File:Henri_Poincar%C3%A9-2.jpg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en.wikipedia.org/wiki/File:Hendrik_Antoon_Lorentz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en.wikipedia.org/wiki/File:Einstein_patentoffice.jpg" TargetMode="External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Relationship Id="rId5" Type="http://schemas.openxmlformats.org/officeDocument/2006/relationships/image" Target="../media/image290.png"/><Relationship Id="rId4" Type="http://schemas.openxmlformats.org/officeDocument/2006/relationships/image" Target="../media/image2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2146299"/>
            <a:ext cx="9144000" cy="14732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8000" b="1" dirty="0" err="1" smtClean="0"/>
              <a:t>일반상대론</a:t>
            </a:r>
            <a:r>
              <a:rPr lang="en-US" altLang="ko-KR" sz="8000" b="1" dirty="0" smtClean="0"/>
              <a:t> </a:t>
            </a:r>
            <a:r>
              <a:rPr lang="ko-KR" altLang="en-US" sz="8000" b="1" dirty="0" smtClean="0"/>
              <a:t>기초</a:t>
            </a:r>
            <a:endParaRPr lang="ko-KR" altLang="en-US" sz="8000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901700" y="4102100"/>
            <a:ext cx="10121900" cy="226060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ko-KR" altLang="en-US" sz="4400" dirty="0" smtClean="0"/>
              <a:t>강 궁 원</a:t>
            </a:r>
            <a:endParaRPr lang="en-US" altLang="ko-KR" sz="4400" dirty="0" smtClean="0"/>
          </a:p>
          <a:p>
            <a:pPr>
              <a:lnSpc>
                <a:spcPct val="160000"/>
              </a:lnSpc>
            </a:pPr>
            <a:r>
              <a:rPr lang="en-US" altLang="ko-KR" sz="4400" dirty="0" smtClean="0"/>
              <a:t>(</a:t>
            </a:r>
            <a:r>
              <a:rPr lang="ko-KR" altLang="en-US" sz="4400" dirty="0" smtClean="0"/>
              <a:t>중앙대 물리학과</a:t>
            </a:r>
            <a:r>
              <a:rPr lang="en-US" altLang="ko-KR" sz="4400" dirty="0" smtClean="0"/>
              <a:t>, </a:t>
            </a:r>
            <a:r>
              <a:rPr lang="en-US" altLang="ko-KR" sz="4400" dirty="0" smtClean="0">
                <a:hlinkClick r:id="rId2"/>
              </a:rPr>
              <a:t>gwkang@cau.ac.kr</a:t>
            </a:r>
            <a:r>
              <a:rPr lang="en-US" altLang="ko-KR" sz="4400" dirty="0" smtClean="0"/>
              <a:t>) </a:t>
            </a:r>
            <a:endParaRPr lang="ko-KR" altLang="en-US" sz="4400" dirty="0"/>
          </a:p>
        </p:txBody>
      </p:sp>
      <p:sp>
        <p:nvSpPr>
          <p:cNvPr id="5" name="TextBox 3"/>
          <p:cNvSpPr txBox="1"/>
          <p:nvPr/>
        </p:nvSpPr>
        <p:spPr>
          <a:xfrm>
            <a:off x="5962650" y="248334"/>
            <a:ext cx="596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defRPr/>
            </a:pP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2024 </a:t>
            </a:r>
            <a:r>
              <a:rPr kumimoji="0" lang="ko-KR" alt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수치상대론</a:t>
            </a: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 및 중력파 여름학교 </a:t>
            </a:r>
            <a:r>
              <a:rPr kumimoji="0" lang="en-US" altLang="ko-K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t>(2024.07.29~08.02, </a:t>
            </a:r>
            <a:r>
              <a:rPr lang="ko-KR" altLang="en-US" dirty="0">
                <a:solidFill>
                  <a:prstClr val="black"/>
                </a:solidFill>
              </a:rPr>
              <a:t>대전테크노파크 </a:t>
            </a:r>
            <a:r>
              <a:rPr lang="ko-KR" altLang="en-US" dirty="0" err="1" smtClean="0">
                <a:solidFill>
                  <a:prstClr val="black"/>
                </a:solidFill>
              </a:rPr>
              <a:t>지능로봇사업화센터</a:t>
            </a:r>
            <a:r>
              <a:rPr lang="en-US" altLang="ko-KR" dirty="0" smtClean="0">
                <a:solidFill>
                  <a:prstClr val="black"/>
                </a:solidFill>
              </a:rPr>
              <a:t>)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32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71500" y="1290638"/>
            <a:ext cx="10972800" cy="859071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ko-KR" altLang="en-US" sz="3600" b="1" dirty="0" smtClean="0"/>
              <a:t>시간의 흐름</a:t>
            </a:r>
            <a:endParaRPr lang="ko-KR" altLang="en-US" sz="3600" b="1" dirty="0"/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1485901" y="8313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853774" y="2342864"/>
            <a:ext cx="1056145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시간</a:t>
            </a:r>
            <a:r>
              <a:rPr kumimoji="0" lang="en-US" altLang="ko-K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흐름</a:t>
            </a:r>
            <a:r>
              <a:rPr kumimoji="0" lang="en-US" altLang="ko-K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“</a:t>
            </a:r>
            <a:r>
              <a:rPr kumimoji="0" lang="ko-K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두</a:t>
            </a:r>
            <a:r>
              <a:rPr kumimoji="0" lang="en-US" altLang="ko-K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사건</a:t>
            </a:r>
            <a:r>
              <a:rPr kumimoji="0" lang="en-US" altLang="ko-K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사이의</a:t>
            </a:r>
            <a:r>
              <a:rPr kumimoji="0" lang="en-US" altLang="ko-K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시간</a:t>
            </a:r>
            <a:r>
              <a:rPr kumimoji="0" lang="en-US" altLang="ko-KR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간격</a:t>
            </a:r>
            <a:r>
              <a:rPr kumimoji="0" lang="en-US" altLang="ko-KR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”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두 사건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빛의 방출과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도착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직사각형 36"/>
              <p:cNvSpPr/>
              <p:nvPr/>
            </p:nvSpPr>
            <p:spPr>
              <a:xfrm>
                <a:off x="3753032" y="5569145"/>
                <a:ext cx="585074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∆</m:t>
                      </m:r>
                      <m:r>
                        <a:rPr kumimoji="1" lang="en-US" altLang="ko-KR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𝑡</m:t>
                      </m:r>
                      <m:r>
                        <a:rPr kumimoji="1" lang="en-US" altLang="ko-KR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=∆</m:t>
                      </m:r>
                      <m:sSup>
                        <m:sSupPr>
                          <m:ctrlPr>
                            <a:rPr kumimoji="1" lang="en-US" altLang="ko-K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kumimoji="1" lang="en-US" altLang="ko-K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𝑡</m:t>
                          </m:r>
                        </m:e>
                        <m:sup>
                          <m:r>
                            <a:rPr kumimoji="1" lang="en-US" altLang="ko-K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′</m:t>
                          </m:r>
                        </m:sup>
                      </m:sSup>
                      <m:r>
                        <a:rPr kumimoji="1" lang="en-US" altLang="ko-KR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  ??</m:t>
                      </m:r>
                    </m:oMath>
                  </m:oMathPara>
                </a14:m>
                <a:endParaRPr kumimoji="0" lang="en-US" altLang="ko-KR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7" name="직사각형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032" y="5569145"/>
                <a:ext cx="5850740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823" name="AutoShape 31"/>
          <p:cNvSpPr>
            <a:spLocks noChangeAspect="1" noChangeArrowheads="1" noTextEdit="1"/>
          </p:cNvSpPr>
          <p:nvPr/>
        </p:nvSpPr>
        <p:spPr bwMode="auto">
          <a:xfrm>
            <a:off x="2529508" y="3148856"/>
            <a:ext cx="5372100" cy="3200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870266" y="5121976"/>
            <a:ext cx="1914614" cy="962848"/>
            <a:chOff x="1145024" y="4513154"/>
            <a:chExt cx="1914614" cy="962848"/>
          </a:xfrm>
        </p:grpSpPr>
        <p:sp>
          <p:nvSpPr>
            <p:cNvPr id="33822" name="Freeform 30"/>
            <p:cNvSpPr>
              <a:spLocks/>
            </p:cNvSpPr>
            <p:nvPr/>
          </p:nvSpPr>
          <p:spPr bwMode="auto">
            <a:xfrm>
              <a:off x="1280130" y="4565753"/>
              <a:ext cx="1492" cy="5378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847"/>
                </a:cxn>
              </a:cxnLst>
              <a:rect l="0" t="0" r="r" b="b"/>
              <a:pathLst>
                <a:path w="3" h="847">
                  <a:moveTo>
                    <a:pt x="0" y="0"/>
                  </a:moveTo>
                  <a:lnTo>
                    <a:pt x="3" y="84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821" name="Freeform 29"/>
            <p:cNvSpPr>
              <a:spLocks/>
            </p:cNvSpPr>
            <p:nvPr/>
          </p:nvSpPr>
          <p:spPr bwMode="auto">
            <a:xfrm>
              <a:off x="1271922" y="5104339"/>
              <a:ext cx="1689973" cy="889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661" y="0"/>
                </a:cxn>
              </a:cxnLst>
              <a:rect l="0" t="0" r="r" b="b"/>
              <a:pathLst>
                <a:path w="2661" h="15">
                  <a:moveTo>
                    <a:pt x="0" y="15"/>
                  </a:moveTo>
                  <a:lnTo>
                    <a:pt x="2661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820" name="Oval 28"/>
            <p:cNvSpPr>
              <a:spLocks noChangeArrowheads="1"/>
            </p:cNvSpPr>
            <p:nvPr/>
          </p:nvSpPr>
          <p:spPr bwMode="auto">
            <a:xfrm>
              <a:off x="1570372" y="4788744"/>
              <a:ext cx="114903" cy="114829"/>
            </a:xfrm>
            <a:prstGeom prst="ellipse">
              <a:avLst/>
            </a:prstGeom>
            <a:noFill/>
            <a:ln w="12700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819" name="Freeform 27"/>
            <p:cNvSpPr>
              <a:spLocks/>
            </p:cNvSpPr>
            <p:nvPr/>
          </p:nvSpPr>
          <p:spPr bwMode="auto">
            <a:xfrm>
              <a:off x="1622601" y="4908759"/>
              <a:ext cx="746" cy="1148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80"/>
                </a:cxn>
              </a:cxnLst>
              <a:rect l="0" t="0" r="r" b="b"/>
              <a:pathLst>
                <a:path w="1" h="180">
                  <a:moveTo>
                    <a:pt x="0" y="0"/>
                  </a:moveTo>
                  <a:lnTo>
                    <a:pt x="1" y="180"/>
                  </a:lnTo>
                </a:path>
              </a:pathLst>
            </a:custGeom>
            <a:noFill/>
            <a:ln w="12700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818" name="Freeform 26"/>
            <p:cNvSpPr>
              <a:spLocks/>
            </p:cNvSpPr>
            <p:nvPr/>
          </p:nvSpPr>
          <p:spPr bwMode="auto">
            <a:xfrm>
              <a:off x="1527843" y="5023588"/>
              <a:ext cx="85804" cy="75565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119"/>
                </a:cxn>
              </a:cxnLst>
              <a:rect l="0" t="0" r="r" b="b"/>
              <a:pathLst>
                <a:path w="135" h="119">
                  <a:moveTo>
                    <a:pt x="135" y="0"/>
                  </a:moveTo>
                  <a:lnTo>
                    <a:pt x="0" y="119"/>
                  </a:lnTo>
                </a:path>
              </a:pathLst>
            </a:custGeom>
            <a:noFill/>
            <a:ln w="12700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817" name="Freeform 25"/>
            <p:cNvSpPr>
              <a:spLocks/>
            </p:cNvSpPr>
            <p:nvPr/>
          </p:nvSpPr>
          <p:spPr bwMode="auto">
            <a:xfrm>
              <a:off x="1633793" y="5023588"/>
              <a:ext cx="101473" cy="844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133"/>
                </a:cxn>
              </a:cxnLst>
              <a:rect l="0" t="0" r="r" b="b"/>
              <a:pathLst>
                <a:path w="159" h="133">
                  <a:moveTo>
                    <a:pt x="0" y="0"/>
                  </a:moveTo>
                  <a:lnTo>
                    <a:pt x="159" y="133"/>
                  </a:lnTo>
                </a:path>
              </a:pathLst>
            </a:custGeom>
            <a:noFill/>
            <a:ln w="12700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816" name="Freeform 24"/>
            <p:cNvSpPr>
              <a:spLocks/>
            </p:cNvSpPr>
            <p:nvPr/>
          </p:nvSpPr>
          <p:spPr bwMode="auto">
            <a:xfrm>
              <a:off x="1514413" y="4917649"/>
              <a:ext cx="106696" cy="57044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90"/>
                </a:cxn>
              </a:cxnLst>
              <a:rect l="0" t="0" r="r" b="b"/>
              <a:pathLst>
                <a:path w="165" h="90">
                  <a:moveTo>
                    <a:pt x="165" y="0"/>
                  </a:moveTo>
                  <a:lnTo>
                    <a:pt x="0" y="90"/>
                  </a:lnTo>
                </a:path>
              </a:pathLst>
            </a:custGeom>
            <a:noFill/>
            <a:ln w="12700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815" name="Freeform 23"/>
            <p:cNvSpPr>
              <a:spLocks/>
            </p:cNvSpPr>
            <p:nvPr/>
          </p:nvSpPr>
          <p:spPr bwMode="auto">
            <a:xfrm>
              <a:off x="1621109" y="4917649"/>
              <a:ext cx="94012" cy="66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105"/>
                </a:cxn>
              </a:cxnLst>
              <a:rect l="0" t="0" r="r" b="b"/>
              <a:pathLst>
                <a:path w="150" h="105">
                  <a:moveTo>
                    <a:pt x="0" y="0"/>
                  </a:moveTo>
                  <a:lnTo>
                    <a:pt x="150" y="105"/>
                  </a:lnTo>
                </a:path>
              </a:pathLst>
            </a:custGeom>
            <a:noFill/>
            <a:ln w="12700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814" name="Freeform 22"/>
            <p:cNvSpPr>
              <a:spLocks/>
            </p:cNvSpPr>
            <p:nvPr/>
          </p:nvSpPr>
          <p:spPr bwMode="auto">
            <a:xfrm>
              <a:off x="1753173" y="4513154"/>
              <a:ext cx="208915" cy="219287"/>
            </a:xfrm>
            <a:custGeom>
              <a:avLst/>
              <a:gdLst/>
              <a:ahLst/>
              <a:cxnLst>
                <a:cxn ang="0">
                  <a:pos x="0" y="345"/>
                </a:cxn>
                <a:cxn ang="0">
                  <a:pos x="329" y="0"/>
                </a:cxn>
              </a:cxnLst>
              <a:rect l="0" t="0" r="r" b="b"/>
              <a:pathLst>
                <a:path w="329" h="345">
                  <a:moveTo>
                    <a:pt x="0" y="345"/>
                  </a:moveTo>
                  <a:lnTo>
                    <a:pt x="329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798" name="AutoShape 6"/>
            <p:cNvSpPr>
              <a:spLocks noChangeArrowheads="1"/>
            </p:cNvSpPr>
            <p:nvPr/>
          </p:nvSpPr>
          <p:spPr bwMode="auto">
            <a:xfrm>
              <a:off x="2308290" y="4679841"/>
              <a:ext cx="341725" cy="343747"/>
            </a:xfrm>
            <a:prstGeom prst="flowChartConnector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797" name="Freeform 5"/>
            <p:cNvSpPr>
              <a:spLocks/>
            </p:cNvSpPr>
            <p:nvPr/>
          </p:nvSpPr>
          <p:spPr bwMode="auto">
            <a:xfrm>
              <a:off x="2466468" y="4793188"/>
              <a:ext cx="171609" cy="67416"/>
            </a:xfrm>
            <a:custGeom>
              <a:avLst/>
              <a:gdLst/>
              <a:ahLst/>
              <a:cxnLst>
                <a:cxn ang="0">
                  <a:pos x="0" y="106"/>
                </a:cxn>
                <a:cxn ang="0">
                  <a:pos x="270" y="0"/>
                </a:cxn>
              </a:cxnLst>
              <a:rect l="0" t="0" r="r" b="b"/>
              <a:pathLst>
                <a:path w="270" h="106">
                  <a:moveTo>
                    <a:pt x="0" y="106"/>
                  </a:moveTo>
                  <a:lnTo>
                    <a:pt x="270" y="0"/>
                  </a:lnTo>
                </a:path>
              </a:pathLst>
            </a:custGeom>
            <a:noFill/>
            <a:ln w="9525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794" name="Rectangle 2"/>
            <p:cNvSpPr>
              <a:spLocks noChangeArrowheads="1"/>
            </p:cNvSpPr>
            <p:nvPr/>
          </p:nvSpPr>
          <p:spPr bwMode="auto">
            <a:xfrm>
              <a:off x="2644046" y="4762073"/>
              <a:ext cx="415592" cy="343006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바탕" pitchFamily="18" charset="-127"/>
                  <a:ea typeface="바탕" pitchFamily="18" charset="-127"/>
                  <a:cs typeface="Times New Roman" pitchFamily="18" charset="0"/>
                </a:rPr>
                <a:t>∆t</a:t>
              </a:r>
              <a:endPara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1145024" y="5075892"/>
                  <a:ext cx="31185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ko-KR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𝜗</m:t>
                        </m:r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5024" y="5075892"/>
                  <a:ext cx="311853" cy="400110"/>
                </a:xfrm>
                <a:prstGeom prst="rect">
                  <a:avLst/>
                </a:prstGeom>
                <a:blipFill>
                  <a:blip r:embed="rId4"/>
                  <a:stretch>
                    <a:fillRect r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그룹 45"/>
          <p:cNvGrpSpPr/>
          <p:nvPr/>
        </p:nvGrpSpPr>
        <p:grpSpPr>
          <a:xfrm>
            <a:off x="3252202" y="3377774"/>
            <a:ext cx="3657505" cy="1611352"/>
            <a:chOff x="2414986" y="2361774"/>
            <a:chExt cx="3657505" cy="1611352"/>
          </a:xfrm>
        </p:grpSpPr>
        <p:sp>
          <p:nvSpPr>
            <p:cNvPr id="33813" name="Oval 21"/>
            <p:cNvSpPr>
              <a:spLocks noChangeArrowheads="1"/>
            </p:cNvSpPr>
            <p:nvPr/>
          </p:nvSpPr>
          <p:spPr bwMode="auto">
            <a:xfrm>
              <a:off x="4217624" y="3575999"/>
              <a:ext cx="114157" cy="114829"/>
            </a:xfrm>
            <a:prstGeom prst="ellips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812" name="Freeform 20"/>
            <p:cNvSpPr>
              <a:spLocks/>
            </p:cNvSpPr>
            <p:nvPr/>
          </p:nvSpPr>
          <p:spPr bwMode="auto">
            <a:xfrm>
              <a:off x="4269853" y="3696014"/>
              <a:ext cx="746" cy="1148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80"/>
                </a:cxn>
              </a:cxnLst>
              <a:rect l="0" t="0" r="r" b="b"/>
              <a:pathLst>
                <a:path w="1" h="180">
                  <a:moveTo>
                    <a:pt x="0" y="0"/>
                  </a:moveTo>
                  <a:lnTo>
                    <a:pt x="1" y="18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811" name="Freeform 19"/>
            <p:cNvSpPr>
              <a:spLocks/>
            </p:cNvSpPr>
            <p:nvPr/>
          </p:nvSpPr>
          <p:spPr bwMode="auto">
            <a:xfrm>
              <a:off x="4175095" y="3810844"/>
              <a:ext cx="85058" cy="75565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119"/>
                </a:cxn>
              </a:cxnLst>
              <a:rect l="0" t="0" r="r" b="b"/>
              <a:pathLst>
                <a:path w="135" h="119">
                  <a:moveTo>
                    <a:pt x="135" y="0"/>
                  </a:moveTo>
                  <a:lnTo>
                    <a:pt x="0" y="119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810" name="Freeform 18"/>
            <p:cNvSpPr>
              <a:spLocks/>
            </p:cNvSpPr>
            <p:nvPr/>
          </p:nvSpPr>
          <p:spPr bwMode="auto">
            <a:xfrm>
              <a:off x="4279552" y="3810844"/>
              <a:ext cx="102219" cy="844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133"/>
                </a:cxn>
              </a:cxnLst>
              <a:rect l="0" t="0" r="r" b="b"/>
              <a:pathLst>
                <a:path w="159" h="133">
                  <a:moveTo>
                    <a:pt x="0" y="0"/>
                  </a:moveTo>
                  <a:lnTo>
                    <a:pt x="159" y="133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809" name="Freeform 17"/>
            <p:cNvSpPr>
              <a:spLocks/>
            </p:cNvSpPr>
            <p:nvPr/>
          </p:nvSpPr>
          <p:spPr bwMode="auto">
            <a:xfrm>
              <a:off x="4162411" y="3704904"/>
              <a:ext cx="105204" cy="57044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90"/>
                </a:cxn>
              </a:cxnLst>
              <a:rect l="0" t="0" r="r" b="b"/>
              <a:pathLst>
                <a:path w="165" h="90">
                  <a:moveTo>
                    <a:pt x="165" y="0"/>
                  </a:moveTo>
                  <a:lnTo>
                    <a:pt x="0" y="9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808" name="Freeform 16"/>
            <p:cNvSpPr>
              <a:spLocks/>
            </p:cNvSpPr>
            <p:nvPr/>
          </p:nvSpPr>
          <p:spPr bwMode="auto">
            <a:xfrm>
              <a:off x="4267614" y="3704904"/>
              <a:ext cx="109680" cy="44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71"/>
                </a:cxn>
              </a:cxnLst>
              <a:rect l="0" t="0" r="r" b="b"/>
              <a:pathLst>
                <a:path w="172" h="71">
                  <a:moveTo>
                    <a:pt x="0" y="0"/>
                  </a:moveTo>
                  <a:lnTo>
                    <a:pt x="172" y="71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807" name="Freeform 15"/>
            <p:cNvSpPr>
              <a:spLocks/>
            </p:cNvSpPr>
            <p:nvPr/>
          </p:nvSpPr>
          <p:spPr bwMode="auto">
            <a:xfrm>
              <a:off x="3897536" y="3455984"/>
              <a:ext cx="241745" cy="124460"/>
            </a:xfrm>
            <a:custGeom>
              <a:avLst/>
              <a:gdLst/>
              <a:ahLst/>
              <a:cxnLst>
                <a:cxn ang="0">
                  <a:pos x="381" y="196"/>
                </a:cxn>
                <a:cxn ang="0">
                  <a:pos x="0" y="0"/>
                </a:cxn>
              </a:cxnLst>
              <a:rect l="0" t="0" r="r" b="b"/>
              <a:pathLst>
                <a:path w="381" h="196">
                  <a:moveTo>
                    <a:pt x="381" y="19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806" name="AutoShape 14"/>
            <p:cNvSpPr>
              <a:spLocks noChangeArrowheads="1"/>
            </p:cNvSpPr>
            <p:nvPr/>
          </p:nvSpPr>
          <p:spPr bwMode="auto">
            <a:xfrm>
              <a:off x="2414986" y="2361774"/>
              <a:ext cx="3200876" cy="1600200"/>
            </a:xfrm>
            <a:prstGeom prst="homePlate">
              <a:avLst>
                <a:gd name="adj" fmla="val 49653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805" name="AutoShape 13"/>
            <p:cNvSpPr>
              <a:spLocks noChangeArrowheads="1"/>
            </p:cNvSpPr>
            <p:nvPr/>
          </p:nvSpPr>
          <p:spPr bwMode="auto">
            <a:xfrm>
              <a:off x="5615862" y="3047044"/>
              <a:ext cx="456629" cy="22743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804" name="AutoShape 12"/>
            <p:cNvSpPr>
              <a:spLocks noChangeArrowheads="1"/>
            </p:cNvSpPr>
            <p:nvPr/>
          </p:nvSpPr>
          <p:spPr bwMode="auto">
            <a:xfrm rot="5400000">
              <a:off x="3158531" y="2189760"/>
              <a:ext cx="113348" cy="457375"/>
            </a:xfrm>
            <a:prstGeom prst="moon">
              <a:avLst>
                <a:gd name="adj" fmla="val 5000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803" name="Freeform 11"/>
            <p:cNvSpPr>
              <a:spLocks/>
            </p:cNvSpPr>
            <p:nvPr/>
          </p:nvSpPr>
          <p:spPr bwMode="auto">
            <a:xfrm>
              <a:off x="3216324" y="2995014"/>
              <a:ext cx="4477" cy="866034"/>
            </a:xfrm>
            <a:custGeom>
              <a:avLst/>
              <a:gdLst/>
              <a:ahLst/>
              <a:cxnLst>
                <a:cxn ang="0">
                  <a:pos x="7" y="1364"/>
                </a:cxn>
                <a:cxn ang="0">
                  <a:pos x="0" y="0"/>
                </a:cxn>
              </a:cxnLst>
              <a:rect l="0" t="0" r="r" b="b"/>
              <a:pathLst>
                <a:path w="7" h="1364">
                  <a:moveTo>
                    <a:pt x="7" y="13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802" name="Rectangle 10"/>
            <p:cNvSpPr>
              <a:spLocks noChangeArrowheads="1"/>
            </p:cNvSpPr>
            <p:nvPr/>
          </p:nvSpPr>
          <p:spPr bwMode="auto">
            <a:xfrm>
              <a:off x="3100675" y="3847144"/>
              <a:ext cx="229060" cy="114829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800" name="AutoShape 8"/>
            <p:cNvSpPr>
              <a:spLocks noChangeArrowheads="1"/>
            </p:cNvSpPr>
            <p:nvPr/>
          </p:nvSpPr>
          <p:spPr bwMode="auto">
            <a:xfrm>
              <a:off x="4472799" y="2704039"/>
              <a:ext cx="341725" cy="343747"/>
            </a:xfrm>
            <a:prstGeom prst="flowChartConnector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799" name="Freeform 7"/>
            <p:cNvSpPr>
              <a:spLocks/>
            </p:cNvSpPr>
            <p:nvPr/>
          </p:nvSpPr>
          <p:spPr bwMode="auto">
            <a:xfrm>
              <a:off x="4630977" y="2741821"/>
              <a:ext cx="123857" cy="142981"/>
            </a:xfrm>
            <a:custGeom>
              <a:avLst/>
              <a:gdLst/>
              <a:ahLst/>
              <a:cxnLst>
                <a:cxn ang="0">
                  <a:pos x="0" y="225"/>
                </a:cxn>
                <a:cxn ang="0">
                  <a:pos x="195" y="0"/>
                </a:cxn>
              </a:cxnLst>
              <a:rect l="0" t="0" r="r" b="b"/>
              <a:pathLst>
                <a:path w="195" h="225">
                  <a:moveTo>
                    <a:pt x="0" y="225"/>
                  </a:moveTo>
                  <a:lnTo>
                    <a:pt x="195" y="0"/>
                  </a:ln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796" name="Rectangle 4"/>
            <p:cNvSpPr>
              <a:spLocks noChangeArrowheads="1"/>
            </p:cNvSpPr>
            <p:nvPr/>
          </p:nvSpPr>
          <p:spPr bwMode="auto">
            <a:xfrm>
              <a:off x="5730019" y="2704039"/>
              <a:ext cx="342471" cy="343747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바탕" pitchFamily="18" charset="-127"/>
                  <a:ea typeface="바탕" pitchFamily="18" charset="-127"/>
                  <a:cs typeface="Times New Roman" pitchFamily="18" charset="0"/>
                </a:rPr>
                <a:t>V</a:t>
              </a:r>
              <a:endPara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  <p:sp>
          <p:nvSpPr>
            <p:cNvPr id="33795" name="Rectangle 3"/>
            <p:cNvSpPr>
              <a:spLocks noChangeArrowheads="1"/>
            </p:cNvSpPr>
            <p:nvPr/>
          </p:nvSpPr>
          <p:spPr bwMode="auto">
            <a:xfrm>
              <a:off x="4815270" y="2818868"/>
              <a:ext cx="476774" cy="343006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바탕" pitchFamily="18" charset="-127"/>
                  <a:ea typeface="바탕" pitchFamily="18" charset="-127"/>
                  <a:cs typeface="Times New Roman" pitchFamily="18" charset="0"/>
                </a:rPr>
                <a:t>∆t'</a:t>
              </a:r>
              <a:endPara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4355976" y="3573016"/>
                  <a:ext cx="6480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ko-KR" alt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𝜗</m:t>
                        </m:r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′</m:t>
                        </m:r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5976" y="3573016"/>
                  <a:ext cx="648072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TextBox 42"/>
            <p:cNvSpPr txBox="1"/>
            <p:nvPr/>
          </p:nvSpPr>
          <p:spPr>
            <a:xfrm>
              <a:off x="2627784" y="292494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L’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915816" y="3419708"/>
              <a:ext cx="351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c’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4" name="그룹 46"/>
          <p:cNvGrpSpPr/>
          <p:nvPr/>
        </p:nvGrpSpPr>
        <p:grpSpPr>
          <a:xfrm>
            <a:off x="4116298" y="3364880"/>
            <a:ext cx="3657505" cy="1611352"/>
            <a:chOff x="2414986" y="2361774"/>
            <a:chExt cx="3657505" cy="1611352"/>
          </a:xfrm>
        </p:grpSpPr>
        <p:sp>
          <p:nvSpPr>
            <p:cNvPr id="48" name="Oval 21"/>
            <p:cNvSpPr>
              <a:spLocks noChangeArrowheads="1"/>
            </p:cNvSpPr>
            <p:nvPr/>
          </p:nvSpPr>
          <p:spPr bwMode="auto">
            <a:xfrm>
              <a:off x="4217624" y="3575999"/>
              <a:ext cx="114157" cy="114829"/>
            </a:xfrm>
            <a:prstGeom prst="ellips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Freeform 20"/>
            <p:cNvSpPr>
              <a:spLocks/>
            </p:cNvSpPr>
            <p:nvPr/>
          </p:nvSpPr>
          <p:spPr bwMode="auto">
            <a:xfrm>
              <a:off x="4269853" y="3696014"/>
              <a:ext cx="746" cy="1148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80"/>
                </a:cxn>
              </a:cxnLst>
              <a:rect l="0" t="0" r="r" b="b"/>
              <a:pathLst>
                <a:path w="1" h="180">
                  <a:moveTo>
                    <a:pt x="0" y="0"/>
                  </a:moveTo>
                  <a:lnTo>
                    <a:pt x="1" y="18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0" name="Freeform 19"/>
            <p:cNvSpPr>
              <a:spLocks/>
            </p:cNvSpPr>
            <p:nvPr/>
          </p:nvSpPr>
          <p:spPr bwMode="auto">
            <a:xfrm>
              <a:off x="4175095" y="3810844"/>
              <a:ext cx="85058" cy="75565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119"/>
                </a:cxn>
              </a:cxnLst>
              <a:rect l="0" t="0" r="r" b="b"/>
              <a:pathLst>
                <a:path w="135" h="119">
                  <a:moveTo>
                    <a:pt x="135" y="0"/>
                  </a:moveTo>
                  <a:lnTo>
                    <a:pt x="0" y="119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1" name="Freeform 18"/>
            <p:cNvSpPr>
              <a:spLocks/>
            </p:cNvSpPr>
            <p:nvPr/>
          </p:nvSpPr>
          <p:spPr bwMode="auto">
            <a:xfrm>
              <a:off x="4279552" y="3810844"/>
              <a:ext cx="102219" cy="844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133"/>
                </a:cxn>
              </a:cxnLst>
              <a:rect l="0" t="0" r="r" b="b"/>
              <a:pathLst>
                <a:path w="159" h="133">
                  <a:moveTo>
                    <a:pt x="0" y="0"/>
                  </a:moveTo>
                  <a:lnTo>
                    <a:pt x="159" y="133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2" name="Freeform 17"/>
            <p:cNvSpPr>
              <a:spLocks/>
            </p:cNvSpPr>
            <p:nvPr/>
          </p:nvSpPr>
          <p:spPr bwMode="auto">
            <a:xfrm>
              <a:off x="4162411" y="3704904"/>
              <a:ext cx="105204" cy="57044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90"/>
                </a:cxn>
              </a:cxnLst>
              <a:rect l="0" t="0" r="r" b="b"/>
              <a:pathLst>
                <a:path w="165" h="90">
                  <a:moveTo>
                    <a:pt x="165" y="0"/>
                  </a:moveTo>
                  <a:lnTo>
                    <a:pt x="0" y="9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Freeform 16"/>
            <p:cNvSpPr>
              <a:spLocks/>
            </p:cNvSpPr>
            <p:nvPr/>
          </p:nvSpPr>
          <p:spPr bwMode="auto">
            <a:xfrm>
              <a:off x="4267614" y="3704904"/>
              <a:ext cx="109680" cy="44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71"/>
                </a:cxn>
              </a:cxnLst>
              <a:rect l="0" t="0" r="r" b="b"/>
              <a:pathLst>
                <a:path w="172" h="71">
                  <a:moveTo>
                    <a:pt x="0" y="0"/>
                  </a:moveTo>
                  <a:lnTo>
                    <a:pt x="172" y="71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Freeform 15"/>
            <p:cNvSpPr>
              <a:spLocks/>
            </p:cNvSpPr>
            <p:nvPr/>
          </p:nvSpPr>
          <p:spPr bwMode="auto">
            <a:xfrm>
              <a:off x="3897536" y="3455984"/>
              <a:ext cx="241745" cy="124460"/>
            </a:xfrm>
            <a:custGeom>
              <a:avLst/>
              <a:gdLst/>
              <a:ahLst/>
              <a:cxnLst>
                <a:cxn ang="0">
                  <a:pos x="381" y="196"/>
                </a:cxn>
                <a:cxn ang="0">
                  <a:pos x="0" y="0"/>
                </a:cxn>
              </a:cxnLst>
              <a:rect l="0" t="0" r="r" b="b"/>
              <a:pathLst>
                <a:path w="381" h="196">
                  <a:moveTo>
                    <a:pt x="381" y="19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5" name="AutoShape 14"/>
            <p:cNvSpPr>
              <a:spLocks noChangeArrowheads="1"/>
            </p:cNvSpPr>
            <p:nvPr/>
          </p:nvSpPr>
          <p:spPr bwMode="auto">
            <a:xfrm>
              <a:off x="2414986" y="2361774"/>
              <a:ext cx="3200876" cy="1600200"/>
            </a:xfrm>
            <a:prstGeom prst="homePlate">
              <a:avLst>
                <a:gd name="adj" fmla="val 49653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AutoShape 13"/>
            <p:cNvSpPr>
              <a:spLocks noChangeArrowheads="1"/>
            </p:cNvSpPr>
            <p:nvPr/>
          </p:nvSpPr>
          <p:spPr bwMode="auto">
            <a:xfrm>
              <a:off x="5615862" y="3047044"/>
              <a:ext cx="456629" cy="22743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AutoShape 12"/>
            <p:cNvSpPr>
              <a:spLocks noChangeArrowheads="1"/>
            </p:cNvSpPr>
            <p:nvPr/>
          </p:nvSpPr>
          <p:spPr bwMode="auto">
            <a:xfrm rot="5400000">
              <a:off x="3158531" y="2189760"/>
              <a:ext cx="113348" cy="457375"/>
            </a:xfrm>
            <a:prstGeom prst="moon">
              <a:avLst>
                <a:gd name="adj" fmla="val 5000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Freeform 11"/>
            <p:cNvSpPr>
              <a:spLocks/>
            </p:cNvSpPr>
            <p:nvPr/>
          </p:nvSpPr>
          <p:spPr bwMode="auto">
            <a:xfrm>
              <a:off x="3216324" y="2721814"/>
              <a:ext cx="4477" cy="866034"/>
            </a:xfrm>
            <a:custGeom>
              <a:avLst/>
              <a:gdLst/>
              <a:ahLst/>
              <a:cxnLst>
                <a:cxn ang="0">
                  <a:pos x="7" y="1364"/>
                </a:cxn>
                <a:cxn ang="0">
                  <a:pos x="0" y="0"/>
                </a:cxn>
              </a:cxnLst>
              <a:rect l="0" t="0" r="r" b="b"/>
              <a:pathLst>
                <a:path w="7" h="1364">
                  <a:moveTo>
                    <a:pt x="7" y="13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9" name="Rectangle 10"/>
            <p:cNvSpPr>
              <a:spLocks noChangeArrowheads="1"/>
            </p:cNvSpPr>
            <p:nvPr/>
          </p:nvSpPr>
          <p:spPr bwMode="auto">
            <a:xfrm>
              <a:off x="3100675" y="3847144"/>
              <a:ext cx="229060" cy="114829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1" name="AutoShape 8"/>
            <p:cNvSpPr>
              <a:spLocks noChangeArrowheads="1"/>
            </p:cNvSpPr>
            <p:nvPr/>
          </p:nvSpPr>
          <p:spPr bwMode="auto">
            <a:xfrm>
              <a:off x="4472799" y="2704039"/>
              <a:ext cx="341725" cy="343747"/>
            </a:xfrm>
            <a:prstGeom prst="flowChartConnector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2" name="Freeform 7"/>
            <p:cNvSpPr>
              <a:spLocks/>
            </p:cNvSpPr>
            <p:nvPr/>
          </p:nvSpPr>
          <p:spPr bwMode="auto">
            <a:xfrm>
              <a:off x="4630977" y="2741821"/>
              <a:ext cx="123857" cy="142981"/>
            </a:xfrm>
            <a:custGeom>
              <a:avLst/>
              <a:gdLst/>
              <a:ahLst/>
              <a:cxnLst>
                <a:cxn ang="0">
                  <a:pos x="0" y="225"/>
                </a:cxn>
                <a:cxn ang="0">
                  <a:pos x="195" y="0"/>
                </a:cxn>
              </a:cxnLst>
              <a:rect l="0" t="0" r="r" b="b"/>
              <a:pathLst>
                <a:path w="195" h="225">
                  <a:moveTo>
                    <a:pt x="0" y="225"/>
                  </a:moveTo>
                  <a:lnTo>
                    <a:pt x="195" y="0"/>
                  </a:ln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Rectangle 4"/>
            <p:cNvSpPr>
              <a:spLocks noChangeArrowheads="1"/>
            </p:cNvSpPr>
            <p:nvPr/>
          </p:nvSpPr>
          <p:spPr bwMode="auto">
            <a:xfrm>
              <a:off x="5730019" y="2704039"/>
              <a:ext cx="342471" cy="343747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바탕" pitchFamily="18" charset="-127"/>
                  <a:ea typeface="바탕" pitchFamily="18" charset="-127"/>
                  <a:cs typeface="Times New Roman" pitchFamily="18" charset="0"/>
                </a:rPr>
                <a:t>V</a:t>
              </a:r>
              <a:endPara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  <p:sp>
          <p:nvSpPr>
            <p:cNvPr id="64" name="Rectangle 3"/>
            <p:cNvSpPr>
              <a:spLocks noChangeArrowheads="1"/>
            </p:cNvSpPr>
            <p:nvPr/>
          </p:nvSpPr>
          <p:spPr bwMode="auto">
            <a:xfrm>
              <a:off x="4815270" y="2818868"/>
              <a:ext cx="476774" cy="343006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바탕" pitchFamily="18" charset="-127"/>
                  <a:ea typeface="바탕" pitchFamily="18" charset="-127"/>
                  <a:cs typeface="Times New Roman" pitchFamily="18" charset="0"/>
                </a:rPr>
                <a:t>∆t'</a:t>
              </a:r>
              <a:endPara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4355976" y="3573016"/>
                  <a:ext cx="6480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ko-KR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𝜗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′</m:t>
                        </m:r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5976" y="3573016"/>
                  <a:ext cx="648072" cy="40011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6" name="TextBox 65"/>
            <p:cNvSpPr txBox="1"/>
            <p:nvPr/>
          </p:nvSpPr>
          <p:spPr>
            <a:xfrm>
              <a:off x="2627784" y="292494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L’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915816" y="3419708"/>
              <a:ext cx="351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c’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5" name="그룹 67"/>
          <p:cNvGrpSpPr/>
          <p:nvPr/>
        </p:nvGrpSpPr>
        <p:grpSpPr>
          <a:xfrm>
            <a:off x="4965491" y="3364880"/>
            <a:ext cx="3657505" cy="1611352"/>
            <a:chOff x="2414986" y="2361774"/>
            <a:chExt cx="3657505" cy="1611352"/>
          </a:xfrm>
        </p:grpSpPr>
        <p:sp>
          <p:nvSpPr>
            <p:cNvPr id="69" name="Oval 21"/>
            <p:cNvSpPr>
              <a:spLocks noChangeArrowheads="1"/>
            </p:cNvSpPr>
            <p:nvPr/>
          </p:nvSpPr>
          <p:spPr bwMode="auto">
            <a:xfrm>
              <a:off x="4217624" y="3575999"/>
              <a:ext cx="114157" cy="114829"/>
            </a:xfrm>
            <a:prstGeom prst="ellips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0" name="Freeform 20"/>
            <p:cNvSpPr>
              <a:spLocks/>
            </p:cNvSpPr>
            <p:nvPr/>
          </p:nvSpPr>
          <p:spPr bwMode="auto">
            <a:xfrm>
              <a:off x="4269853" y="3696014"/>
              <a:ext cx="746" cy="1148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80"/>
                </a:cxn>
              </a:cxnLst>
              <a:rect l="0" t="0" r="r" b="b"/>
              <a:pathLst>
                <a:path w="1" h="180">
                  <a:moveTo>
                    <a:pt x="0" y="0"/>
                  </a:moveTo>
                  <a:lnTo>
                    <a:pt x="1" y="18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1" name="Freeform 19"/>
            <p:cNvSpPr>
              <a:spLocks/>
            </p:cNvSpPr>
            <p:nvPr/>
          </p:nvSpPr>
          <p:spPr bwMode="auto">
            <a:xfrm>
              <a:off x="4175095" y="3810844"/>
              <a:ext cx="85058" cy="75565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119"/>
                </a:cxn>
              </a:cxnLst>
              <a:rect l="0" t="0" r="r" b="b"/>
              <a:pathLst>
                <a:path w="135" h="119">
                  <a:moveTo>
                    <a:pt x="135" y="0"/>
                  </a:moveTo>
                  <a:lnTo>
                    <a:pt x="0" y="119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2" name="Freeform 18"/>
            <p:cNvSpPr>
              <a:spLocks/>
            </p:cNvSpPr>
            <p:nvPr/>
          </p:nvSpPr>
          <p:spPr bwMode="auto">
            <a:xfrm>
              <a:off x="4279552" y="3810844"/>
              <a:ext cx="102219" cy="844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133"/>
                </a:cxn>
              </a:cxnLst>
              <a:rect l="0" t="0" r="r" b="b"/>
              <a:pathLst>
                <a:path w="159" h="133">
                  <a:moveTo>
                    <a:pt x="0" y="0"/>
                  </a:moveTo>
                  <a:lnTo>
                    <a:pt x="159" y="133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4162411" y="3704904"/>
              <a:ext cx="105204" cy="57044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90"/>
                </a:cxn>
              </a:cxnLst>
              <a:rect l="0" t="0" r="r" b="b"/>
              <a:pathLst>
                <a:path w="165" h="90">
                  <a:moveTo>
                    <a:pt x="165" y="0"/>
                  </a:moveTo>
                  <a:lnTo>
                    <a:pt x="0" y="9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4" name="Freeform 16"/>
            <p:cNvSpPr>
              <a:spLocks/>
            </p:cNvSpPr>
            <p:nvPr/>
          </p:nvSpPr>
          <p:spPr bwMode="auto">
            <a:xfrm>
              <a:off x="4267614" y="3704904"/>
              <a:ext cx="109680" cy="44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71"/>
                </a:cxn>
              </a:cxnLst>
              <a:rect l="0" t="0" r="r" b="b"/>
              <a:pathLst>
                <a:path w="172" h="71">
                  <a:moveTo>
                    <a:pt x="0" y="0"/>
                  </a:moveTo>
                  <a:lnTo>
                    <a:pt x="172" y="71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5" name="Freeform 15"/>
            <p:cNvSpPr>
              <a:spLocks/>
            </p:cNvSpPr>
            <p:nvPr/>
          </p:nvSpPr>
          <p:spPr bwMode="auto">
            <a:xfrm>
              <a:off x="3897536" y="3455984"/>
              <a:ext cx="241745" cy="124460"/>
            </a:xfrm>
            <a:custGeom>
              <a:avLst/>
              <a:gdLst/>
              <a:ahLst/>
              <a:cxnLst>
                <a:cxn ang="0">
                  <a:pos x="381" y="196"/>
                </a:cxn>
                <a:cxn ang="0">
                  <a:pos x="0" y="0"/>
                </a:cxn>
              </a:cxnLst>
              <a:rect l="0" t="0" r="r" b="b"/>
              <a:pathLst>
                <a:path w="381" h="196">
                  <a:moveTo>
                    <a:pt x="381" y="19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6" name="AutoShape 14"/>
            <p:cNvSpPr>
              <a:spLocks noChangeArrowheads="1"/>
            </p:cNvSpPr>
            <p:nvPr/>
          </p:nvSpPr>
          <p:spPr bwMode="auto">
            <a:xfrm>
              <a:off x="2414986" y="2361774"/>
              <a:ext cx="3200876" cy="1600200"/>
            </a:xfrm>
            <a:prstGeom prst="homePlate">
              <a:avLst>
                <a:gd name="adj" fmla="val 49653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7" name="AutoShape 13"/>
            <p:cNvSpPr>
              <a:spLocks noChangeArrowheads="1"/>
            </p:cNvSpPr>
            <p:nvPr/>
          </p:nvSpPr>
          <p:spPr bwMode="auto">
            <a:xfrm>
              <a:off x="5615862" y="3047044"/>
              <a:ext cx="456629" cy="22743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8" name="AutoShape 12"/>
            <p:cNvSpPr>
              <a:spLocks noChangeArrowheads="1"/>
            </p:cNvSpPr>
            <p:nvPr/>
          </p:nvSpPr>
          <p:spPr bwMode="auto">
            <a:xfrm rot="5400000">
              <a:off x="3158531" y="2189760"/>
              <a:ext cx="113348" cy="457375"/>
            </a:xfrm>
            <a:prstGeom prst="moon">
              <a:avLst>
                <a:gd name="adj" fmla="val 5000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0" name="Rectangle 10"/>
            <p:cNvSpPr>
              <a:spLocks noChangeArrowheads="1"/>
            </p:cNvSpPr>
            <p:nvPr/>
          </p:nvSpPr>
          <p:spPr bwMode="auto">
            <a:xfrm>
              <a:off x="3100675" y="3847144"/>
              <a:ext cx="229060" cy="114829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1" name="Freeform 9"/>
            <p:cNvSpPr>
              <a:spLocks/>
            </p:cNvSpPr>
            <p:nvPr/>
          </p:nvSpPr>
          <p:spPr bwMode="auto">
            <a:xfrm>
              <a:off x="3202894" y="2452896"/>
              <a:ext cx="67897" cy="276331"/>
            </a:xfrm>
            <a:custGeom>
              <a:avLst/>
              <a:gdLst/>
              <a:ahLst/>
              <a:cxnLst>
                <a:cxn ang="0">
                  <a:pos x="7" y="255"/>
                </a:cxn>
                <a:cxn ang="0">
                  <a:pos x="7" y="92"/>
                </a:cxn>
                <a:cxn ang="0">
                  <a:pos x="52" y="0"/>
                </a:cxn>
                <a:cxn ang="0">
                  <a:pos x="99" y="90"/>
                </a:cxn>
                <a:cxn ang="0">
                  <a:pos x="98" y="195"/>
                </a:cxn>
                <a:cxn ang="0">
                  <a:pos x="98" y="435"/>
                </a:cxn>
              </a:cxnLst>
              <a:rect l="0" t="0" r="r" b="b"/>
              <a:pathLst>
                <a:path w="107" h="435">
                  <a:moveTo>
                    <a:pt x="7" y="255"/>
                  </a:moveTo>
                  <a:cubicBezTo>
                    <a:pt x="7" y="229"/>
                    <a:pt x="0" y="134"/>
                    <a:pt x="7" y="92"/>
                  </a:cubicBezTo>
                  <a:cubicBezTo>
                    <a:pt x="14" y="50"/>
                    <a:pt x="37" y="0"/>
                    <a:pt x="52" y="0"/>
                  </a:cubicBezTo>
                  <a:cubicBezTo>
                    <a:pt x="68" y="0"/>
                    <a:pt x="91" y="58"/>
                    <a:pt x="99" y="90"/>
                  </a:cubicBezTo>
                  <a:cubicBezTo>
                    <a:pt x="107" y="122"/>
                    <a:pt x="98" y="138"/>
                    <a:pt x="98" y="195"/>
                  </a:cubicBezTo>
                  <a:cubicBezTo>
                    <a:pt x="98" y="252"/>
                    <a:pt x="98" y="385"/>
                    <a:pt x="98" y="435"/>
                  </a:cubicBez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2" name="AutoShape 8"/>
            <p:cNvSpPr>
              <a:spLocks noChangeArrowheads="1"/>
            </p:cNvSpPr>
            <p:nvPr/>
          </p:nvSpPr>
          <p:spPr bwMode="auto">
            <a:xfrm>
              <a:off x="4472799" y="2704039"/>
              <a:ext cx="341725" cy="343747"/>
            </a:xfrm>
            <a:prstGeom prst="flowChartConnector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3" name="Freeform 7"/>
            <p:cNvSpPr>
              <a:spLocks/>
            </p:cNvSpPr>
            <p:nvPr/>
          </p:nvSpPr>
          <p:spPr bwMode="auto">
            <a:xfrm>
              <a:off x="4630977" y="2741821"/>
              <a:ext cx="123857" cy="142981"/>
            </a:xfrm>
            <a:custGeom>
              <a:avLst/>
              <a:gdLst/>
              <a:ahLst/>
              <a:cxnLst>
                <a:cxn ang="0">
                  <a:pos x="0" y="225"/>
                </a:cxn>
                <a:cxn ang="0">
                  <a:pos x="195" y="0"/>
                </a:cxn>
              </a:cxnLst>
              <a:rect l="0" t="0" r="r" b="b"/>
              <a:pathLst>
                <a:path w="195" h="225">
                  <a:moveTo>
                    <a:pt x="0" y="225"/>
                  </a:moveTo>
                  <a:lnTo>
                    <a:pt x="195" y="0"/>
                  </a:ln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4" name="Rectangle 4"/>
            <p:cNvSpPr>
              <a:spLocks noChangeArrowheads="1"/>
            </p:cNvSpPr>
            <p:nvPr/>
          </p:nvSpPr>
          <p:spPr bwMode="auto">
            <a:xfrm>
              <a:off x="5730019" y="2704039"/>
              <a:ext cx="342471" cy="343747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바탕" pitchFamily="18" charset="-127"/>
                  <a:ea typeface="바탕" pitchFamily="18" charset="-127"/>
                  <a:cs typeface="Times New Roman" pitchFamily="18" charset="0"/>
                </a:rPr>
                <a:t>V</a:t>
              </a:r>
              <a:endPara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  <p:sp>
          <p:nvSpPr>
            <p:cNvPr id="85" name="Rectangle 3"/>
            <p:cNvSpPr>
              <a:spLocks noChangeArrowheads="1"/>
            </p:cNvSpPr>
            <p:nvPr/>
          </p:nvSpPr>
          <p:spPr bwMode="auto">
            <a:xfrm>
              <a:off x="4815270" y="2818868"/>
              <a:ext cx="476774" cy="343006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바탕" pitchFamily="18" charset="-127"/>
                  <a:ea typeface="바탕" pitchFamily="18" charset="-127"/>
                  <a:cs typeface="Times New Roman" pitchFamily="18" charset="0"/>
                </a:rPr>
                <a:t>∆t'</a:t>
              </a:r>
              <a:endPara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4355976" y="3573016"/>
                  <a:ext cx="6480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ko-KR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𝜗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′</m:t>
                        </m:r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5976" y="3573016"/>
                  <a:ext cx="648072" cy="4001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TextBox 86"/>
            <p:cNvSpPr txBox="1"/>
            <p:nvPr/>
          </p:nvSpPr>
          <p:spPr>
            <a:xfrm>
              <a:off x="2627784" y="292494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L’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2915816" y="3419708"/>
              <a:ext cx="351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c’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6" name="그룹 88"/>
          <p:cNvGrpSpPr/>
          <p:nvPr/>
        </p:nvGrpSpPr>
        <p:grpSpPr>
          <a:xfrm>
            <a:off x="5844490" y="3364880"/>
            <a:ext cx="3657505" cy="1611352"/>
            <a:chOff x="2414986" y="2361774"/>
            <a:chExt cx="3657505" cy="1611352"/>
          </a:xfrm>
        </p:grpSpPr>
        <p:sp>
          <p:nvSpPr>
            <p:cNvPr id="90" name="Oval 21"/>
            <p:cNvSpPr>
              <a:spLocks noChangeArrowheads="1"/>
            </p:cNvSpPr>
            <p:nvPr/>
          </p:nvSpPr>
          <p:spPr bwMode="auto">
            <a:xfrm>
              <a:off x="4217624" y="3575999"/>
              <a:ext cx="114157" cy="114829"/>
            </a:xfrm>
            <a:prstGeom prst="ellips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1" name="Freeform 20"/>
            <p:cNvSpPr>
              <a:spLocks/>
            </p:cNvSpPr>
            <p:nvPr/>
          </p:nvSpPr>
          <p:spPr bwMode="auto">
            <a:xfrm>
              <a:off x="4269853" y="3696014"/>
              <a:ext cx="746" cy="1148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80"/>
                </a:cxn>
              </a:cxnLst>
              <a:rect l="0" t="0" r="r" b="b"/>
              <a:pathLst>
                <a:path w="1" h="180">
                  <a:moveTo>
                    <a:pt x="0" y="0"/>
                  </a:moveTo>
                  <a:lnTo>
                    <a:pt x="1" y="18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2" name="Freeform 19"/>
            <p:cNvSpPr>
              <a:spLocks/>
            </p:cNvSpPr>
            <p:nvPr/>
          </p:nvSpPr>
          <p:spPr bwMode="auto">
            <a:xfrm>
              <a:off x="4175095" y="3810844"/>
              <a:ext cx="85058" cy="75565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119"/>
                </a:cxn>
              </a:cxnLst>
              <a:rect l="0" t="0" r="r" b="b"/>
              <a:pathLst>
                <a:path w="135" h="119">
                  <a:moveTo>
                    <a:pt x="135" y="0"/>
                  </a:moveTo>
                  <a:lnTo>
                    <a:pt x="0" y="119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3" name="Freeform 18"/>
            <p:cNvSpPr>
              <a:spLocks/>
            </p:cNvSpPr>
            <p:nvPr/>
          </p:nvSpPr>
          <p:spPr bwMode="auto">
            <a:xfrm>
              <a:off x="4279552" y="3810844"/>
              <a:ext cx="102219" cy="844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133"/>
                </a:cxn>
              </a:cxnLst>
              <a:rect l="0" t="0" r="r" b="b"/>
              <a:pathLst>
                <a:path w="159" h="133">
                  <a:moveTo>
                    <a:pt x="0" y="0"/>
                  </a:moveTo>
                  <a:lnTo>
                    <a:pt x="159" y="133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4" name="Freeform 17"/>
            <p:cNvSpPr>
              <a:spLocks/>
            </p:cNvSpPr>
            <p:nvPr/>
          </p:nvSpPr>
          <p:spPr bwMode="auto">
            <a:xfrm>
              <a:off x="4162411" y="3704904"/>
              <a:ext cx="105204" cy="57044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90"/>
                </a:cxn>
              </a:cxnLst>
              <a:rect l="0" t="0" r="r" b="b"/>
              <a:pathLst>
                <a:path w="165" h="90">
                  <a:moveTo>
                    <a:pt x="165" y="0"/>
                  </a:moveTo>
                  <a:lnTo>
                    <a:pt x="0" y="9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5" name="Freeform 16"/>
            <p:cNvSpPr>
              <a:spLocks/>
            </p:cNvSpPr>
            <p:nvPr/>
          </p:nvSpPr>
          <p:spPr bwMode="auto">
            <a:xfrm>
              <a:off x="4267614" y="3704904"/>
              <a:ext cx="109680" cy="44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71"/>
                </a:cxn>
              </a:cxnLst>
              <a:rect l="0" t="0" r="r" b="b"/>
              <a:pathLst>
                <a:path w="172" h="71">
                  <a:moveTo>
                    <a:pt x="0" y="0"/>
                  </a:moveTo>
                  <a:lnTo>
                    <a:pt x="172" y="71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6" name="Freeform 15"/>
            <p:cNvSpPr>
              <a:spLocks/>
            </p:cNvSpPr>
            <p:nvPr/>
          </p:nvSpPr>
          <p:spPr bwMode="auto">
            <a:xfrm>
              <a:off x="3897536" y="3455984"/>
              <a:ext cx="241745" cy="124460"/>
            </a:xfrm>
            <a:custGeom>
              <a:avLst/>
              <a:gdLst/>
              <a:ahLst/>
              <a:cxnLst>
                <a:cxn ang="0">
                  <a:pos x="381" y="196"/>
                </a:cxn>
                <a:cxn ang="0">
                  <a:pos x="0" y="0"/>
                </a:cxn>
              </a:cxnLst>
              <a:rect l="0" t="0" r="r" b="b"/>
              <a:pathLst>
                <a:path w="381" h="196">
                  <a:moveTo>
                    <a:pt x="381" y="19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7" name="AutoShape 14"/>
            <p:cNvSpPr>
              <a:spLocks noChangeArrowheads="1"/>
            </p:cNvSpPr>
            <p:nvPr/>
          </p:nvSpPr>
          <p:spPr bwMode="auto">
            <a:xfrm>
              <a:off x="2414986" y="2361774"/>
              <a:ext cx="3200876" cy="1600200"/>
            </a:xfrm>
            <a:prstGeom prst="homePlate">
              <a:avLst>
                <a:gd name="adj" fmla="val 49653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8" name="AutoShape 13"/>
            <p:cNvSpPr>
              <a:spLocks noChangeArrowheads="1"/>
            </p:cNvSpPr>
            <p:nvPr/>
          </p:nvSpPr>
          <p:spPr bwMode="auto">
            <a:xfrm>
              <a:off x="5615862" y="3047044"/>
              <a:ext cx="456629" cy="22743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9" name="AutoShape 12"/>
            <p:cNvSpPr>
              <a:spLocks noChangeArrowheads="1"/>
            </p:cNvSpPr>
            <p:nvPr/>
          </p:nvSpPr>
          <p:spPr bwMode="auto">
            <a:xfrm rot="5400000">
              <a:off x="3158531" y="2189760"/>
              <a:ext cx="113348" cy="457375"/>
            </a:xfrm>
            <a:prstGeom prst="moon">
              <a:avLst>
                <a:gd name="adj" fmla="val 5000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0" name="Freeform 11"/>
            <p:cNvSpPr>
              <a:spLocks/>
            </p:cNvSpPr>
            <p:nvPr/>
          </p:nvSpPr>
          <p:spPr bwMode="auto">
            <a:xfrm>
              <a:off x="3216324" y="2721814"/>
              <a:ext cx="4477" cy="866034"/>
            </a:xfrm>
            <a:custGeom>
              <a:avLst/>
              <a:gdLst/>
              <a:ahLst/>
              <a:cxnLst>
                <a:cxn ang="0">
                  <a:pos x="7" y="1364"/>
                </a:cxn>
                <a:cxn ang="0">
                  <a:pos x="0" y="0"/>
                </a:cxn>
              </a:cxnLst>
              <a:rect l="0" t="0" r="r" b="b"/>
              <a:pathLst>
                <a:path w="7" h="1364">
                  <a:moveTo>
                    <a:pt x="7" y="13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 type="triangle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1" name="Rectangle 10"/>
            <p:cNvSpPr>
              <a:spLocks noChangeArrowheads="1"/>
            </p:cNvSpPr>
            <p:nvPr/>
          </p:nvSpPr>
          <p:spPr bwMode="auto">
            <a:xfrm>
              <a:off x="3100675" y="3847144"/>
              <a:ext cx="229060" cy="114829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3" name="AutoShape 8"/>
            <p:cNvSpPr>
              <a:spLocks noChangeArrowheads="1"/>
            </p:cNvSpPr>
            <p:nvPr/>
          </p:nvSpPr>
          <p:spPr bwMode="auto">
            <a:xfrm>
              <a:off x="4472799" y="2704039"/>
              <a:ext cx="341725" cy="343747"/>
            </a:xfrm>
            <a:prstGeom prst="flowChartConnector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4" name="Freeform 7"/>
            <p:cNvSpPr>
              <a:spLocks/>
            </p:cNvSpPr>
            <p:nvPr/>
          </p:nvSpPr>
          <p:spPr bwMode="auto">
            <a:xfrm>
              <a:off x="4630977" y="2741821"/>
              <a:ext cx="123857" cy="142981"/>
            </a:xfrm>
            <a:custGeom>
              <a:avLst/>
              <a:gdLst/>
              <a:ahLst/>
              <a:cxnLst>
                <a:cxn ang="0">
                  <a:pos x="0" y="225"/>
                </a:cxn>
                <a:cxn ang="0">
                  <a:pos x="195" y="0"/>
                </a:cxn>
              </a:cxnLst>
              <a:rect l="0" t="0" r="r" b="b"/>
              <a:pathLst>
                <a:path w="195" h="225">
                  <a:moveTo>
                    <a:pt x="0" y="225"/>
                  </a:moveTo>
                  <a:lnTo>
                    <a:pt x="195" y="0"/>
                  </a:ln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5" name="Rectangle 4"/>
            <p:cNvSpPr>
              <a:spLocks noChangeArrowheads="1"/>
            </p:cNvSpPr>
            <p:nvPr/>
          </p:nvSpPr>
          <p:spPr bwMode="auto">
            <a:xfrm>
              <a:off x="5730019" y="2704039"/>
              <a:ext cx="342471" cy="343747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바탕" pitchFamily="18" charset="-127"/>
                  <a:ea typeface="바탕" pitchFamily="18" charset="-127"/>
                  <a:cs typeface="Times New Roman" pitchFamily="18" charset="0"/>
                </a:rPr>
                <a:t>V</a:t>
              </a:r>
              <a:endPara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  <p:sp>
          <p:nvSpPr>
            <p:cNvPr id="106" name="Rectangle 3"/>
            <p:cNvSpPr>
              <a:spLocks noChangeArrowheads="1"/>
            </p:cNvSpPr>
            <p:nvPr/>
          </p:nvSpPr>
          <p:spPr bwMode="auto">
            <a:xfrm>
              <a:off x="4815270" y="2818868"/>
              <a:ext cx="476774" cy="343006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바탕" pitchFamily="18" charset="-127"/>
                  <a:ea typeface="바탕" pitchFamily="18" charset="-127"/>
                  <a:cs typeface="Times New Roman" pitchFamily="18" charset="0"/>
                </a:rPr>
                <a:t>∆t'</a:t>
              </a:r>
              <a:endPara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4355976" y="3573016"/>
                  <a:ext cx="6480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ko-KR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𝜗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′</m:t>
                        </m:r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5976" y="3573016"/>
                  <a:ext cx="648072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8" name="TextBox 107"/>
            <p:cNvSpPr txBox="1"/>
            <p:nvPr/>
          </p:nvSpPr>
          <p:spPr>
            <a:xfrm>
              <a:off x="2627784" y="292494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L’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2915816" y="3419708"/>
              <a:ext cx="351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c’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7" name="그룹 109"/>
          <p:cNvGrpSpPr/>
          <p:nvPr/>
        </p:nvGrpSpPr>
        <p:grpSpPr>
          <a:xfrm>
            <a:off x="6780594" y="3364880"/>
            <a:ext cx="3657505" cy="1611352"/>
            <a:chOff x="2414986" y="2361774"/>
            <a:chExt cx="3657505" cy="1611352"/>
          </a:xfrm>
        </p:grpSpPr>
        <p:sp>
          <p:nvSpPr>
            <p:cNvPr id="111" name="Oval 21"/>
            <p:cNvSpPr>
              <a:spLocks noChangeArrowheads="1"/>
            </p:cNvSpPr>
            <p:nvPr/>
          </p:nvSpPr>
          <p:spPr bwMode="auto">
            <a:xfrm>
              <a:off x="4217624" y="3575999"/>
              <a:ext cx="114157" cy="114829"/>
            </a:xfrm>
            <a:prstGeom prst="ellips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2" name="Freeform 20"/>
            <p:cNvSpPr>
              <a:spLocks/>
            </p:cNvSpPr>
            <p:nvPr/>
          </p:nvSpPr>
          <p:spPr bwMode="auto">
            <a:xfrm>
              <a:off x="4269853" y="3696014"/>
              <a:ext cx="746" cy="1148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80"/>
                </a:cxn>
              </a:cxnLst>
              <a:rect l="0" t="0" r="r" b="b"/>
              <a:pathLst>
                <a:path w="1" h="180">
                  <a:moveTo>
                    <a:pt x="0" y="0"/>
                  </a:moveTo>
                  <a:lnTo>
                    <a:pt x="1" y="18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3" name="Freeform 19"/>
            <p:cNvSpPr>
              <a:spLocks/>
            </p:cNvSpPr>
            <p:nvPr/>
          </p:nvSpPr>
          <p:spPr bwMode="auto">
            <a:xfrm>
              <a:off x="4175095" y="3810844"/>
              <a:ext cx="85058" cy="75565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119"/>
                </a:cxn>
              </a:cxnLst>
              <a:rect l="0" t="0" r="r" b="b"/>
              <a:pathLst>
                <a:path w="135" h="119">
                  <a:moveTo>
                    <a:pt x="135" y="0"/>
                  </a:moveTo>
                  <a:lnTo>
                    <a:pt x="0" y="119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4" name="Freeform 18"/>
            <p:cNvSpPr>
              <a:spLocks/>
            </p:cNvSpPr>
            <p:nvPr/>
          </p:nvSpPr>
          <p:spPr bwMode="auto">
            <a:xfrm>
              <a:off x="4279552" y="3810844"/>
              <a:ext cx="102219" cy="844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133"/>
                </a:cxn>
              </a:cxnLst>
              <a:rect l="0" t="0" r="r" b="b"/>
              <a:pathLst>
                <a:path w="159" h="133">
                  <a:moveTo>
                    <a:pt x="0" y="0"/>
                  </a:moveTo>
                  <a:lnTo>
                    <a:pt x="159" y="133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5" name="Freeform 17"/>
            <p:cNvSpPr>
              <a:spLocks/>
            </p:cNvSpPr>
            <p:nvPr/>
          </p:nvSpPr>
          <p:spPr bwMode="auto">
            <a:xfrm>
              <a:off x="4162411" y="3704904"/>
              <a:ext cx="105204" cy="57044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90"/>
                </a:cxn>
              </a:cxnLst>
              <a:rect l="0" t="0" r="r" b="b"/>
              <a:pathLst>
                <a:path w="165" h="90">
                  <a:moveTo>
                    <a:pt x="165" y="0"/>
                  </a:moveTo>
                  <a:lnTo>
                    <a:pt x="0" y="9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6" name="Freeform 16"/>
            <p:cNvSpPr>
              <a:spLocks/>
            </p:cNvSpPr>
            <p:nvPr/>
          </p:nvSpPr>
          <p:spPr bwMode="auto">
            <a:xfrm>
              <a:off x="4267614" y="3704904"/>
              <a:ext cx="109680" cy="44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71"/>
                </a:cxn>
              </a:cxnLst>
              <a:rect l="0" t="0" r="r" b="b"/>
              <a:pathLst>
                <a:path w="172" h="71">
                  <a:moveTo>
                    <a:pt x="0" y="0"/>
                  </a:moveTo>
                  <a:lnTo>
                    <a:pt x="172" y="71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7" name="Freeform 15"/>
            <p:cNvSpPr>
              <a:spLocks/>
            </p:cNvSpPr>
            <p:nvPr/>
          </p:nvSpPr>
          <p:spPr bwMode="auto">
            <a:xfrm>
              <a:off x="3897536" y="3455984"/>
              <a:ext cx="241745" cy="124460"/>
            </a:xfrm>
            <a:custGeom>
              <a:avLst/>
              <a:gdLst/>
              <a:ahLst/>
              <a:cxnLst>
                <a:cxn ang="0">
                  <a:pos x="381" y="196"/>
                </a:cxn>
                <a:cxn ang="0">
                  <a:pos x="0" y="0"/>
                </a:cxn>
              </a:cxnLst>
              <a:rect l="0" t="0" r="r" b="b"/>
              <a:pathLst>
                <a:path w="381" h="196">
                  <a:moveTo>
                    <a:pt x="381" y="196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8" name="AutoShape 14"/>
            <p:cNvSpPr>
              <a:spLocks noChangeArrowheads="1"/>
            </p:cNvSpPr>
            <p:nvPr/>
          </p:nvSpPr>
          <p:spPr bwMode="auto">
            <a:xfrm>
              <a:off x="2414986" y="2361774"/>
              <a:ext cx="3200876" cy="1600200"/>
            </a:xfrm>
            <a:prstGeom prst="homePlate">
              <a:avLst>
                <a:gd name="adj" fmla="val 49653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9" name="AutoShape 13"/>
            <p:cNvSpPr>
              <a:spLocks noChangeArrowheads="1"/>
            </p:cNvSpPr>
            <p:nvPr/>
          </p:nvSpPr>
          <p:spPr bwMode="auto">
            <a:xfrm>
              <a:off x="5615862" y="3047044"/>
              <a:ext cx="456629" cy="227436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0" name="AutoShape 12"/>
            <p:cNvSpPr>
              <a:spLocks noChangeArrowheads="1"/>
            </p:cNvSpPr>
            <p:nvPr/>
          </p:nvSpPr>
          <p:spPr bwMode="auto">
            <a:xfrm rot="5400000">
              <a:off x="3158531" y="2189760"/>
              <a:ext cx="113348" cy="457375"/>
            </a:xfrm>
            <a:prstGeom prst="moon">
              <a:avLst>
                <a:gd name="adj" fmla="val 5000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1" name="Freeform 11"/>
            <p:cNvSpPr>
              <a:spLocks/>
            </p:cNvSpPr>
            <p:nvPr/>
          </p:nvSpPr>
          <p:spPr bwMode="auto">
            <a:xfrm>
              <a:off x="3216324" y="3007908"/>
              <a:ext cx="4477" cy="866034"/>
            </a:xfrm>
            <a:custGeom>
              <a:avLst/>
              <a:gdLst/>
              <a:ahLst/>
              <a:cxnLst>
                <a:cxn ang="0">
                  <a:pos x="7" y="1364"/>
                </a:cxn>
                <a:cxn ang="0">
                  <a:pos x="0" y="0"/>
                </a:cxn>
              </a:cxnLst>
              <a:rect l="0" t="0" r="r" b="b"/>
              <a:pathLst>
                <a:path w="7" h="1364">
                  <a:moveTo>
                    <a:pt x="7" y="13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round/>
              <a:headEnd type="triangle"/>
              <a:tailEnd type="non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2" name="Rectangle 10"/>
            <p:cNvSpPr>
              <a:spLocks noChangeArrowheads="1"/>
            </p:cNvSpPr>
            <p:nvPr/>
          </p:nvSpPr>
          <p:spPr bwMode="auto">
            <a:xfrm>
              <a:off x="3100675" y="3847144"/>
              <a:ext cx="229060" cy="114829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4" name="AutoShape 8"/>
            <p:cNvSpPr>
              <a:spLocks noChangeArrowheads="1"/>
            </p:cNvSpPr>
            <p:nvPr/>
          </p:nvSpPr>
          <p:spPr bwMode="auto">
            <a:xfrm>
              <a:off x="4472799" y="2704039"/>
              <a:ext cx="341725" cy="343747"/>
            </a:xfrm>
            <a:prstGeom prst="flowChartConnector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5" name="Freeform 7"/>
            <p:cNvSpPr>
              <a:spLocks/>
            </p:cNvSpPr>
            <p:nvPr/>
          </p:nvSpPr>
          <p:spPr bwMode="auto">
            <a:xfrm>
              <a:off x="4630977" y="2741821"/>
              <a:ext cx="123857" cy="142981"/>
            </a:xfrm>
            <a:custGeom>
              <a:avLst/>
              <a:gdLst/>
              <a:ahLst/>
              <a:cxnLst>
                <a:cxn ang="0">
                  <a:pos x="0" y="225"/>
                </a:cxn>
                <a:cxn ang="0">
                  <a:pos x="195" y="0"/>
                </a:cxn>
              </a:cxnLst>
              <a:rect l="0" t="0" r="r" b="b"/>
              <a:pathLst>
                <a:path w="195" h="225">
                  <a:moveTo>
                    <a:pt x="0" y="225"/>
                  </a:moveTo>
                  <a:lnTo>
                    <a:pt x="195" y="0"/>
                  </a:lnTo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6" name="Rectangle 4"/>
            <p:cNvSpPr>
              <a:spLocks noChangeArrowheads="1"/>
            </p:cNvSpPr>
            <p:nvPr/>
          </p:nvSpPr>
          <p:spPr bwMode="auto">
            <a:xfrm>
              <a:off x="5730019" y="2704039"/>
              <a:ext cx="342471" cy="343747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바탕" pitchFamily="18" charset="-127"/>
                  <a:ea typeface="바탕" pitchFamily="18" charset="-127"/>
                  <a:cs typeface="Times New Roman" pitchFamily="18" charset="0"/>
                </a:rPr>
                <a:t>V</a:t>
              </a:r>
              <a:endPara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  <p:sp>
          <p:nvSpPr>
            <p:cNvPr id="127" name="Rectangle 3"/>
            <p:cNvSpPr>
              <a:spLocks noChangeArrowheads="1"/>
            </p:cNvSpPr>
            <p:nvPr/>
          </p:nvSpPr>
          <p:spPr bwMode="auto">
            <a:xfrm>
              <a:off x="4815270" y="2818868"/>
              <a:ext cx="476774" cy="343006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바탕" pitchFamily="18" charset="-127"/>
                  <a:ea typeface="바탕" pitchFamily="18" charset="-127"/>
                  <a:cs typeface="Times New Roman" pitchFamily="18" charset="0"/>
                </a:rPr>
                <a:t>∆t'</a:t>
              </a:r>
              <a:endPara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/>
                <p:cNvSpPr txBox="1"/>
                <p:nvPr/>
              </p:nvSpPr>
              <p:spPr>
                <a:xfrm>
                  <a:off x="4355976" y="3573016"/>
                  <a:ext cx="64807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ko-KR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𝜗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′</m:t>
                        </m:r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8" name="TextBox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5976" y="3573016"/>
                  <a:ext cx="648072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9" name="TextBox 128"/>
            <p:cNvSpPr txBox="1"/>
            <p:nvPr/>
          </p:nvSpPr>
          <p:spPr>
            <a:xfrm>
              <a:off x="2627784" y="292494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L’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2915816" y="3419708"/>
              <a:ext cx="351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c’</a:t>
              </a: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21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2"/>
          <p:cNvGrpSpPr/>
          <p:nvPr/>
        </p:nvGrpSpPr>
        <p:grpSpPr>
          <a:xfrm>
            <a:off x="2275690" y="1207645"/>
            <a:ext cx="715446" cy="1600199"/>
            <a:chOff x="1475656" y="1684785"/>
            <a:chExt cx="715446" cy="1600199"/>
          </a:xfrm>
        </p:grpSpPr>
        <p:sp>
          <p:nvSpPr>
            <p:cNvPr id="28" name="AutoShape 12"/>
            <p:cNvSpPr>
              <a:spLocks noChangeArrowheads="1"/>
            </p:cNvSpPr>
            <p:nvPr/>
          </p:nvSpPr>
          <p:spPr bwMode="auto">
            <a:xfrm rot="5400000">
              <a:off x="1647670" y="1512771"/>
              <a:ext cx="113348" cy="457375"/>
            </a:xfrm>
            <a:prstGeom prst="moon">
              <a:avLst>
                <a:gd name="adj" fmla="val 50000"/>
              </a:avLst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" name="Freeform 11"/>
            <p:cNvSpPr>
              <a:spLocks/>
            </p:cNvSpPr>
            <p:nvPr/>
          </p:nvSpPr>
          <p:spPr bwMode="auto">
            <a:xfrm>
              <a:off x="1705463" y="2255967"/>
              <a:ext cx="4477" cy="866034"/>
            </a:xfrm>
            <a:custGeom>
              <a:avLst/>
              <a:gdLst/>
              <a:ahLst/>
              <a:cxnLst>
                <a:cxn ang="0">
                  <a:pos x="7" y="1364"/>
                </a:cxn>
                <a:cxn ang="0">
                  <a:pos x="0" y="0"/>
                </a:cxn>
              </a:cxnLst>
              <a:rect l="0" t="0" r="r" b="b"/>
              <a:pathLst>
                <a:path w="7" h="1364">
                  <a:moveTo>
                    <a:pt x="7" y="1364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0" name="Rectangle 10"/>
            <p:cNvSpPr>
              <a:spLocks noChangeArrowheads="1"/>
            </p:cNvSpPr>
            <p:nvPr/>
          </p:nvSpPr>
          <p:spPr bwMode="auto">
            <a:xfrm>
              <a:off x="1589814" y="3170155"/>
              <a:ext cx="229060" cy="114829"/>
            </a:xfrm>
            <a:prstGeom prst="rect">
              <a:avLst/>
            </a:prstGeom>
            <a:solidFill>
              <a:srgbClr val="8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1692033" y="1775907"/>
              <a:ext cx="67897" cy="276331"/>
            </a:xfrm>
            <a:custGeom>
              <a:avLst/>
              <a:gdLst/>
              <a:ahLst/>
              <a:cxnLst>
                <a:cxn ang="0">
                  <a:pos x="7" y="255"/>
                </a:cxn>
                <a:cxn ang="0">
                  <a:pos x="7" y="92"/>
                </a:cxn>
                <a:cxn ang="0">
                  <a:pos x="52" y="0"/>
                </a:cxn>
                <a:cxn ang="0">
                  <a:pos x="99" y="90"/>
                </a:cxn>
                <a:cxn ang="0">
                  <a:pos x="98" y="195"/>
                </a:cxn>
                <a:cxn ang="0">
                  <a:pos x="98" y="435"/>
                </a:cxn>
              </a:cxnLst>
              <a:rect l="0" t="0" r="r" b="b"/>
              <a:pathLst>
                <a:path w="107" h="435">
                  <a:moveTo>
                    <a:pt x="7" y="255"/>
                  </a:moveTo>
                  <a:cubicBezTo>
                    <a:pt x="7" y="229"/>
                    <a:pt x="0" y="134"/>
                    <a:pt x="7" y="92"/>
                  </a:cubicBezTo>
                  <a:cubicBezTo>
                    <a:pt x="14" y="50"/>
                    <a:pt x="37" y="0"/>
                    <a:pt x="52" y="0"/>
                  </a:cubicBezTo>
                  <a:cubicBezTo>
                    <a:pt x="68" y="0"/>
                    <a:pt x="91" y="58"/>
                    <a:pt x="99" y="90"/>
                  </a:cubicBezTo>
                  <a:cubicBezTo>
                    <a:pt x="107" y="122"/>
                    <a:pt x="98" y="138"/>
                    <a:pt x="98" y="195"/>
                  </a:cubicBezTo>
                  <a:cubicBezTo>
                    <a:pt x="98" y="252"/>
                    <a:pt x="98" y="385"/>
                    <a:pt x="98" y="435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23"/>
                <p:cNvSpPr>
                  <a:spLocks noChangeArrowheads="1"/>
                </p:cNvSpPr>
                <p:nvPr/>
              </p:nvSpPr>
              <p:spPr bwMode="auto">
                <a:xfrm>
                  <a:off x="1890780" y="2303819"/>
                  <a:ext cx="300322" cy="440455"/>
                </a:xfrm>
                <a:prstGeom prst="rect">
                  <a:avLst/>
                </a:prstGeom>
                <a:noFill/>
                <a:ln w="9525" algn="ctr">
                  <a:noFill/>
                  <a:prstDash val="dash"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just" defTabSz="914400" rtl="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굴림" pitchFamily="50" charset="-127"/>
                            <a:cs typeface="+mn-cs"/>
                          </a:rPr>
                          <m:t>𝐿</m:t>
                        </m:r>
                        <m:r>
                          <a:rPr kumimoji="1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굴림" pitchFamily="50" charset="-127"/>
                            <a:cs typeface="+mn-cs"/>
                          </a:rPr>
                          <m:t>′</m:t>
                        </m:r>
                      </m:oMath>
                    </m:oMathPara>
                  </a14:m>
                  <a:endParaRPr kumimoji="1" lang="ko-KR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굴림" pitchFamily="50" charset="-127"/>
                    <a:ea typeface="굴림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2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90780" y="2303819"/>
                  <a:ext cx="300322" cy="440455"/>
                </a:xfrm>
                <a:prstGeom prst="rect">
                  <a:avLst/>
                </a:prstGeom>
                <a:blipFill>
                  <a:blip r:embed="rId3"/>
                  <a:stretch>
                    <a:fillRect r="-30000"/>
                  </a:stretch>
                </a:blipFill>
                <a:ln w="9525" algn="ctr">
                  <a:noFill/>
                  <a:prstDash val="dash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직사각형 33"/>
              <p:cNvSpPr/>
              <p:nvPr/>
            </p:nvSpPr>
            <p:spPr>
              <a:xfrm>
                <a:off x="1984854" y="3470436"/>
                <a:ext cx="2447208" cy="763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ko-KR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바탕" pitchFamily="18" charset="-127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kumimoji="1" lang="ko-KR" alt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바탕" pitchFamily="18" charset="-127"/>
                            <a:cs typeface="Times New Roman" pitchFamily="18" charset="0"/>
                          </a:rPr>
                          <m:t>𝜗</m:t>
                        </m:r>
                      </m:e>
                      <m:sup>
                        <m:r>
                          <a:rPr kumimoji="1" lang="en-US" altLang="ko-KR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바탕" pitchFamily="18" charset="-127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kumimoji="1" lang="en-US" altLang="ko-KR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바탕" pitchFamily="18" charset="-127"/>
                        <a:cs typeface="Times New Roman" pitchFamily="18" charset="0"/>
                      </a:rPr>
                      <m:t>:    </m:t>
                    </m:r>
                    <m:r>
                      <a:rPr kumimoji="1" lang="en-US" altLang="ko-KR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  <m:sSup>
                      <m:sSupPr>
                        <m:ctrlPr>
                          <a:rPr kumimoji="1" lang="en-US" altLang="ko-KR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kumimoji="1" lang="en-US" altLang="ko-KR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𝑡</m:t>
                        </m:r>
                      </m:e>
                      <m:sup>
                        <m:r>
                          <a:rPr kumimoji="1" lang="en-US" altLang="ko-KR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′</m:t>
                        </m:r>
                      </m:sup>
                    </m:sSup>
                    <m:r>
                      <a:rPr kumimoji="1" lang="en-US" altLang="ko-KR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ko-KR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1" lang="en-US" altLang="ko-KR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kumimoji="1" lang="en-US" altLang="ko-KR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ko-KR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𝐿</m:t>
                            </m:r>
                          </m:e>
                          <m:sup>
                            <m:r>
                              <a:rPr kumimoji="1" lang="en-US" altLang="ko-KR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kumimoji="1" lang="en-US" altLang="ko-KR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ko-KR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kumimoji="1" lang="en-US" altLang="ko-KR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itchFamily="18" charset="0"/>
                              </a:rPr>
                              <m:t>′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ko-KR" alt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:endParaRPr kumimoji="0" lang="ko-KR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4" name="직사각형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4854" y="3470436"/>
                <a:ext cx="2447208" cy="7638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직사각형 36"/>
              <p:cNvSpPr/>
              <p:nvPr/>
            </p:nvSpPr>
            <p:spPr>
              <a:xfrm>
                <a:off x="5552351" y="3513482"/>
                <a:ext cx="2805388" cy="7041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1" lang="ko-KR" altLang="en-US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바탕" pitchFamily="18" charset="-127"/>
                        <a:cs typeface="Times New Roman" pitchFamily="18" charset="0"/>
                      </a:rPr>
                      <m:t>𝜗</m:t>
                    </m:r>
                    <m:r>
                      <a:rPr kumimoji="1" lang="en-US" altLang="ko-KR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바탕" pitchFamily="18" charset="-127"/>
                        <a:cs typeface="Times New Roman" pitchFamily="18" charset="0"/>
                      </a:rPr>
                      <m:t>:    </m:t>
                    </m:r>
                    <m:r>
                      <a:rPr kumimoji="1" lang="en-US" altLang="ko-KR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∆</m:t>
                    </m:r>
                    <m:r>
                      <a:rPr kumimoji="1" lang="en-US" altLang="ko-KR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𝑡</m:t>
                    </m:r>
                    <m:r>
                      <a:rPr kumimoji="1" lang="en-US" altLang="ko-KR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kumimoji="1" lang="en-US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kumimoji="1" lang="en-US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  <m:r>
                          <a:rPr kumimoji="1" lang="en-US" altLang="ko-KR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𝐿</m:t>
                        </m:r>
                      </m:num>
                      <m:den>
                        <m:r>
                          <a:rPr kumimoji="1" lang="en-US" altLang="ko-KR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</m:den>
                    </m:f>
                  </m:oMath>
                </a14:m>
                <a:r>
                  <a:rPr kumimoji="0" lang="ko-KR" alt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:endParaRPr kumimoji="0" lang="ko-KR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7" name="직사각형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351" y="3513482"/>
                <a:ext cx="2805388" cy="70416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9" name="직사각형 38"/>
              <p:cNvSpPr/>
              <p:nvPr/>
            </p:nvSpPr>
            <p:spPr>
              <a:xfrm>
                <a:off x="1198282" y="4310159"/>
                <a:ext cx="959936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빛 속도</a:t>
                </a:r>
                <a:r>
                  <a:rPr kumimoji="0" lang="en-US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ko-K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불변</a:t>
                </a:r>
                <a:r>
                  <a:rPr kumimoji="0" lang="en-US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𝑐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𝑐</m:t>
                        </m:r>
                      </m:e>
                      <m:sup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 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  <a:sym typeface="Wingdings" panose="05000000000000000000" pitchFamily="2" charset="2"/>
                  </a:rPr>
                  <a:t>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𝐿</m:t>
                        </m:r>
                      </m:e>
                      <m:sup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&lt;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𝐿</m:t>
                    </m:r>
                  </m:oMath>
                </a14:m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이므로  </a:t>
                </a:r>
                <a14:m>
                  <m:oMath xmlns:m="http://schemas.openxmlformats.org/officeDocument/2006/math">
                    <m:r>
                      <a:rPr kumimoji="0" lang="en-US" altLang="ko-KR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kumimoji="0" lang="en-US" altLang="ko-KR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kumimoji="0" lang="en-US" altLang="ko-KR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≠∆</m:t>
                    </m:r>
                    <m:r>
                      <a:rPr kumimoji="0" lang="en-US" altLang="ko-KR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𝒕</m:t>
                    </m:r>
                    <m:r>
                      <a:rPr kumimoji="0" lang="en-US" altLang="ko-KR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0" lang="en-US" altLang="ko-KR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</a:rPr>
                  <a:t> 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??!!</a:t>
                </a:r>
                <a:endPara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>
          <p:sp>
            <p:nvSpPr>
              <p:cNvPr id="39" name="직사각형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282" y="4310159"/>
                <a:ext cx="9599364" cy="461665"/>
              </a:xfrm>
              <a:prstGeom prst="rect">
                <a:avLst/>
              </a:prstGeom>
              <a:blipFill>
                <a:blip r:embed="rId6"/>
                <a:stretch>
                  <a:fillRect l="-889" t="-10526" b="-3026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그룹 43"/>
          <p:cNvGrpSpPr/>
          <p:nvPr/>
        </p:nvGrpSpPr>
        <p:grpSpPr>
          <a:xfrm>
            <a:off x="5698196" y="863627"/>
            <a:ext cx="2744994" cy="2354472"/>
            <a:chOff x="4563682" y="807095"/>
            <a:chExt cx="2744994" cy="2354472"/>
          </a:xfrm>
        </p:grpSpPr>
        <p:sp>
          <p:nvSpPr>
            <p:cNvPr id="34820" name="Freeform 4"/>
            <p:cNvSpPr>
              <a:spLocks/>
            </p:cNvSpPr>
            <p:nvPr/>
          </p:nvSpPr>
          <p:spPr bwMode="auto">
            <a:xfrm>
              <a:off x="4797593" y="2396355"/>
              <a:ext cx="143256" cy="195440"/>
            </a:xfrm>
            <a:custGeom>
              <a:avLst/>
              <a:gdLst/>
              <a:ahLst/>
              <a:cxnLst>
                <a:cxn ang="0">
                  <a:pos x="0" y="239"/>
                </a:cxn>
                <a:cxn ang="0">
                  <a:pos x="225" y="0"/>
                </a:cxn>
              </a:cxnLst>
              <a:rect l="0" t="0" r="r" b="b"/>
              <a:pathLst>
                <a:path w="225" h="239">
                  <a:moveTo>
                    <a:pt x="0" y="239"/>
                  </a:moveTo>
                  <a:lnTo>
                    <a:pt x="225" y="0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821" name="Freeform 5"/>
            <p:cNvSpPr>
              <a:spLocks/>
            </p:cNvSpPr>
            <p:nvPr/>
          </p:nvSpPr>
          <p:spPr bwMode="auto">
            <a:xfrm>
              <a:off x="5930957" y="1170327"/>
              <a:ext cx="1134110" cy="14214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86" y="1740"/>
                </a:cxn>
              </a:cxnLst>
              <a:rect l="0" t="0" r="r" b="b"/>
              <a:pathLst>
                <a:path w="1786" h="1740">
                  <a:moveTo>
                    <a:pt x="0" y="0"/>
                  </a:moveTo>
                  <a:lnTo>
                    <a:pt x="1786" y="1740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822" name="Freeform 6"/>
            <p:cNvSpPr>
              <a:spLocks/>
            </p:cNvSpPr>
            <p:nvPr/>
          </p:nvSpPr>
          <p:spPr bwMode="auto">
            <a:xfrm>
              <a:off x="4894683" y="1170327"/>
              <a:ext cx="1036273" cy="1294868"/>
            </a:xfrm>
            <a:custGeom>
              <a:avLst/>
              <a:gdLst/>
              <a:ahLst/>
              <a:cxnLst>
                <a:cxn ang="0">
                  <a:pos x="0" y="1650"/>
                </a:cxn>
                <a:cxn ang="0">
                  <a:pos x="1694" y="0"/>
                </a:cxn>
              </a:cxnLst>
              <a:rect l="0" t="0" r="r" b="b"/>
              <a:pathLst>
                <a:path w="1694" h="1650">
                  <a:moveTo>
                    <a:pt x="0" y="1650"/>
                  </a:moveTo>
                  <a:lnTo>
                    <a:pt x="1694" y="0"/>
                  </a:ln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823" name="Freeform 7"/>
            <p:cNvSpPr>
              <a:spLocks/>
            </p:cNvSpPr>
            <p:nvPr/>
          </p:nvSpPr>
          <p:spPr bwMode="auto">
            <a:xfrm>
              <a:off x="5930957" y="1170327"/>
              <a:ext cx="13430" cy="14128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" y="1729"/>
                </a:cxn>
              </a:cxnLst>
              <a:rect l="0" t="0" r="r" b="b"/>
              <a:pathLst>
                <a:path w="21" h="1729">
                  <a:moveTo>
                    <a:pt x="0" y="0"/>
                  </a:moveTo>
                  <a:lnTo>
                    <a:pt x="21" y="1729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824" name="Rectangle 8"/>
                <p:cNvSpPr>
                  <a:spLocks noChangeArrowheads="1"/>
                </p:cNvSpPr>
                <p:nvPr/>
              </p:nvSpPr>
              <p:spPr bwMode="auto">
                <a:xfrm>
                  <a:off x="5681990" y="2721112"/>
                  <a:ext cx="571532" cy="440455"/>
                </a:xfrm>
                <a:prstGeom prst="rect">
                  <a:avLst/>
                </a:prstGeom>
                <a:noFill/>
                <a:ln w="9525" algn="ctr">
                  <a:noFill/>
                  <a:prstDash val="dash"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just" defTabSz="914400" rtl="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1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𝑉</m:t>
                      </m:r>
                      <m:r>
                        <a:rPr kumimoji="1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1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𝑡</m:t>
                      </m:r>
                    </m:oMath>
                  </a14:m>
                  <a:r>
                    <a:rPr kumimoji="1" lang="en-US" altLang="ko-KR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맑은 고딕"/>
                      <a:ea typeface="맑은 고딕" panose="020B0503020000020004" pitchFamily="50" charset="-127"/>
                      <a:cs typeface="+mn-cs"/>
                    </a:rPr>
                    <a:t> </a:t>
                  </a:r>
                  <a:endParaRPr kumimoji="1" lang="ko-KR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굴림" pitchFamily="50" charset="-127"/>
                    <a:ea typeface="굴림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4824" name="Rectangle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681990" y="2721112"/>
                  <a:ext cx="571532" cy="440455"/>
                </a:xfrm>
                <a:prstGeom prst="rect">
                  <a:avLst/>
                </a:prstGeom>
                <a:blipFill>
                  <a:blip r:embed="rId7"/>
                  <a:stretch>
                    <a:fillRect r="-3191"/>
                  </a:stretch>
                </a:blipFill>
                <a:ln w="9525" algn="ctr">
                  <a:noFill/>
                  <a:prstDash val="dash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825" name="AutoShape 9"/>
            <p:cNvSpPr>
              <a:spLocks noChangeArrowheads="1"/>
            </p:cNvSpPr>
            <p:nvPr/>
          </p:nvSpPr>
          <p:spPr bwMode="auto">
            <a:xfrm rot="5400000">
              <a:off x="5862128" y="944977"/>
              <a:ext cx="145865" cy="457375"/>
            </a:xfrm>
            <a:prstGeom prst="moon">
              <a:avLst>
                <a:gd name="adj" fmla="val 50000"/>
              </a:avLst>
            </a:prstGeom>
            <a:solidFill>
              <a:srgbClr val="80808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826" name="AutoShape 10"/>
            <p:cNvSpPr>
              <a:spLocks noChangeArrowheads="1"/>
            </p:cNvSpPr>
            <p:nvPr/>
          </p:nvSpPr>
          <p:spPr bwMode="auto">
            <a:xfrm rot="5400000">
              <a:off x="4719707" y="944230"/>
              <a:ext cx="146818" cy="458867"/>
            </a:xfrm>
            <a:prstGeom prst="moon">
              <a:avLst>
                <a:gd name="adj" fmla="val 50000"/>
              </a:avLst>
            </a:prstGeom>
            <a:solidFill>
              <a:srgbClr val="80808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827" name="AutoShape 11"/>
            <p:cNvSpPr>
              <a:spLocks noChangeArrowheads="1"/>
            </p:cNvSpPr>
            <p:nvPr/>
          </p:nvSpPr>
          <p:spPr bwMode="auto">
            <a:xfrm rot="5400000">
              <a:off x="7005834" y="944230"/>
              <a:ext cx="146818" cy="458867"/>
            </a:xfrm>
            <a:prstGeom prst="moon">
              <a:avLst>
                <a:gd name="adj" fmla="val 50000"/>
              </a:avLst>
            </a:prstGeom>
            <a:solidFill>
              <a:srgbClr val="80808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828" name="Rectangle 12"/>
            <p:cNvSpPr>
              <a:spLocks noChangeArrowheads="1"/>
            </p:cNvSpPr>
            <p:nvPr/>
          </p:nvSpPr>
          <p:spPr bwMode="auto">
            <a:xfrm>
              <a:off x="4677467" y="2571774"/>
              <a:ext cx="231299" cy="148725"/>
            </a:xfrm>
            <a:prstGeom prst="rect">
              <a:avLst/>
            </a:prstGeom>
            <a:solidFill>
              <a:srgbClr val="80808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829" name="Rectangle 13"/>
            <p:cNvSpPr>
              <a:spLocks noChangeArrowheads="1"/>
            </p:cNvSpPr>
            <p:nvPr/>
          </p:nvSpPr>
          <p:spPr bwMode="auto">
            <a:xfrm>
              <a:off x="5820531" y="2571774"/>
              <a:ext cx="232791" cy="148725"/>
            </a:xfrm>
            <a:prstGeom prst="rect">
              <a:avLst/>
            </a:prstGeom>
            <a:solidFill>
              <a:srgbClr val="80808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830" name="Rectangle 14"/>
            <p:cNvSpPr>
              <a:spLocks noChangeArrowheads="1"/>
            </p:cNvSpPr>
            <p:nvPr/>
          </p:nvSpPr>
          <p:spPr bwMode="auto">
            <a:xfrm>
              <a:off x="6963594" y="2571774"/>
              <a:ext cx="232791" cy="148725"/>
            </a:xfrm>
            <a:prstGeom prst="rect">
              <a:avLst/>
            </a:prstGeom>
            <a:solidFill>
              <a:srgbClr val="808080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831" name="AutoShape 15"/>
            <p:cNvSpPr>
              <a:spLocks noChangeArrowheads="1"/>
            </p:cNvSpPr>
            <p:nvPr/>
          </p:nvSpPr>
          <p:spPr bwMode="auto">
            <a:xfrm>
              <a:off x="6392062" y="2571774"/>
              <a:ext cx="229060" cy="14681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832" name="AutoShape 16"/>
            <p:cNvSpPr>
              <a:spLocks noChangeArrowheads="1"/>
            </p:cNvSpPr>
            <p:nvPr/>
          </p:nvSpPr>
          <p:spPr bwMode="auto">
            <a:xfrm>
              <a:off x="5248999" y="2571774"/>
              <a:ext cx="229060" cy="146818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835" name="Line 19"/>
            <p:cNvSpPr>
              <a:spLocks noChangeShapeType="1"/>
            </p:cNvSpPr>
            <p:nvPr/>
          </p:nvSpPr>
          <p:spPr bwMode="auto">
            <a:xfrm>
              <a:off x="7078496" y="2706400"/>
              <a:ext cx="13783" cy="4223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836" name="Line 20"/>
            <p:cNvSpPr>
              <a:spLocks noChangeShapeType="1"/>
            </p:cNvSpPr>
            <p:nvPr/>
          </p:nvSpPr>
          <p:spPr bwMode="auto">
            <a:xfrm flipH="1">
              <a:off x="4788024" y="2706400"/>
              <a:ext cx="4346" cy="4223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837" name="Freeform 21"/>
            <p:cNvSpPr>
              <a:spLocks/>
            </p:cNvSpPr>
            <p:nvPr/>
          </p:nvSpPr>
          <p:spPr bwMode="auto">
            <a:xfrm>
              <a:off x="4788640" y="2937136"/>
              <a:ext cx="923703" cy="95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55" y="0"/>
                </a:cxn>
              </a:cxnLst>
              <a:rect l="0" t="0" r="r" b="b"/>
              <a:pathLst>
                <a:path w="1455" h="1">
                  <a:moveTo>
                    <a:pt x="0" y="0"/>
                  </a:moveTo>
                  <a:lnTo>
                    <a:pt x="1455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838" name="Freeform 22"/>
            <p:cNvSpPr>
              <a:spLocks/>
            </p:cNvSpPr>
            <p:nvPr/>
          </p:nvSpPr>
          <p:spPr bwMode="auto">
            <a:xfrm>
              <a:off x="6152810" y="2937136"/>
              <a:ext cx="933402" cy="12394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470" y="0"/>
                </a:cxn>
              </a:cxnLst>
              <a:rect l="0" t="0" r="r" b="b"/>
              <a:pathLst>
                <a:path w="1470" h="15">
                  <a:moveTo>
                    <a:pt x="0" y="15"/>
                  </a:moveTo>
                  <a:lnTo>
                    <a:pt x="1470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839" name="Rectangle 23"/>
                <p:cNvSpPr>
                  <a:spLocks noChangeArrowheads="1"/>
                </p:cNvSpPr>
                <p:nvPr/>
              </p:nvSpPr>
              <p:spPr bwMode="auto">
                <a:xfrm>
                  <a:off x="5925054" y="1763682"/>
                  <a:ext cx="364758" cy="440455"/>
                </a:xfrm>
                <a:prstGeom prst="rect">
                  <a:avLst/>
                </a:prstGeom>
                <a:noFill/>
                <a:ln w="9525" algn="ctr">
                  <a:noFill/>
                  <a:prstDash val="dash"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just" defTabSz="914400" rtl="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굴림" pitchFamily="50" charset="-127"/>
                            <a:cs typeface="+mn-cs"/>
                          </a:rPr>
                          <m:t>𝐿</m:t>
                        </m:r>
                        <m:r>
                          <a:rPr kumimoji="1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굴림" pitchFamily="50" charset="-127"/>
                            <a:cs typeface="+mn-cs"/>
                          </a:rPr>
                          <m:t>′</m:t>
                        </m:r>
                      </m:oMath>
                    </m:oMathPara>
                  </a14:m>
                  <a:endParaRPr kumimoji="1" lang="ko-KR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굴림" pitchFamily="50" charset="-127"/>
                    <a:ea typeface="굴림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4839" name="Rectangle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925054" y="1763682"/>
                  <a:ext cx="364758" cy="440455"/>
                </a:xfrm>
                <a:prstGeom prst="rect">
                  <a:avLst/>
                </a:prstGeom>
                <a:blipFill>
                  <a:blip r:embed="rId8"/>
                  <a:stretch>
                    <a:fillRect r="-8333"/>
                  </a:stretch>
                </a:blipFill>
                <a:ln w="9525" algn="ctr">
                  <a:noFill/>
                  <a:prstDash val="dash"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840" name="Rectangle 24"/>
            <p:cNvSpPr>
              <a:spLocks noChangeArrowheads="1"/>
            </p:cNvSpPr>
            <p:nvPr/>
          </p:nvSpPr>
          <p:spPr bwMode="auto">
            <a:xfrm>
              <a:off x="5134842" y="807095"/>
              <a:ext cx="344710" cy="441408"/>
            </a:xfrm>
            <a:prstGeom prst="rect">
              <a:avLst/>
            </a:prstGeom>
            <a:noFill/>
            <a:ln w="9525" algn="ctr">
              <a:noFill/>
              <a:prstDash val="dash"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직사각형 37"/>
                <p:cNvSpPr/>
                <p:nvPr/>
              </p:nvSpPr>
              <p:spPr>
                <a:xfrm>
                  <a:off x="6673295" y="1790319"/>
                  <a:ext cx="288032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just" defTabSz="914400" rtl="0" eaLnBrk="1" fontAlgn="base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굴림" pitchFamily="50" charset="-127"/>
                            <a:cs typeface="+mn-cs"/>
                          </a:rPr>
                          <m:t>𝐿</m:t>
                        </m:r>
                      </m:oMath>
                    </m:oMathPara>
                  </a14:m>
                  <a:endParaRPr kumimoji="1" lang="ko-KR" altLang="ko-KR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굴림" pitchFamily="50" charset="-127"/>
                    <a:ea typeface="굴림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8" name="직사각형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73295" y="1790319"/>
                  <a:ext cx="288032" cy="400110"/>
                </a:xfrm>
                <a:prstGeom prst="rect">
                  <a:avLst/>
                </a:prstGeom>
                <a:blipFill>
                  <a:blip r:embed="rId9"/>
                  <a:stretch>
                    <a:fillRect r="-85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997964" y="1931573"/>
                <a:ext cx="3516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𝑐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7964" y="1931573"/>
                <a:ext cx="351656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그룹 32"/>
          <p:cNvGrpSpPr/>
          <p:nvPr/>
        </p:nvGrpSpPr>
        <p:grpSpPr>
          <a:xfrm>
            <a:off x="5258839" y="3424649"/>
            <a:ext cx="220854" cy="319299"/>
            <a:chOff x="5258839" y="3424649"/>
            <a:chExt cx="220854" cy="319299"/>
          </a:xfrm>
        </p:grpSpPr>
        <p:sp>
          <p:nvSpPr>
            <p:cNvPr id="43" name="Oval 28"/>
            <p:cNvSpPr>
              <a:spLocks noChangeArrowheads="1"/>
            </p:cNvSpPr>
            <p:nvPr/>
          </p:nvSpPr>
          <p:spPr bwMode="auto">
            <a:xfrm>
              <a:off x="5314799" y="3424649"/>
              <a:ext cx="114903" cy="114829"/>
            </a:xfrm>
            <a:prstGeom prst="ellips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Freeform 27"/>
            <p:cNvSpPr>
              <a:spLocks/>
            </p:cNvSpPr>
            <p:nvPr/>
          </p:nvSpPr>
          <p:spPr bwMode="auto">
            <a:xfrm>
              <a:off x="5367027" y="3544664"/>
              <a:ext cx="746" cy="1148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80"/>
                </a:cxn>
              </a:cxnLst>
              <a:rect l="0" t="0" r="r" b="b"/>
              <a:pathLst>
                <a:path w="1" h="180">
                  <a:moveTo>
                    <a:pt x="0" y="0"/>
                  </a:moveTo>
                  <a:lnTo>
                    <a:pt x="1" y="180"/>
                  </a:lnTo>
                </a:path>
              </a:pathLst>
            </a:cu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6" name="Freeform 26"/>
            <p:cNvSpPr>
              <a:spLocks/>
            </p:cNvSpPr>
            <p:nvPr/>
          </p:nvSpPr>
          <p:spPr bwMode="auto">
            <a:xfrm>
              <a:off x="5272269" y="3659493"/>
              <a:ext cx="85804" cy="75565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119"/>
                </a:cxn>
              </a:cxnLst>
              <a:rect l="0" t="0" r="r" b="b"/>
              <a:pathLst>
                <a:path w="135" h="119">
                  <a:moveTo>
                    <a:pt x="135" y="0"/>
                  </a:moveTo>
                  <a:lnTo>
                    <a:pt x="0" y="119"/>
                  </a:lnTo>
                </a:path>
              </a:pathLst>
            </a:cu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7" name="Freeform 25"/>
            <p:cNvSpPr>
              <a:spLocks/>
            </p:cNvSpPr>
            <p:nvPr/>
          </p:nvSpPr>
          <p:spPr bwMode="auto">
            <a:xfrm>
              <a:off x="5378220" y="3659493"/>
              <a:ext cx="101473" cy="844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133"/>
                </a:cxn>
              </a:cxnLst>
              <a:rect l="0" t="0" r="r" b="b"/>
              <a:pathLst>
                <a:path w="159" h="133">
                  <a:moveTo>
                    <a:pt x="0" y="0"/>
                  </a:moveTo>
                  <a:lnTo>
                    <a:pt x="159" y="133"/>
                  </a:lnTo>
                </a:path>
              </a:pathLst>
            </a:cu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8" name="Freeform 24"/>
            <p:cNvSpPr>
              <a:spLocks/>
            </p:cNvSpPr>
            <p:nvPr/>
          </p:nvSpPr>
          <p:spPr bwMode="auto">
            <a:xfrm>
              <a:off x="5258839" y="3553553"/>
              <a:ext cx="106696" cy="57044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90"/>
                </a:cxn>
              </a:cxnLst>
              <a:rect l="0" t="0" r="r" b="b"/>
              <a:pathLst>
                <a:path w="165" h="90">
                  <a:moveTo>
                    <a:pt x="165" y="0"/>
                  </a:moveTo>
                  <a:lnTo>
                    <a:pt x="0" y="90"/>
                  </a:lnTo>
                </a:path>
              </a:pathLst>
            </a:cu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Freeform 23"/>
            <p:cNvSpPr>
              <a:spLocks/>
            </p:cNvSpPr>
            <p:nvPr/>
          </p:nvSpPr>
          <p:spPr bwMode="auto">
            <a:xfrm>
              <a:off x="5365535" y="3553554"/>
              <a:ext cx="94012" cy="66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105"/>
                </a:cxn>
              </a:cxnLst>
              <a:rect l="0" t="0" r="r" b="b"/>
              <a:pathLst>
                <a:path w="150" h="105">
                  <a:moveTo>
                    <a:pt x="0" y="0"/>
                  </a:moveTo>
                  <a:lnTo>
                    <a:pt x="150" y="105"/>
                  </a:lnTo>
                </a:path>
              </a:pathLst>
            </a:cu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0" name="Freeform 22"/>
          <p:cNvSpPr>
            <a:spLocks/>
          </p:cNvSpPr>
          <p:nvPr/>
        </p:nvSpPr>
        <p:spPr bwMode="auto">
          <a:xfrm>
            <a:off x="5497600" y="3095876"/>
            <a:ext cx="208915" cy="219287"/>
          </a:xfrm>
          <a:custGeom>
            <a:avLst/>
            <a:gdLst/>
            <a:ahLst/>
            <a:cxnLst>
              <a:cxn ang="0">
                <a:pos x="0" y="345"/>
              </a:cxn>
              <a:cxn ang="0">
                <a:pos x="329" y="0"/>
              </a:cxn>
            </a:cxnLst>
            <a:rect l="0" t="0" r="r" b="b"/>
            <a:pathLst>
              <a:path w="329" h="345">
                <a:moveTo>
                  <a:pt x="0" y="345"/>
                </a:moveTo>
                <a:lnTo>
                  <a:pt x="329" y="0"/>
                </a:ln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3208458" y="2848584"/>
            <a:ext cx="219361" cy="319300"/>
            <a:chOff x="3208458" y="2848584"/>
            <a:chExt cx="219361" cy="319300"/>
          </a:xfrm>
        </p:grpSpPr>
        <p:sp>
          <p:nvSpPr>
            <p:cNvPr id="51" name="Oval 21"/>
            <p:cNvSpPr>
              <a:spLocks noChangeArrowheads="1"/>
            </p:cNvSpPr>
            <p:nvPr/>
          </p:nvSpPr>
          <p:spPr bwMode="auto">
            <a:xfrm>
              <a:off x="3263672" y="2848584"/>
              <a:ext cx="114157" cy="114829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2" name="Freeform 20"/>
            <p:cNvSpPr>
              <a:spLocks/>
            </p:cNvSpPr>
            <p:nvPr/>
          </p:nvSpPr>
          <p:spPr bwMode="auto">
            <a:xfrm>
              <a:off x="3315900" y="2968599"/>
              <a:ext cx="746" cy="1148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80"/>
                </a:cxn>
              </a:cxnLst>
              <a:rect l="0" t="0" r="r" b="b"/>
              <a:pathLst>
                <a:path w="1" h="180">
                  <a:moveTo>
                    <a:pt x="0" y="0"/>
                  </a:moveTo>
                  <a:lnTo>
                    <a:pt x="1" y="180"/>
                  </a:ln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Freeform 19"/>
            <p:cNvSpPr>
              <a:spLocks/>
            </p:cNvSpPr>
            <p:nvPr/>
          </p:nvSpPr>
          <p:spPr bwMode="auto">
            <a:xfrm>
              <a:off x="3221142" y="3083429"/>
              <a:ext cx="85058" cy="75565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119"/>
                </a:cxn>
              </a:cxnLst>
              <a:rect l="0" t="0" r="r" b="b"/>
              <a:pathLst>
                <a:path w="135" h="119">
                  <a:moveTo>
                    <a:pt x="135" y="0"/>
                  </a:moveTo>
                  <a:lnTo>
                    <a:pt x="0" y="119"/>
                  </a:ln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Freeform 18"/>
            <p:cNvSpPr>
              <a:spLocks/>
            </p:cNvSpPr>
            <p:nvPr/>
          </p:nvSpPr>
          <p:spPr bwMode="auto">
            <a:xfrm>
              <a:off x="3325600" y="3083429"/>
              <a:ext cx="102219" cy="844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133"/>
                </a:cxn>
              </a:cxnLst>
              <a:rect l="0" t="0" r="r" b="b"/>
              <a:pathLst>
                <a:path w="159" h="133">
                  <a:moveTo>
                    <a:pt x="0" y="0"/>
                  </a:moveTo>
                  <a:lnTo>
                    <a:pt x="159" y="133"/>
                  </a:ln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5" name="Freeform 17"/>
            <p:cNvSpPr>
              <a:spLocks/>
            </p:cNvSpPr>
            <p:nvPr/>
          </p:nvSpPr>
          <p:spPr bwMode="auto">
            <a:xfrm>
              <a:off x="3208458" y="2977488"/>
              <a:ext cx="105204" cy="57044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90"/>
                </a:cxn>
              </a:cxnLst>
              <a:rect l="0" t="0" r="r" b="b"/>
              <a:pathLst>
                <a:path w="165" h="90">
                  <a:moveTo>
                    <a:pt x="165" y="0"/>
                  </a:moveTo>
                  <a:lnTo>
                    <a:pt x="0" y="90"/>
                  </a:ln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Freeform 16"/>
            <p:cNvSpPr>
              <a:spLocks/>
            </p:cNvSpPr>
            <p:nvPr/>
          </p:nvSpPr>
          <p:spPr bwMode="auto">
            <a:xfrm>
              <a:off x="3313661" y="2977488"/>
              <a:ext cx="109680" cy="44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71"/>
                </a:cxn>
              </a:cxnLst>
              <a:rect l="0" t="0" r="r" b="b"/>
              <a:pathLst>
                <a:path w="172" h="71">
                  <a:moveTo>
                    <a:pt x="0" y="0"/>
                  </a:moveTo>
                  <a:lnTo>
                    <a:pt x="172" y="71"/>
                  </a:ln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7" name="Freeform 15"/>
          <p:cNvSpPr>
            <a:spLocks/>
          </p:cNvSpPr>
          <p:nvPr/>
        </p:nvSpPr>
        <p:spPr bwMode="auto">
          <a:xfrm>
            <a:off x="2943584" y="2728568"/>
            <a:ext cx="241745" cy="124460"/>
          </a:xfrm>
          <a:custGeom>
            <a:avLst/>
            <a:gdLst/>
            <a:ahLst/>
            <a:cxnLst>
              <a:cxn ang="0">
                <a:pos x="381" y="196"/>
              </a:cxn>
              <a:cxn ang="0">
                <a:pos x="0" y="0"/>
              </a:cxn>
            </a:cxnLst>
            <a:rect l="0" t="0" r="r" b="b"/>
            <a:pathLst>
              <a:path w="381" h="196">
                <a:moveTo>
                  <a:pt x="381" y="196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9" name="오른쪽 화살표 68"/>
          <p:cNvSpPr/>
          <p:nvPr/>
        </p:nvSpPr>
        <p:spPr>
          <a:xfrm>
            <a:off x="2034895" y="5960160"/>
            <a:ext cx="43204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0" name="직사각형 69"/>
          <p:cNvSpPr/>
          <p:nvPr/>
        </p:nvSpPr>
        <p:spPr>
          <a:xfrm>
            <a:off x="2840975" y="5721669"/>
            <a:ext cx="3125270" cy="792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76568" y="2317551"/>
                <a:ext cx="2741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𝑐</m:t>
                      </m:r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6568" y="2317551"/>
                <a:ext cx="274114" cy="307777"/>
              </a:xfrm>
              <a:prstGeom prst="rect">
                <a:avLst/>
              </a:prstGeom>
              <a:blipFill>
                <a:blip r:embed="rId11"/>
                <a:stretch>
                  <a:fillRect l="-20000" r="-20000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40887" y="5619608"/>
                <a:ext cx="3742050" cy="1118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342900" marR="0" lvl="0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∆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&gt;∆</m:t>
                    </m:r>
                    <m:sSup>
                      <m:sSup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p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0" lang="en-US" altLang="ko-KR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: “Time dilation” </a:t>
                </a:r>
              </a:p>
              <a:p>
                <a:pPr marL="342900" marR="0" lvl="0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𝑉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𝑐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ko-KR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면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∆</m:t>
                    </m:r>
                    <m:sSup>
                      <m:sSup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p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887" y="5619608"/>
                <a:ext cx="3742050" cy="1118383"/>
              </a:xfrm>
              <a:prstGeom prst="rect">
                <a:avLst/>
              </a:prstGeom>
              <a:blipFill>
                <a:blip r:embed="rId12"/>
                <a:stretch>
                  <a:fillRect l="-4886" r="-3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슬라이드 번호 개체 틀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77" name="직선 화살표 연결선 76"/>
          <p:cNvCxnSpPr/>
          <p:nvPr/>
        </p:nvCxnSpPr>
        <p:spPr>
          <a:xfrm flipV="1">
            <a:off x="5932541" y="2625328"/>
            <a:ext cx="336815" cy="28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화살표 연결선 78"/>
          <p:cNvCxnSpPr/>
          <p:nvPr/>
        </p:nvCxnSpPr>
        <p:spPr>
          <a:xfrm flipH="1" flipV="1">
            <a:off x="5932107" y="2317551"/>
            <a:ext cx="9331" cy="30777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>
            <a:stCxn id="34828" idx="0"/>
          </p:cNvCxnSpPr>
          <p:nvPr/>
        </p:nvCxnSpPr>
        <p:spPr>
          <a:xfrm flipV="1">
            <a:off x="5927631" y="2302820"/>
            <a:ext cx="279526" cy="32548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5588049" y="2106192"/>
                <a:ext cx="27411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𝑐</m:t>
                      </m:r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049" y="2106192"/>
                <a:ext cx="274114" cy="307777"/>
              </a:xfrm>
              <a:prstGeom prst="rect">
                <a:avLst/>
              </a:prstGeom>
              <a:blipFill>
                <a:blip r:embed="rId13"/>
                <a:stretch>
                  <a:fillRect l="-22222" r="-17778" b="-1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직사각형 22"/>
              <p:cNvSpPr/>
              <p:nvPr/>
            </p:nvSpPr>
            <p:spPr>
              <a:xfrm>
                <a:off x="6240723" y="2337641"/>
                <a:ext cx="43806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just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𝑉</m:t>
                      </m:r>
                    </m:oMath>
                  </m:oMathPara>
                </a14:m>
                <a:endParaRPr kumimoji="1" lang="ko-KR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itchFamily="50" charset="-127"/>
                  <a:ea typeface="굴림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3" name="직사각형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0723" y="2337641"/>
                <a:ext cx="438069" cy="4001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79283" y="4878344"/>
                <a:ext cx="10837519" cy="5783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∆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′2</m:t>
                                </m:r>
                              </m:sup>
                            </m:sSup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𝑉</m:t>
                                    </m:r>
                                    <m: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∆</m:t>
                                    </m:r>
                                    <m:r>
                                      <a:rPr kumimoji="0" 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𝑡</m:t>
                                    </m:r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/2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num>
                      <m:den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𝑐</m:t>
                        </m:r>
                      </m:den>
                    </m:f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→ </m:t>
                    </m:r>
                    <m:sSup>
                      <m:s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∆</m:t>
                            </m:r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=4</m:t>
                    </m:r>
                    <m:sSup>
                      <m:s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𝐿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′2</m:t>
                        </m:r>
                      </m:sup>
                    </m:sSup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p>
                      <m:s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𝑉</m:t>
                            </m:r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∆</m:t>
                            </m:r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→ </m:t>
                    </m:r>
                    <m:d>
                      <m:d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</m:e>
                          <m:sup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sSup>
                          <m:sSup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𝑉</m:t>
                            </m:r>
                          </m:e>
                          <m:sup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∆</m:t>
                    </m:r>
                    <m:sSup>
                      <m:s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𝐿</m:t>
                                </m:r>
                              </m:e>
                              <m:sup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→ ∆</m:t>
                    </m:r>
                    <m:sSup>
                      <m:s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1−</m:t>
                        </m:r>
                        <m:sSup>
                          <m:sSup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𝑉</m:t>
                                </m:r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/</m:t>
                                </m:r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0" 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p>
                      <m:sSupPr>
                        <m:ctrlP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  <m:sSup>
                                  <m:sSup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′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+mn-ea"/>
                    <a:cs typeface="+mn-cs"/>
                  </a:rPr>
                  <a:t> 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283" y="4878344"/>
                <a:ext cx="10837519" cy="5783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직사각형 24"/>
              <p:cNvSpPr/>
              <p:nvPr/>
            </p:nvSpPr>
            <p:spPr>
              <a:xfrm>
                <a:off x="3142648" y="5770342"/>
                <a:ext cx="2563867" cy="6947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∆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𝑉</m:t>
                                    </m:r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/</m:t>
                                    </m:r>
                                    <m:r>
                                      <a:rPr kumimoji="0" lang="en-US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kumimoji="0" lang="en-US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∆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′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+mn-ea"/>
                    <a:cs typeface="+mn-cs"/>
                  </a:rPr>
                  <a:t> 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5" name="직사각형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648" y="5770342"/>
                <a:ext cx="2563867" cy="69474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218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직사각형 39"/>
          <p:cNvSpPr/>
          <p:nvPr/>
        </p:nvSpPr>
        <p:spPr>
          <a:xfrm>
            <a:off x="1435380" y="1496834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itchFamily="2" charset="2"/>
              </a:rPr>
              <a:t>빛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itchFamily="2" charset="2"/>
              </a:rPr>
              <a:t> 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itchFamily="2" charset="2"/>
              </a:rPr>
              <a:t>대신 다른 물체를 사용해도 결론은 같음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1732473" y="3240884"/>
            <a:ext cx="8951078" cy="2406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시간의 흐름은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상대 운동이 있는 두 관측자에게 동일하지 않음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…?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itchFamily="2" charset="2"/>
              </a:rPr>
              <a:t> 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itchFamily="2" charset="2"/>
              </a:rPr>
              <a:t>“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itchFamily="2" charset="2"/>
              </a:rPr>
              <a:t>절대적으로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itchFamily="2" charset="2"/>
              </a:rPr>
              <a:t>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itchFamily="2" charset="2"/>
              </a:rPr>
              <a:t>흐르는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itchFamily="2" charset="2"/>
              </a:rPr>
              <a:t>시간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itchFamily="2" charset="2"/>
              </a:rPr>
              <a:t>”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itchFamily="2" charset="2"/>
              </a:rPr>
              <a:t>이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itchFamily="2" charset="2"/>
              </a:rPr>
              <a:t> 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itchFamily="2" charset="2"/>
              </a:rPr>
              <a:t>아님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itchFamily="2" charset="2"/>
              </a:rPr>
              <a:t>!!??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2" name="모서리가 둥근 직사각형 41"/>
          <p:cNvSpPr/>
          <p:nvPr/>
        </p:nvSpPr>
        <p:spPr>
          <a:xfrm>
            <a:off x="1176524" y="3007195"/>
            <a:ext cx="9732776" cy="30670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904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CB7FA3D1-9991-4C1E-9531-8168814805F6}"/>
              </a:ext>
            </a:extLst>
          </p:cNvPr>
          <p:cNvSpPr/>
          <p:nvPr/>
        </p:nvSpPr>
        <p:spPr>
          <a:xfrm>
            <a:off x="1524000" y="2959100"/>
            <a:ext cx="10028616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특수상대론적 시공간의 거리 구조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484848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1493A-9063-49C3-A169-18B8C0934BE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17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화살표 연결선 3"/>
          <p:cNvCxnSpPr/>
          <p:nvPr/>
        </p:nvCxnSpPr>
        <p:spPr>
          <a:xfrm flipV="1">
            <a:off x="5989384" y="994949"/>
            <a:ext cx="25400" cy="3327400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5" name="직선 화살표 연결선 4"/>
          <p:cNvCxnSpPr/>
          <p:nvPr/>
        </p:nvCxnSpPr>
        <p:spPr>
          <a:xfrm flipV="1">
            <a:off x="5113084" y="3457828"/>
            <a:ext cx="3403600" cy="35603"/>
          </a:xfrm>
          <a:prstGeom prst="straightConnector1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6" name="직선 화살표 연결선 5"/>
          <p:cNvCxnSpPr/>
          <p:nvPr/>
        </p:nvCxnSpPr>
        <p:spPr>
          <a:xfrm flipV="1">
            <a:off x="5786184" y="1058449"/>
            <a:ext cx="863600" cy="32385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7" name="직선 화살표 연결선 6"/>
          <p:cNvCxnSpPr/>
          <p:nvPr/>
        </p:nvCxnSpPr>
        <p:spPr>
          <a:xfrm flipV="1">
            <a:off x="5481384" y="1118531"/>
            <a:ext cx="2603500" cy="294981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8" name="폭발 1 7"/>
          <p:cNvSpPr/>
          <p:nvPr/>
        </p:nvSpPr>
        <p:spPr>
          <a:xfrm>
            <a:off x="7621231" y="1525963"/>
            <a:ext cx="120650" cy="127000"/>
          </a:xfrm>
          <a:prstGeom prst="irregularSeal1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폭발 1 8"/>
          <p:cNvSpPr/>
          <p:nvPr/>
        </p:nvSpPr>
        <p:spPr>
          <a:xfrm>
            <a:off x="6176709" y="2593440"/>
            <a:ext cx="120650" cy="127000"/>
          </a:xfrm>
          <a:prstGeom prst="irregularSeal1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폭발 1 9"/>
          <p:cNvSpPr/>
          <p:nvPr/>
        </p:nvSpPr>
        <p:spPr>
          <a:xfrm>
            <a:off x="5944934" y="3417231"/>
            <a:ext cx="120650" cy="127000"/>
          </a:xfrm>
          <a:prstGeom prst="irregularSeal1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627995" y="749700"/>
                <a:ext cx="3102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ko-KR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𝜗</m:t>
                          </m:r>
                        </m:e>
                        <m:sub>
                          <m: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995" y="749700"/>
                <a:ext cx="310277" cy="276999"/>
              </a:xfrm>
              <a:prstGeom prst="rect">
                <a:avLst/>
              </a:prstGeom>
              <a:blipFill>
                <a:blip r:embed="rId2"/>
                <a:stretch>
                  <a:fillRect l="-11765" r="-1961" b="-222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050395" y="724300"/>
                <a:ext cx="3155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ko-KR" alt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𝜗</m:t>
                          </m:r>
                        </m:e>
                        <m:sub>
                          <m: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  <m:sup>
                          <m: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395" y="724300"/>
                <a:ext cx="315599" cy="276999"/>
              </a:xfrm>
              <a:prstGeom prst="rect">
                <a:avLst/>
              </a:prstGeom>
              <a:blipFill>
                <a:blip r:embed="rId3"/>
                <a:stretch>
                  <a:fillRect l="-13725" r="-1961" b="-222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890548" y="727453"/>
                <a:ext cx="22147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ko-KR" alt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𝜗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548" y="727453"/>
                <a:ext cx="221471" cy="276999"/>
              </a:xfrm>
              <a:prstGeom prst="rect">
                <a:avLst/>
              </a:prstGeom>
              <a:blipFill>
                <a:blip r:embed="rId4"/>
                <a:stretch>
                  <a:fillRect l="-16216" r="-16216" b="-108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직선 연결선 13"/>
          <p:cNvCxnSpPr/>
          <p:nvPr/>
        </p:nvCxnSpPr>
        <p:spPr>
          <a:xfrm flipH="1">
            <a:off x="6002084" y="2644240"/>
            <a:ext cx="234719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15" name="직선 연결선 14"/>
          <p:cNvCxnSpPr/>
          <p:nvPr/>
        </p:nvCxnSpPr>
        <p:spPr>
          <a:xfrm flipH="1">
            <a:off x="5989384" y="1578703"/>
            <a:ext cx="1739797" cy="4886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16" name="직선 연결선 15"/>
          <p:cNvCxnSpPr/>
          <p:nvPr/>
        </p:nvCxnSpPr>
        <p:spPr>
          <a:xfrm flipH="1">
            <a:off x="6224103" y="2580740"/>
            <a:ext cx="21021" cy="899991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p:cxnSp>
        <p:nvCxnSpPr>
          <p:cNvPr id="17" name="직선 연결선 16"/>
          <p:cNvCxnSpPr/>
          <p:nvPr/>
        </p:nvCxnSpPr>
        <p:spPr>
          <a:xfrm>
            <a:off x="7676946" y="1538663"/>
            <a:ext cx="26835" cy="1954768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dash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직사각형 17"/>
              <p:cNvSpPr/>
              <p:nvPr/>
            </p:nvSpPr>
            <p:spPr>
              <a:xfrm>
                <a:off x="5445688" y="2445842"/>
                <a:ext cx="5942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ko-KR" alt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∆</m:t>
                      </m:r>
                      <m:sSub>
                        <m:sSubPr>
                          <m:ctrlP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8" name="직사각형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688" y="2445842"/>
                <a:ext cx="594265" cy="369332"/>
              </a:xfrm>
              <a:prstGeom prst="rect">
                <a:avLst/>
              </a:prstGeom>
              <a:blipFill>
                <a:blip r:embed="rId5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직사각형 18"/>
              <p:cNvSpPr/>
              <p:nvPr/>
            </p:nvSpPr>
            <p:spPr>
              <a:xfrm>
                <a:off x="5437037" y="1440714"/>
                <a:ext cx="5995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ko-KR" alt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∆</m:t>
                      </m:r>
                      <m:sSub>
                        <m:sSubPr>
                          <m:ctrlP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9" name="직사각형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7037" y="1440714"/>
                <a:ext cx="599588" cy="369332"/>
              </a:xfrm>
              <a:prstGeom prst="rect">
                <a:avLst/>
              </a:prstGeom>
              <a:blipFill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직사각형 19"/>
              <p:cNvSpPr/>
              <p:nvPr/>
            </p:nvSpPr>
            <p:spPr>
              <a:xfrm>
                <a:off x="5983034" y="3508517"/>
                <a:ext cx="5784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ko-KR" alt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∆</m:t>
                      </m:r>
                      <m:sSub>
                        <m:sSubPr>
                          <m:ctrlP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𝑙</m:t>
                          </m:r>
                        </m:e>
                        <m:sub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0" name="직사각형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034" y="3508517"/>
                <a:ext cx="578427" cy="369332"/>
              </a:xfrm>
              <a:prstGeom prst="rect">
                <a:avLst/>
              </a:prstGeom>
              <a:blipFill>
                <a:blip r:embed="rId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직사각형 20"/>
              <p:cNvSpPr/>
              <p:nvPr/>
            </p:nvSpPr>
            <p:spPr>
              <a:xfrm>
                <a:off x="7385071" y="3539751"/>
                <a:ext cx="5837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ko-KR" alt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∆</m:t>
                      </m:r>
                      <m:sSub>
                        <m:sSubPr>
                          <m:ctrlP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𝑙</m:t>
                          </m:r>
                        </m:e>
                        <m:sub>
                          <m: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1" name="직사각형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5071" y="3539751"/>
                <a:ext cx="583750" cy="369332"/>
              </a:xfrm>
              <a:prstGeom prst="rect">
                <a:avLst/>
              </a:prstGeom>
              <a:blipFill>
                <a:blip r:embed="rId8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직사각형 21"/>
              <p:cNvSpPr/>
              <p:nvPr/>
            </p:nvSpPr>
            <p:spPr>
              <a:xfrm>
                <a:off x="5637850" y="905089"/>
                <a:ext cx="3634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𝑡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2" name="직사각형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850" y="905089"/>
                <a:ext cx="363433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직사각형 22"/>
              <p:cNvSpPr/>
              <p:nvPr/>
            </p:nvSpPr>
            <p:spPr>
              <a:xfrm>
                <a:off x="8213761" y="3490094"/>
                <a:ext cx="3968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3" name="직사각형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3761" y="3490094"/>
                <a:ext cx="39683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직사각형 23"/>
              <p:cNvSpPr/>
              <p:nvPr/>
            </p:nvSpPr>
            <p:spPr>
              <a:xfrm>
                <a:off x="5598093" y="3170419"/>
                <a:ext cx="4147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𝑃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4" name="직사각형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093" y="3170419"/>
                <a:ext cx="414729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직사각형 24"/>
              <p:cNvSpPr/>
              <p:nvPr/>
            </p:nvSpPr>
            <p:spPr>
              <a:xfrm>
                <a:off x="6197607" y="2305149"/>
                <a:ext cx="5166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𝑄</m:t>
                          </m:r>
                        </m:e>
                        <m:sub>
                          <m: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5" name="직사각형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607" y="2305149"/>
                <a:ext cx="516616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직사각형 25"/>
              <p:cNvSpPr/>
              <p:nvPr/>
            </p:nvSpPr>
            <p:spPr>
              <a:xfrm>
                <a:off x="7725739" y="1364165"/>
                <a:ext cx="52193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𝑄</m:t>
                          </m:r>
                        </m:e>
                        <m:sub>
                          <m: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6" name="직사각형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739" y="1364165"/>
                <a:ext cx="521938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85647" y="4489450"/>
                <a:ext cx="11690453" cy="20649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예</a:t>
                </a: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1)</a:t>
                </a:r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</m:e>
                      <m:sub>
                        <m:r>
                          <a:rPr kumimoji="0" lang="en-US" altLang="ko-KR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altLang="ko-KR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=1 </m:t>
                    </m:r>
                    <m:r>
                      <a:rPr kumimoji="0" lang="en-US" altLang="ko-KR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𝑚</m:t>
                    </m:r>
                    <m:r>
                      <a:rPr kumimoji="0" lang="en-US" altLang="ko-KR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/</m:t>
                    </m:r>
                    <m:r>
                      <a:rPr kumimoji="0" lang="en-US" altLang="ko-KR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𝑠</m:t>
                    </m:r>
                  </m:oMath>
                </a14:m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50" charset="-127"/>
                    <a:cs typeface="+mn-cs"/>
                  </a:rPr>
                  <a:t>의 속도로 움직이는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ko-KR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ko-KR" altLang="en-US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𝜗</m:t>
                        </m:r>
                      </m:e>
                      <m:sub>
                        <m:r>
                          <a:rPr kumimoji="0" lang="en-US" altLang="ko-KR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  <m:sup>
                        <m:r>
                          <a:rPr kumimoji="0" lang="en-US" altLang="ko-KR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bSup>
                  </m:oMath>
                </a14:m>
                <a:r>
                  <a:rPr kumimoji="0" lang="en-US" altLang="ko-KR" sz="20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50" charset="-127"/>
                    <a:cs typeface="+mn-cs"/>
                  </a:rPr>
                  <a:t>:</a:t>
                </a:r>
                <a:endPara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ko-KR" alt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∆</m:t>
                        </m:r>
                        <m:sSubSup>
                          <m:sSubSup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  <m:sup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bSup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sSubSup>
                          <m:sSubSup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𝑙</m:t>
                            </m:r>
                          </m:e>
                          <m:sub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  <m:sup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1 </m:t>
                        </m:r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𝑠𝑒𝑐</m:t>
                        </m:r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,0 </m:t>
                        </m:r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</m:d>
                    <m:r>
                      <a:rPr kumimoji="0" lang="en-US" altLang="ko-KR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↔</m:t>
                    </m:r>
                    <m:r>
                      <a:rPr kumimoji="0" lang="en-US" altLang="ko-KR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b>
                      <m:sSub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d>
                          <m:d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ko-KR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∆</m:t>
                            </m:r>
                            <m:sSub>
                              <m:sSubPr>
                                <m:ctrlP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,∆</m:t>
                            </m:r>
                            <m:sSub>
                              <m:sSubPr>
                                <m:ctrlP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kumimoji="0" lang="ko-KR" alt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뉴</m:t>
                        </m:r>
                        <m:r>
                          <a:rPr kumimoji="0" lang="ko-KR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튼</m:t>
                        </m:r>
                      </m:sub>
                    </m:sSub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1 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 1 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</m:d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↔</m:t>
                    </m:r>
                    <m:d>
                      <m:d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ko-KR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∆</m:t>
                        </m:r>
                        <m:sSub>
                          <m:sSub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,∆</m:t>
                        </m:r>
                        <m:sSub>
                          <m:sSub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𝑙</m:t>
                            </m:r>
                          </m:e>
                          <m:sub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1.000⋯6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,1.000⋯6 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</m:d>
                  </m:oMath>
                </a14:m>
                <a:endParaRPr kumimoji="0" lang="en-US" altLang="ko-KR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예</a:t>
                </a: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2)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</m:e>
                      <m:sub>
                        <m:r>
                          <a:rPr kumimoji="0" lang="en-US" altLang="ko-KR" sz="20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altLang="ko-KR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=0.9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d>
                      <m:d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×</m:t>
                        </m:r>
                        <m:sSup>
                          <m:sSup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10</m:t>
                            </m:r>
                          </m:e>
                          <m:sup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8</m:t>
                            </m:r>
                          </m:sup>
                        </m:sSup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𝑚</m:t>
                        </m:r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/</m:t>
                        </m:r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</m:d>
                  </m:oMath>
                </a14:m>
                <a:r>
                  <a:rPr kumimoji="0" lang="en-US" altLang="ko-KR" sz="20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50" charset="-127"/>
                    <a:cs typeface="+mn-cs"/>
                  </a:rPr>
                  <a:t>의 속도로 움직이는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ko-KR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ko-KR" altLang="en-US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𝜗</m:t>
                        </m:r>
                      </m:e>
                      <m:sub>
                        <m:r>
                          <a:rPr kumimoji="0" lang="en-US" altLang="ko-KR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  <m:sup>
                        <m:r>
                          <a:rPr kumimoji="0" lang="en-US" altLang="ko-KR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bSup>
                  </m:oMath>
                </a14:m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50" charset="-127"/>
                    <a:cs typeface="+mn-cs"/>
                  </a:rPr>
                  <a:t> :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ko-KR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sSubSup>
                            <m:sSubSupPr>
                              <m:ctrlP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  <m:sup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bSup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sSubSup>
                            <m:sSubSupPr>
                              <m:ctrlP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</m:e>
                            <m:sub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  <m:sup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1 </m:t>
                          </m:r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𝑠𝑒𝑐</m:t>
                          </m:r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,0 </m:t>
                          </m:r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</m:d>
                      <m:r>
                        <a:rPr kumimoji="0" lang="en-US" altLang="ko-KR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↔</m:t>
                      </m:r>
                      <m:r>
                        <a:rPr kumimoji="0" lang="en-US" altLang="ko-K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ko-KR" alt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,∆</m:t>
                              </m:r>
                              <m:sSub>
                                <m:sSubPr>
                                  <m:ctrlP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kumimoji="0" lang="ko-KR" alt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뉴</m:t>
                          </m:r>
                          <m:r>
                            <a:rPr kumimoji="0" lang="ko-KR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튼</m:t>
                          </m:r>
                        </m:sub>
                      </m:sSub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1 </m:t>
                          </m:r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 2.7×</m:t>
                          </m:r>
                          <m:sSup>
                            <m:sSupPr>
                              <m:ctrlP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8</m:t>
                              </m:r>
                            </m:sup>
                          </m:sSup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</m:d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↔</m:t>
                      </m:r>
                      <m:d>
                        <m:dPr>
                          <m:ctrlP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ko-KR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sSub>
                            <m:sSubPr>
                              <m:ctrlP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,∆</m:t>
                          </m:r>
                          <m:sSub>
                            <m:sSubPr>
                              <m:ctrlP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</m:e>
                            <m:sub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2.</m:t>
                          </m:r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29</m:t>
                          </m:r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,6.19×</m:t>
                          </m:r>
                          <m:sSup>
                            <m:sSupPr>
                              <m:ctrlP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8</m:t>
                              </m:r>
                            </m:sup>
                          </m:sSup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kumimoji="0" lang="ko-KR" alt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47" y="4489450"/>
                <a:ext cx="11690453" cy="2064924"/>
              </a:xfrm>
              <a:prstGeom prst="rect">
                <a:avLst/>
              </a:prstGeom>
              <a:blipFill>
                <a:blip r:embed="rId14"/>
                <a:stretch>
                  <a:fillRect l="-1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슬라이드 번호 개체 틀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837148" y="1720374"/>
            <a:ext cx="2432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가상 실험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020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6900" y="1657700"/>
                <a:ext cx="7874000" cy="19023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ko-KR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∆</m:t>
                    </m:r>
                    <m:sSup>
                      <m:sSupPr>
                        <m:ctrlPr>
                          <a:rPr kumimoji="0" lang="en-US" altLang="ko-K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kumimoji="0" lang="en-US" altLang="ko-K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altLang="ko-K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altLang="ko-K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  <m:sup>
                            <m:r>
                              <a:rPr kumimoji="0" lang="en-US" altLang="ko-K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bSup>
                      </m:e>
                      <m:sup>
                        <m:r>
                          <a:rPr kumimoji="0" lang="en-US" altLang="ko-K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sSup>
                      <m:sSupPr>
                        <m:ctrlPr>
                          <a:rPr kumimoji="0" lang="en-US" altLang="ko-K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ko-K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ko-K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  <m:r>
                              <a:rPr kumimoji="0" lang="en-US" altLang="ko-K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∆</m:t>
                            </m:r>
                            <m:sSubSup>
                              <m:sSubSupPr>
                                <m:ctrlPr>
                                  <a:rPr kumimoji="0" lang="en-US" altLang="ko-KR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altLang="ko-KR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kumimoji="0" lang="en-US" altLang="ko-KR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kumimoji="0" lang="en-US" altLang="ko-KR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kumimoji="0" lang="en-US" altLang="ko-K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p>
                      <m:sSupPr>
                        <m:ctrlPr>
                          <a:rPr kumimoji="0" lang="en-US" altLang="ko-K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ko-K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ko-K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∆</m:t>
                            </m:r>
                            <m:sSubSup>
                              <m:sSubSupPr>
                                <m:ctrlPr>
                                  <a:rPr kumimoji="0" lang="en-US" altLang="ko-KR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altLang="ko-KR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kumimoji="0" lang="en-US" altLang="ko-KR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kumimoji="0" lang="en-US" altLang="ko-KR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kumimoji="0" lang="en-US" altLang="ko-K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=−</m:t>
                    </m:r>
                    <m:sSup>
                      <m:sSupPr>
                        <m:ctrlP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ko-KR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ko-KR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3×</m:t>
                            </m:r>
                            <m:sSup>
                              <m:sSupPr>
                                <m:ctrlPr>
                                  <a:rPr kumimoji="0" lang="en-US" altLang="ko-KR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ko-KR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kumimoji="0" lang="en-US" altLang="ko-KR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8</m:t>
                                </m:r>
                              </m:sup>
                            </m:sSup>
                            <m:f>
                              <m:fPr>
                                <m:ctrlPr>
                                  <a:rPr kumimoji="0" lang="en-US" altLang="ko-KR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altLang="ko-KR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kumimoji="0" lang="en-US" altLang="ko-KR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𝑠</m:t>
                                </m:r>
                              </m:den>
                            </m:f>
                            <m:r>
                              <a:rPr kumimoji="0" lang="en-US" altLang="ko-KR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×1 </m:t>
                            </m:r>
                            <m:r>
                              <a:rPr kumimoji="0" lang="en-US" altLang="ko-KR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</m:d>
                      </m:e>
                      <m:sup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+0=</m:t>
                    </m:r>
                    <m:r>
                      <a:rPr kumimoji="0" lang="en-US" altLang="ko-KR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−9.00⋯0</m:t>
                    </m:r>
                    <m:r>
                      <a:rPr kumimoji="0" lang="en-US" altLang="ko-KR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sSup>
                      <m:sSupPr>
                        <m:ctrlP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10</m:t>
                        </m:r>
                      </m:e>
                      <m:sup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16</m:t>
                        </m:r>
                      </m:sup>
                    </m:sSup>
                    <m:r>
                      <a:rPr kumimoji="0" lang="en-US" altLang="ko-KR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p>
                      <m:sSupPr>
                        <m:ctrlP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  <m:sup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 </m:t>
                    </m:r>
                  </m:oMath>
                </a14:m>
                <a:r>
                  <a:rPr kumimoji="0" lang="en-US" altLang="ko-KR" sz="18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50" charset="-127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ko-KR" alt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∆</m:t>
                      </m:r>
                      <m:sSubSup>
                        <m:sSubSupPr>
                          <m:ctrlP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=−</m:t>
                      </m:r>
                      <m:sSup>
                        <m:sSupPr>
                          <m:ctrlP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ko-K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ko-K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𝑐</m:t>
                              </m:r>
                              <m:r>
                                <a:rPr kumimoji="0" lang="en-US" altLang="ko-K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kumimoji="0" lang="en-US" altLang="ko-K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ko-K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0" lang="en-US" altLang="ko-K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ko-K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ko-K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kumimoji="0" lang="en-US" altLang="ko-K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ko-K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𝑙</m:t>
                                  </m:r>
                                </m:e>
                                <m:sub>
                                  <m:r>
                                    <a:rPr kumimoji="0" lang="en-US" altLang="ko-K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ko-K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=−</m:t>
                      </m:r>
                      <m:sSup>
                        <m:sSupPr>
                          <m:ctrlP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ko-K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ko-K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3×</m:t>
                              </m:r>
                              <m:sSup>
                                <m:sSupPr>
                                  <m:ctrlPr>
                                    <a:rPr kumimoji="0" lang="en-US" altLang="ko-K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ko-K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kumimoji="0" lang="en-US" altLang="ko-K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kumimoji="0" lang="en-US" altLang="ko-K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×1.00⋯6</m:t>
                              </m:r>
                            </m:e>
                          </m:d>
                        </m:e>
                        <m:sup>
                          <m: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ko-K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ko-K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ko-K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1.00⋯6 </m:t>
                              </m:r>
                              <m:r>
                                <a:rPr kumimoji="0" lang="en-US" altLang="ko-K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altLang="ko-KR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Cambria Math" panose="02040503050406030204" pitchFamily="18" charset="0"/>
                    <a:cs typeface="+mn-cs"/>
                  </a:rPr>
                  <a:t>      </a:t>
                </a:r>
                <a14:m>
                  <m:oMath xmlns:m="http://schemas.openxmlformats.org/officeDocument/2006/math">
                    <m:r>
                      <a:rPr kumimoji="0" lang="en-US" altLang="ko-KR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−9×</m:t>
                        </m:r>
                        <m:sSup>
                          <m:sSupPr>
                            <m:ctrlPr>
                              <a:rPr kumimoji="0" lang="en-US" altLang="ko-KR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10</m:t>
                            </m:r>
                          </m:e>
                          <m:sup>
                            <m:r>
                              <a:rPr kumimoji="0" lang="en-US" altLang="ko-KR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16</m:t>
                            </m:r>
                          </m:sup>
                        </m:sSup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×1.00⋯4+1.00⋯4</m:t>
                        </m:r>
                      </m:e>
                    </m:d>
                    <m:r>
                      <a:rPr kumimoji="0" lang="en-US" altLang="ko-KR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p>
                      <m:sSupPr>
                        <m:ctrlP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  <m:sup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altLang="ko-KR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Cambria Math" panose="02040503050406030204" pitchFamily="18" charset="0"/>
                    <a:cs typeface="+mn-cs"/>
                  </a:rPr>
                  <a:t>      </a:t>
                </a:r>
                <a14:m>
                  <m:oMath xmlns:m="http://schemas.openxmlformats.org/officeDocument/2006/math">
                    <m:r>
                      <a:rPr kumimoji="0" lang="en-US" altLang="ko-KR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−9×1.00⋯4+</m:t>
                        </m:r>
                        <m:sSup>
                          <m:sSupPr>
                            <m:ctrlPr>
                              <a:rPr kumimoji="0" lang="en-US" altLang="ko-KR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1.00⋯4×10</m:t>
                            </m:r>
                          </m:e>
                          <m:sup>
                            <m:r>
                              <a:rPr kumimoji="0" lang="en-US" altLang="ko-KR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−16</m:t>
                            </m:r>
                          </m:sup>
                        </m:sSup>
                      </m:e>
                    </m:d>
                    <m:r>
                      <a:rPr kumimoji="0" lang="en-US" altLang="ko-KR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sSup>
                      <m:sSupPr>
                        <m:ctrlP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10</m:t>
                        </m:r>
                      </m:e>
                      <m:sup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16</m:t>
                        </m:r>
                      </m:sup>
                    </m:sSup>
                    <m:sSup>
                      <m:sSupPr>
                        <m:ctrlP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  <m:sup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≅</m:t>
                    </m:r>
                    <m:r>
                      <a:rPr kumimoji="0" lang="en-US" altLang="ko-KR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−9.00⋯4</m:t>
                    </m:r>
                    <m:r>
                      <a:rPr kumimoji="0" lang="en-US" altLang="ko-KR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sSup>
                      <m:sSupPr>
                        <m:ctrlP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10</m:t>
                        </m:r>
                      </m:e>
                      <m:sup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16</m:t>
                        </m:r>
                      </m:sup>
                    </m:sSup>
                    <m:r>
                      <a:rPr kumimoji="0" lang="en-US" altLang="ko-KR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p>
                      <m:sSupPr>
                        <m:ctrlP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  <m:sup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00" y="1657700"/>
                <a:ext cx="7874000" cy="1902380"/>
              </a:xfrm>
              <a:prstGeom prst="rect">
                <a:avLst/>
              </a:prstGeom>
              <a:blipFill>
                <a:blip r:embed="rId2"/>
                <a:stretch>
                  <a:fillRect b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34678" y="3781322"/>
                <a:ext cx="7346172" cy="154042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ko-KR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∆</m:t>
                    </m:r>
                    <m:sSup>
                      <m:sSupPr>
                        <m:ctrlPr>
                          <a:rPr kumimoji="0" lang="en-US" altLang="ko-K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kumimoji="0" lang="en-US" altLang="ko-K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altLang="ko-K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altLang="ko-K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  <m:sup>
                            <m:r>
                              <a:rPr kumimoji="0" lang="en-US" altLang="ko-K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bSup>
                      </m:e>
                      <m:sup>
                        <m:r>
                          <a:rPr kumimoji="0" lang="en-US" altLang="ko-K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sSup>
                      <m:sSupPr>
                        <m:ctrlPr>
                          <a:rPr kumimoji="0" lang="en-US" altLang="ko-K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ko-K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ko-K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  <m:r>
                              <a:rPr kumimoji="0" lang="en-US" altLang="ko-K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∆</m:t>
                            </m:r>
                            <m:sSubSup>
                              <m:sSubSupPr>
                                <m:ctrlPr>
                                  <a:rPr kumimoji="0" lang="en-US" altLang="ko-KR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bSupPr>
                              <m:e>
                                <m:r>
                                  <a:rPr kumimoji="0" lang="en-US" altLang="ko-KR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kumimoji="0" lang="en-US" altLang="ko-KR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kumimoji="0" lang="en-US" altLang="ko-KR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kumimoji="0" lang="en-US" altLang="ko-K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0" lang="en-US" altLang="ko-KR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∆</m:t>
                    </m:r>
                    <m:sSup>
                      <m:sSupPr>
                        <m:ctrlPr>
                          <a:rPr kumimoji="0" lang="en-US" altLang="ko-K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kumimoji="0" lang="en-US" altLang="ko-K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altLang="ko-K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𝑙</m:t>
                            </m:r>
                          </m:e>
                          <m:sub>
                            <m:r>
                              <a:rPr kumimoji="0" lang="en-US" altLang="ko-K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  <m:sup>
                            <m:r>
                              <a:rPr kumimoji="0" lang="en-US" altLang="ko-K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bSup>
                      </m:e>
                      <m:sup>
                        <m:r>
                          <a:rPr kumimoji="0" lang="en-US" altLang="ko-K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</m:t>
                    </m:r>
                    <m:sSup>
                      <m:sSupPr>
                        <m:ctrlPr>
                          <a:rPr kumimoji="0" lang="en-US" altLang="ko-K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ko-K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ko-K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3×</m:t>
                            </m:r>
                            <m:sSup>
                              <m:sSupPr>
                                <m:ctrlPr>
                                  <a:rPr kumimoji="0" lang="en-US" altLang="ko-KR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ko-KR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10</m:t>
                                </m:r>
                              </m:e>
                              <m:sup>
                                <m:r>
                                  <a:rPr kumimoji="0" lang="en-US" altLang="ko-KR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8</m:t>
                                </m:r>
                              </m:sup>
                            </m:sSup>
                            <m:f>
                              <m:fPr>
                                <m:ctrlPr>
                                  <a:rPr kumimoji="0" lang="en-US" altLang="ko-KR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altLang="ko-KR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kumimoji="0" lang="en-US" altLang="ko-KR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𝑠</m:t>
                                </m:r>
                              </m:den>
                            </m:f>
                            <m:r>
                              <a:rPr kumimoji="0" lang="en-US" altLang="ko-K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×1 </m:t>
                            </m:r>
                            <m:r>
                              <a:rPr kumimoji="0" lang="en-US" altLang="ko-K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</m:d>
                      </m:e>
                      <m:sup>
                        <m:r>
                          <a:rPr kumimoji="0" lang="en-US" altLang="ko-K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+0=</m:t>
                    </m:r>
                    <m:r>
                      <a:rPr kumimoji="0" lang="en-US" altLang="ko-KR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−9.00</m:t>
                    </m:r>
                    <m:r>
                      <a:rPr kumimoji="0" lang="en-US" altLang="ko-KR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sSup>
                      <m:sSupPr>
                        <m:ctrlPr>
                          <a:rPr kumimoji="0" lang="en-US" altLang="ko-K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10</m:t>
                        </m:r>
                      </m:e>
                      <m:sup>
                        <m:r>
                          <a:rPr kumimoji="0" lang="en-US" altLang="ko-K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16</m:t>
                        </m:r>
                      </m:sup>
                    </m:sSup>
                    <m:r>
                      <a:rPr kumimoji="0" lang="en-US" altLang="ko-KR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p>
                      <m:sSupPr>
                        <m:ctrlPr>
                          <a:rPr kumimoji="0" lang="en-US" altLang="ko-K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  <m:sup>
                        <m:r>
                          <a:rPr kumimoji="0" lang="en-US" altLang="ko-K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altLang="ko-KR" sz="18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50" charset="-127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ko-KR" alt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∆</m:t>
                      </m:r>
                      <m:sSubSup>
                        <m:sSubSupPr>
                          <m:ctrlP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  <m:sup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=−</m:t>
                      </m:r>
                      <m:sSup>
                        <m:sSupPr>
                          <m:ctrlP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ko-K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ko-K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𝑐</m:t>
                              </m:r>
                              <m:r>
                                <a:rPr kumimoji="0" lang="en-US" altLang="ko-K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kumimoji="0" lang="en-US" altLang="ko-K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ko-K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kumimoji="0" lang="en-US" altLang="ko-K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sSubSup>
                        <m:sSubSupPr>
                          <m:ctrlP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𝑙</m:t>
                          </m:r>
                        </m:e>
                        <m:sub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a:rPr kumimoji="0" lang="en-US" altLang="ko-K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=−</m:t>
                      </m:r>
                      <m:sSup>
                        <m:sSupPr>
                          <m:ctrlP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ko-K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ko-K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3×</m:t>
                              </m:r>
                              <m:sSup>
                                <m:sSupPr>
                                  <m:ctrlPr>
                                    <a:rPr kumimoji="0" lang="en-US" altLang="ko-K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ko-K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kumimoji="0" lang="en-US" altLang="ko-K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kumimoji="0" lang="en-US" altLang="ko-K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altLang="ko-K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𝑚</m:t>
                              </m:r>
                              <m:r>
                                <a:rPr kumimoji="0" lang="en-US" altLang="ko-K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/</m:t>
                              </m:r>
                              <m:r>
                                <a:rPr kumimoji="0" lang="en-US" altLang="ko-K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𝑠</m:t>
                              </m:r>
                              <m:r>
                                <a:rPr kumimoji="0" lang="en-US" altLang="ko-K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×2.29 </m:t>
                              </m:r>
                              <m:r>
                                <a:rPr kumimoji="0" lang="en-US" altLang="ko-K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𝑠</m:t>
                              </m:r>
                            </m:e>
                          </m:d>
                        </m:e>
                        <m:sup>
                          <m: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ko-K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ko-K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ko-K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6.19×</m:t>
                              </m:r>
                              <m:sSup>
                                <m:sSupPr>
                                  <m:ctrlPr>
                                    <a:rPr kumimoji="0" lang="en-US" altLang="ko-K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ko-K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kumimoji="0" lang="en-US" altLang="ko-K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8</m:t>
                                  </m:r>
                                </m:sup>
                              </m:sSup>
                              <m:r>
                                <a:rPr kumimoji="0" lang="en-US" altLang="ko-K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 </m:t>
                              </m:r>
                              <m:r>
                                <a:rPr kumimoji="0" lang="en-US" altLang="ko-K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𝑚</m:t>
                              </m:r>
                            </m:e>
                          </m:d>
                        </m:e>
                        <m:sup>
                          <m: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altLang="ko-KR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Cambria Math" panose="02040503050406030204" pitchFamily="18" charset="0"/>
                    <a:cs typeface="+mn-cs"/>
                  </a:rPr>
                  <a:t>     </a:t>
                </a:r>
                <a14:m>
                  <m:oMath xmlns:m="http://schemas.openxmlformats.org/officeDocument/2006/math">
                    <m:r>
                      <a:rPr kumimoji="0" lang="en-US" altLang="ko-KR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−47.2+38.3</m:t>
                        </m:r>
                      </m:e>
                    </m:d>
                    <m:r>
                      <a:rPr kumimoji="0" lang="en-US" altLang="ko-KR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sSup>
                      <m:sSupPr>
                        <m:ctrlP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10</m:t>
                        </m:r>
                      </m:e>
                      <m:sup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16</m:t>
                        </m:r>
                      </m:sup>
                    </m:sSup>
                    <m:r>
                      <a:rPr kumimoji="0" lang="en-US" altLang="ko-KR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p>
                      <m:sSupPr>
                        <m:ctrlP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  <m:sup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−8.90</m:t>
                    </m:r>
                    <m:r>
                      <a:rPr kumimoji="0" lang="en-US" altLang="ko-KR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sSup>
                      <m:sSupPr>
                        <m:ctrlP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10</m:t>
                        </m:r>
                      </m:e>
                      <m:sup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16</m:t>
                        </m:r>
                      </m:sup>
                    </m:sSup>
                    <m:r>
                      <a:rPr kumimoji="0" lang="en-US" altLang="ko-KR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p>
                      <m:sSupPr>
                        <m:ctrlP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𝑚</m:t>
                        </m:r>
                      </m:e>
                      <m:sup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4678" y="3781322"/>
                <a:ext cx="7346172" cy="15404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그룹 6"/>
          <p:cNvGrpSpPr/>
          <p:nvPr/>
        </p:nvGrpSpPr>
        <p:grpSpPr>
          <a:xfrm>
            <a:off x="1716613" y="3687139"/>
            <a:ext cx="2108200" cy="471261"/>
            <a:chOff x="5410200" y="1811807"/>
            <a:chExt cx="2108200" cy="4712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직사각형 7"/>
                <p:cNvSpPr/>
                <p:nvPr/>
              </p:nvSpPr>
              <p:spPr>
                <a:xfrm>
                  <a:off x="5552410" y="1833711"/>
                  <a:ext cx="1790683" cy="4078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맑은 고딕"/>
                      <a:ea typeface="맑은 고딕" panose="020B0503020000020004" pitchFamily="50" charset="-127"/>
                      <a:cs typeface="+mn-cs"/>
                      <a:sym typeface="Wingdings" panose="05000000000000000000" pitchFamily="2" charset="2"/>
                    </a:rPr>
                    <a:t>   </a:t>
                  </a:r>
                  <a14:m>
                    <m:oMath xmlns:m="http://schemas.openxmlformats.org/officeDocument/2006/math">
                      <m:r>
                        <a:rPr kumimoji="0" lang="ko-KR" alt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∆</m:t>
                      </m:r>
                      <m:sSubSup>
                        <m:sSubSupPr>
                          <m:ctrlPr>
                            <a:rPr kumimoji="0" lang="en-US" altLang="ko-K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ko-K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ko-K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altLang="ko-K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a:rPr kumimoji="0" lang="en-US" altLang="ko-KR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≅</m:t>
                      </m:r>
                      <m:r>
                        <a:rPr kumimoji="0" lang="ko-KR" alt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∆</m:t>
                      </m:r>
                      <m:sSup>
                        <m:sSupPr>
                          <m:ctrlPr>
                            <a:rPr kumimoji="0" lang="en-US" altLang="ko-K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kumimoji="0" lang="en-US" altLang="ko-KR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altLang="ko-KR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altLang="ko-KR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  <m:sup>
                              <m:r>
                                <a:rPr kumimoji="0" lang="en-US" altLang="ko-KR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bSup>
                        </m:e>
                        <m:sup>
                          <m:r>
                            <a:rPr kumimoji="0" lang="en-US" altLang="ko-K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a14:m>
                  <a:endParaRPr kumimoji="0" lang="ko-KR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2" name="직사각형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2410" y="1833711"/>
                  <a:ext cx="1790683" cy="407869"/>
                </a:xfrm>
                <a:prstGeom prst="rect">
                  <a:avLst/>
                </a:prstGeom>
                <a:blipFill>
                  <a:blip r:embed="rId12"/>
                  <a:stretch>
                    <a:fillRect l="-3061" b="-2388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모서리가 둥근 직사각형 8"/>
            <p:cNvSpPr/>
            <p:nvPr/>
          </p:nvSpPr>
          <p:spPr>
            <a:xfrm>
              <a:off x="5410200" y="1811807"/>
              <a:ext cx="2108200" cy="471261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5960157" y="5885089"/>
            <a:ext cx="2108200" cy="471261"/>
            <a:chOff x="5410200" y="1811807"/>
            <a:chExt cx="2108200" cy="4712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직사각형 10"/>
                <p:cNvSpPr/>
                <p:nvPr/>
              </p:nvSpPr>
              <p:spPr>
                <a:xfrm>
                  <a:off x="5552410" y="1833711"/>
                  <a:ext cx="1796004" cy="40838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맑은 고딕"/>
                      <a:ea typeface="맑은 고딕" panose="020B0503020000020004" pitchFamily="50" charset="-127"/>
                      <a:cs typeface="+mn-cs"/>
                      <a:sym typeface="Wingdings" panose="05000000000000000000" pitchFamily="2" charset="2"/>
                    </a:rPr>
                    <a:t>   </a:t>
                  </a:r>
                  <a14:m>
                    <m:oMath xmlns:m="http://schemas.openxmlformats.org/officeDocument/2006/math">
                      <m:r>
                        <a:rPr kumimoji="0" lang="ko-KR" alt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∆</m:t>
                      </m:r>
                      <m:sSubSup>
                        <m:sSubSupPr>
                          <m:ctrlPr>
                            <a:rPr kumimoji="0" lang="en-US" altLang="ko-K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ko-K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e>
                        <m:sub>
                          <m:r>
                            <a:rPr kumimoji="0" lang="en-US" altLang="ko-K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  <m:sup>
                          <m:r>
                            <a:rPr kumimoji="0" lang="en-US" altLang="ko-K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a:rPr kumimoji="0" lang="en-US" altLang="ko-KR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≅</m:t>
                      </m:r>
                      <m:r>
                        <a:rPr kumimoji="0" lang="ko-KR" altLang="en-US" sz="18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∆</m:t>
                      </m:r>
                      <m:sSup>
                        <m:sSupPr>
                          <m:ctrlPr>
                            <a:rPr kumimoji="0" lang="en-US" altLang="ko-K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kumimoji="0" lang="en-US" altLang="ko-KR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altLang="ko-KR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altLang="ko-KR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  <m:sup>
                              <m:r>
                                <a:rPr kumimoji="0" lang="en-US" altLang="ko-KR" sz="18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bSup>
                        </m:e>
                        <m:sup>
                          <m:r>
                            <a:rPr kumimoji="0" lang="en-US" altLang="ko-KR" sz="18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a14:m>
                  <a:endParaRPr kumimoji="0" lang="ko-KR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6" name="직사각형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52410" y="1833711"/>
                  <a:ext cx="1796004" cy="408382"/>
                </a:xfrm>
                <a:prstGeom prst="rect">
                  <a:avLst/>
                </a:prstGeom>
                <a:blipFill>
                  <a:blip r:embed="rId13"/>
                  <a:stretch>
                    <a:fillRect l="-3061" b="-2388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모서리가 둥근 직사각형 11"/>
            <p:cNvSpPr/>
            <p:nvPr/>
          </p:nvSpPr>
          <p:spPr>
            <a:xfrm>
              <a:off x="5410200" y="1811807"/>
              <a:ext cx="2108200" cy="471261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36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/>
          </p:cNvSpPr>
          <p:nvPr/>
        </p:nvSpPr>
        <p:spPr bwMode="auto">
          <a:xfrm>
            <a:off x="2518180" y="1361795"/>
            <a:ext cx="7435473" cy="399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5607659" y="2510785"/>
                <a:ext cx="468052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l-GR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e>
                        <m:sup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ko-KR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=−</m:t>
                      </m:r>
                      <m:sSup>
                        <m:sSupPr>
                          <m:ctrlP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d>
                            <m:dPr>
                              <m:ctrlPr>
                                <a:rPr kumimoji="0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𝑐</m:t>
                              </m:r>
                              <m:r>
                                <a:rPr kumimoji="0" lang="en-US" altLang="ko-KR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ko-KR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ko-KR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l-GR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ko-KR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l-GR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ko-KR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l-GR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</m:e>
                        <m:sup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altLang="ko-KR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659" y="2510785"/>
                <a:ext cx="4680520" cy="369332"/>
              </a:xfrm>
              <a:prstGeom prst="rect">
                <a:avLst/>
              </a:prstGeom>
              <a:blipFill>
                <a:blip r:embed="rId2"/>
                <a:stretch>
                  <a:fillRect l="-911" b="-3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직사각형 7"/>
          <p:cNvSpPr/>
          <p:nvPr/>
        </p:nvSpPr>
        <p:spPr>
          <a:xfrm>
            <a:off x="5302773" y="2263403"/>
            <a:ext cx="529029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0087" y="3250832"/>
            <a:ext cx="67556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밍코프스키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Minkowski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시공간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편평한 시공간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“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곡률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(Curvature)”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=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0</a:t>
            </a:r>
          </a:p>
          <a:p>
            <a:pPr marL="285750" marR="0" lvl="0" indent="-2857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o-KR" alt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로렌츠 공간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vs  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유클리드 공간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285750" marR="0" lvl="0" indent="-28575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“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시간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”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과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“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공간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”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은 분리할 수 없고 절대적이지도 않다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!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   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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시공간 복합체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!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73399" y="287642"/>
            <a:ext cx="100248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marR="0" lvl="0" indent="-5715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특수상대론적 시공간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(Special relativistic ST)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5438" y="1482798"/>
            <a:ext cx="5986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거리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메트릭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 </a:t>
            </a: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구조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(Line element):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890155" y="2124838"/>
            <a:ext cx="2855871" cy="2251989"/>
          </a:xfrm>
          <a:prstGeom prst="roundRect">
            <a:avLst>
              <a:gd name="adj" fmla="val 16648"/>
            </a:avLst>
          </a:prstGeom>
          <a:solidFill>
            <a:srgbClr val="FFFFFF"/>
          </a:solidFill>
          <a:ln w="12700" algn="ctr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2909986" y="4141061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자유형 16"/>
          <p:cNvSpPr/>
          <p:nvPr/>
        </p:nvSpPr>
        <p:spPr>
          <a:xfrm>
            <a:off x="1974133" y="3116864"/>
            <a:ext cx="242758" cy="213367"/>
          </a:xfrm>
          <a:custGeom>
            <a:avLst/>
            <a:gdLst>
              <a:gd name="connsiteX0" fmla="*/ 0 w 248355"/>
              <a:gd name="connsiteY0" fmla="*/ 112889 h 112889"/>
              <a:gd name="connsiteX1" fmla="*/ 112889 w 248355"/>
              <a:gd name="connsiteY1" fmla="*/ 67734 h 112889"/>
              <a:gd name="connsiteX2" fmla="*/ 203200 w 248355"/>
              <a:gd name="connsiteY2" fmla="*/ 45156 h 112889"/>
              <a:gd name="connsiteX3" fmla="*/ 248355 w 248355"/>
              <a:gd name="connsiteY3" fmla="*/ 0 h 11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55" h="112889">
                <a:moveTo>
                  <a:pt x="0" y="112889"/>
                </a:moveTo>
                <a:cubicBezTo>
                  <a:pt x="80329" y="64691"/>
                  <a:pt x="28429" y="87224"/>
                  <a:pt x="112889" y="67734"/>
                </a:cubicBezTo>
                <a:cubicBezTo>
                  <a:pt x="143125" y="60757"/>
                  <a:pt x="203200" y="45156"/>
                  <a:pt x="203200" y="45156"/>
                </a:cubicBezTo>
                <a:lnTo>
                  <a:pt x="248355" y="0"/>
                </a:lnTo>
              </a:path>
            </a:pathLst>
          </a:custGeom>
          <a:noFill/>
          <a:ln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590981" y="3462252"/>
                <a:ext cx="7806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𝑡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𝑧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ko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981" y="3462252"/>
                <a:ext cx="780663" cy="215444"/>
              </a:xfrm>
              <a:prstGeom prst="rect">
                <a:avLst/>
              </a:prstGeom>
              <a:blipFill>
                <a:blip r:embed="rId3"/>
                <a:stretch>
                  <a:fillRect l="-6250" r="-5469" b="-371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158971" y="2716618"/>
                <a:ext cx="242534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𝑡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𝑑𝑡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𝑑𝑥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𝑑𝑦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𝑧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𝑑𝑧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ko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971" y="2716618"/>
                <a:ext cx="2425344" cy="215444"/>
              </a:xfrm>
              <a:prstGeom prst="rect">
                <a:avLst/>
              </a:prstGeom>
              <a:blipFill>
                <a:blip r:embed="rId4"/>
                <a:stretch>
                  <a:fillRect l="-1508" r="-1759" b="-371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직사각형 22"/>
              <p:cNvSpPr/>
              <p:nvPr/>
            </p:nvSpPr>
            <p:spPr>
              <a:xfrm>
                <a:off x="1891366" y="1649783"/>
                <a:ext cx="7128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굴림" pitchFamily="50" charset="-127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</a:endParaRPr>
              </a:p>
            </p:txBody>
          </p:sp>
        </mc:Choice>
        <mc:Fallback>
          <p:sp>
            <p:nvSpPr>
              <p:cNvPr id="23" name="직사각형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366" y="1649783"/>
                <a:ext cx="712887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830863" y="5679512"/>
                <a:ext cx="7341217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ko-KR" altLang="en-US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관성계 구분 불가능 </a:t>
                </a:r>
                <a:endParaRPr lang="en-US" altLang="ko-KR" sz="2000" dirty="0" smtClean="0">
                  <a:solidFill>
                    <a:prstClr val="black"/>
                  </a:solidFill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en-US" altLang="ko-KR" sz="2000" dirty="0" smtClean="0">
                    <a:solidFill>
                      <a:prstClr val="black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kumimoji="0" lang="el-GR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kumimoji="0" lang="el-GR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0" lang="en-US" altLang="ko-KR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kumimoji="0" lang="el-GR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0" lang="en-US" altLang="ko-KR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kumimoji="0" lang="el-GR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ko-K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altLang="ko-K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 altLang="ko-K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ko-K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l-GR" altLang="ko-K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 altLang="ko-K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ko-KR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l-GR" altLang="ko-K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altLang="ko-K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 altLang="ko-K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ko-KR" sz="20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l-GR" altLang="ko-K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  <m:r>
                          <a:rPr lang="en-US" altLang="ko-K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 altLang="ko-K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altLang="ko-KR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863" y="5679512"/>
                <a:ext cx="7341217" cy="923330"/>
              </a:xfrm>
              <a:prstGeom prst="rect">
                <a:avLst/>
              </a:prstGeom>
              <a:blipFill>
                <a:blip r:embed="rId6"/>
                <a:stretch>
                  <a:fillRect l="-2075" b="-993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직사각형 5"/>
              <p:cNvSpPr/>
              <p:nvPr/>
            </p:nvSpPr>
            <p:spPr>
              <a:xfrm>
                <a:off x="8190868" y="5251452"/>
                <a:ext cx="3279488" cy="13388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ko-KR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altLang="ko-KR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sSup>
                      <m:sSupPr>
                        <m:ctrlP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∆</m:t>
                    </m:r>
                    <m:r>
                      <a:rPr lang="en-US" altLang="ko-KR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ko-KR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sSup>
                      <m:sSupPr>
                        <m:ctrlP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ko-KR" altLang="en-US" b="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이 아니고</a:t>
                </a:r>
                <a:r>
                  <a:rPr lang="en-US" altLang="ko-KR" b="0" i="1" dirty="0" smtClean="0">
                    <a:solidFill>
                      <a:prstClr val="black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p>
                        <m:sSupPr>
                          <m:ctrlPr>
                            <a:rPr lang="en-US" altLang="ko-K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ko-K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ko-K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ko-KR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altLang="ko-K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+∆</m:t>
                      </m:r>
                      <m:sSup>
                        <m:sSupPr>
                          <m:ctrlPr>
                            <a:rPr lang="en-US" altLang="ko-K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altLang="ko-KR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ko-KR" b="0" i="1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ko-KR" b="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ko-KR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sSup>
                              <m:sSupPr>
                                <m:ctrlPr>
                                  <a:rPr lang="en-US" altLang="ko-KR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altLang="ko-KR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+∆</m:t>
                    </m:r>
                    <m:sSup>
                      <m:sSupPr>
                        <m:ctrlP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′2</m:t>
                        </m:r>
                      </m:sup>
                    </m:sSup>
                    <m:r>
                      <a:rPr lang="en-US" altLang="ko-KR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sSup>
                      <m:sSupPr>
                        <m:ctrlP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′2</m:t>
                        </m:r>
                      </m:sup>
                    </m:sSup>
                  </m:oMath>
                </a14:m>
                <a:endParaRPr lang="ko-KR" altLang="en-US" dirty="0"/>
              </a:p>
            </p:txBody>
          </p:sp>
        </mc:Choice>
        <mc:Fallback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0868" y="5251452"/>
                <a:ext cx="3279488" cy="1338828"/>
              </a:xfrm>
              <a:prstGeom prst="rect">
                <a:avLst/>
              </a:prstGeom>
              <a:blipFill>
                <a:blip r:embed="rId7"/>
                <a:stretch>
                  <a:fillRect r="-37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070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utoShape 3"/>
          <p:cNvSpPr>
            <a:spLocks noChangeAspect="1" noChangeArrowheads="1"/>
          </p:cNvSpPr>
          <p:nvPr/>
        </p:nvSpPr>
        <p:spPr bwMode="auto">
          <a:xfrm>
            <a:off x="2518180" y="1361795"/>
            <a:ext cx="7435473" cy="3996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4775092" y="724905"/>
                <a:ext cx="6022123" cy="11079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l-GR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e>
                        <m:sup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ko-KR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=−</m:t>
                      </m:r>
                      <m:sSup>
                        <m:sSupPr>
                          <m:ctrlP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d>
                            <m:dPr>
                              <m:ctrlPr>
                                <a:rPr kumimoji="0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𝑐</m:t>
                              </m:r>
                              <m:r>
                                <a:rPr kumimoji="0" lang="en-US" altLang="ko-KR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ko-KR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ko-KR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l-GR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ko-KR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l-GR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ko-KR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l-GR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</m:e>
                        <m:sup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 </m:t>
                      </m:r>
                    </m:oMath>
                  </m:oMathPara>
                </a14:m>
                <a:endParaRPr kumimoji="0" lang="en-US" altLang="ko-KR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  <a:cs typeface="+mn-cs"/>
                  </a:rPr>
                  <a:t>     </a:t>
                </a:r>
                <a14:m>
                  <m:oMath xmlns:m="http://schemas.openxmlformats.org/officeDocument/2006/math"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=−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𝑑</m:t>
                    </m:r>
                    <m:sSup>
                      <m:sSup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p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𝑑</m:t>
                    </m:r>
                    <m:sSup>
                      <m:sSup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𝑟</m:t>
                        </m:r>
                      </m:e>
                      <m:sup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p>
                      <m:sSup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𝑟</m:t>
                        </m:r>
                      </m:e>
                      <m:sup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𝑑</m:t>
                    </m:r>
                    <m:sSup>
                      <m:sSup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𝜃</m:t>
                        </m:r>
                      </m:e>
                      <m:sup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func>
                      <m:func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altLang="ko-KR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sin</m:t>
                            </m:r>
                          </m:e>
                          <m:sup>
                            <m: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𝜃</m:t>
                        </m:r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</m:t>
                        </m:r>
                        <m:sSup>
                          <m:sSupPr>
                            <m:ctrlP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𝜙</m:t>
                            </m:r>
                          </m:e>
                          <m:sup>
                            <m: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</m:func>
                  </m:oMath>
                </a14:m>
                <a:endParaRPr kumimoji="0" lang="en-US" altLang="ko-KR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5092" y="724905"/>
                <a:ext cx="6022123" cy="1107996"/>
              </a:xfrm>
              <a:prstGeom prst="rect">
                <a:avLst/>
              </a:prstGeom>
              <a:blipFill>
                <a:blip r:embed="rId2"/>
                <a:stretch>
                  <a:fillRect b="-54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1229825" y="627508"/>
            <a:ext cx="2855871" cy="2251989"/>
          </a:xfrm>
          <a:prstGeom prst="roundRect">
            <a:avLst>
              <a:gd name="adj" fmla="val 16648"/>
            </a:avLst>
          </a:prstGeom>
          <a:solidFill>
            <a:srgbClr val="FFFFFF"/>
          </a:solidFill>
          <a:ln w="12700" algn="ctr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3249656" y="2643731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자유형 16"/>
          <p:cNvSpPr/>
          <p:nvPr/>
        </p:nvSpPr>
        <p:spPr>
          <a:xfrm>
            <a:off x="2313803" y="1619534"/>
            <a:ext cx="242758" cy="213367"/>
          </a:xfrm>
          <a:custGeom>
            <a:avLst/>
            <a:gdLst>
              <a:gd name="connsiteX0" fmla="*/ 0 w 248355"/>
              <a:gd name="connsiteY0" fmla="*/ 112889 h 112889"/>
              <a:gd name="connsiteX1" fmla="*/ 112889 w 248355"/>
              <a:gd name="connsiteY1" fmla="*/ 67734 h 112889"/>
              <a:gd name="connsiteX2" fmla="*/ 203200 w 248355"/>
              <a:gd name="connsiteY2" fmla="*/ 45156 h 112889"/>
              <a:gd name="connsiteX3" fmla="*/ 248355 w 248355"/>
              <a:gd name="connsiteY3" fmla="*/ 0 h 112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55" h="112889">
                <a:moveTo>
                  <a:pt x="0" y="112889"/>
                </a:moveTo>
                <a:cubicBezTo>
                  <a:pt x="80329" y="64691"/>
                  <a:pt x="28429" y="87224"/>
                  <a:pt x="112889" y="67734"/>
                </a:cubicBezTo>
                <a:cubicBezTo>
                  <a:pt x="143125" y="60757"/>
                  <a:pt x="203200" y="45156"/>
                  <a:pt x="203200" y="45156"/>
                </a:cubicBezTo>
                <a:lnTo>
                  <a:pt x="248355" y="0"/>
                </a:lnTo>
              </a:path>
            </a:pathLst>
          </a:custGeom>
          <a:noFill/>
          <a:ln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930651" y="1964922"/>
                <a:ext cx="780663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𝑡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𝑧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ko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0651" y="1964922"/>
                <a:ext cx="780663" cy="215444"/>
              </a:xfrm>
              <a:prstGeom prst="rect">
                <a:avLst/>
              </a:prstGeom>
              <a:blipFill>
                <a:blip r:embed="rId3"/>
                <a:stretch>
                  <a:fillRect l="-6250" r="-5469" b="-36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1498641" y="1219288"/>
                <a:ext cx="242534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𝑡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𝑑𝑡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𝑑𝑥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𝑑𝑦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𝑧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𝑑𝑧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ko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641" y="1219288"/>
                <a:ext cx="2425344" cy="215444"/>
              </a:xfrm>
              <a:prstGeom prst="rect">
                <a:avLst/>
              </a:prstGeom>
              <a:blipFill>
                <a:blip r:embed="rId4"/>
                <a:stretch>
                  <a:fillRect l="-1759" r="-1508" b="-4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4290073" y="2071576"/>
                <a:ext cx="5383498" cy="9791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Cambria Math" panose="02040503050406030204" pitchFamily="18" charset="0"/>
                    <a:cs typeface="+mn-cs"/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d</m:t>
                    </m:r>
                    <m:sSup>
                      <m:sSupPr>
                        <m:ctrlPr>
                          <a:rPr kumimoji="0" lang="el-GR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p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ko-KR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𝜂</m:t>
                        </m:r>
                      </m:e>
                      <m:sub>
                        <m:r>
                          <a:rPr kumimoji="0" lang="ko-KR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𝜇𝜈</m:t>
                        </m:r>
                      </m:sub>
                    </m:sSub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𝑑</m:t>
                    </m:r>
                    <m:sSup>
                      <m:sSup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ko-KR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𝜇</m:t>
                        </m:r>
                      </m:sup>
                    </m:sSup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𝑑</m:t>
                    </m:r>
                    <m:sSup>
                      <m:sSup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ko-KR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𝜈</m:t>
                        </m:r>
                      </m:sup>
                    </m:sSup>
                  </m:oMath>
                </a14:m>
                <a:endParaRPr kumimoji="0" lang="en-US" altLang="ko-KR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Cambria Math" panose="02040503050406030204" pitchFamily="18" charset="0"/>
                    <a:cs typeface="+mn-cs"/>
                  </a:rPr>
                  <a:t>         </a:t>
                </a:r>
                <a14:m>
                  <m:oMath xmlns:m="http://schemas.openxmlformats.org/officeDocument/2006/math"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ko-KR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𝜂</m:t>
                        </m:r>
                      </m:e>
                      <m:sub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00</m:t>
                        </m:r>
                      </m:sub>
                    </m:sSub>
                    <m:sSup>
                      <m:sSup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</m:t>
                        </m:r>
                        <m:sSup>
                          <m:sSupPr>
                            <m:ctrlP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p>
                        </m:sSup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  <m:sup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ko-KR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𝜂</m:t>
                        </m:r>
                      </m:e>
                      <m:sub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01</m:t>
                        </m:r>
                      </m:sub>
                    </m:sSub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𝑑</m:t>
                    </m:r>
                    <m:sSup>
                      <m:sSup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</m:sup>
                    </m:sSup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𝑑</m:t>
                    </m:r>
                    <m:sSup>
                      <m:sSup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p>
                    </m:sSup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+…  </m:t>
                    </m:r>
                  </m:oMath>
                </a14:m>
                <a:r>
                  <a:rPr kumimoji="0" lang="en-US" altLang="ko-KR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     </a:t>
                </a: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073" y="2071576"/>
                <a:ext cx="5383498" cy="979114"/>
              </a:xfrm>
              <a:prstGeom prst="rect">
                <a:avLst/>
              </a:prstGeom>
              <a:blipFill>
                <a:blip r:embed="rId5"/>
                <a:stretch>
                  <a:fillRect b="-137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2853729" y="3760471"/>
                <a:ext cx="6764374" cy="24423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</a:rPr>
                  <a:t>Minkowski metric: 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ko-KR" sz="2000" i="1" dirty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ko-KR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kumimoji="0" lang="ko-KR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𝛼𝛽</m:t>
                        </m:r>
                      </m:sub>
                    </m:sSub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0" lang="en-US" altLang="ko-KR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0" lang="en-US" altLang="ko-KR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kumimoji="0" lang="en-US" altLang="ko-KR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altLang="ko-KR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0" lang="en-US" altLang="ko-KR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0" lang="en-US" altLang="ko-KR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0" lang="en-US" altLang="ko-KR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altLang="ko-KR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0" lang="en-US" altLang="ko-KR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0" lang="en-US" altLang="ko-KR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0" lang="en-US" altLang="ko-KR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altLang="ko-KR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0" lang="en-US" altLang="ko-KR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kumimoji="0" lang="en-US" altLang="ko-KR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kumimoji="0" lang="en-US" altLang="ko-KR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kumimoji="0" lang="en-US" altLang="ko-KR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kumimoji="0" lang="en-US" altLang="ko-KR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kumimoji="0" lang="en-US" altLang="ko-KR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or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ko-K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ko-KR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ko-KR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ko-KR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altLang="ko-KR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ko-KR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ko-KR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ko-KR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ko-KR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ko-KR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ko-KR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ko-KR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ko-KR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ko-KR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altLang="ko-KR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altLang="ko-KR" sz="20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ko-KR" sz="20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altLang="ko-KR" sz="20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  <m:e>
                                    <m:r>
                                      <a:rPr lang="en-US" altLang="ko-KR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altLang="ko-KR" sz="20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sSup>
                                      <m:sSupPr>
                                        <m:ctrlPr>
                                          <a:rPr lang="en-US" altLang="ko-KR" sz="20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ko-KR" sz="20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p>
                                        <m:r>
                                          <a:rPr lang="en-US" altLang="ko-KR" sz="20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func>
                                      <m:funcPr>
                                        <m:ctrlPr>
                                          <a:rPr lang="en-US" altLang="ko-KR" sz="20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p>
                                          <m:sSupPr>
                                            <m:ctrlPr>
                                              <a:rPr lang="en-US" altLang="ko-KR" sz="2000" b="0" i="1" smtClean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ko-KR" sz="2000" b="0" i="0" smtClean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sin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ko-KR" sz="2000" b="0" i="1" smtClean="0">
                                                <a:solidFill>
                                                  <a:prstClr val="black"/>
                                                </a:solidFill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fName>
                                      <m:e>
                                        <m:r>
                                          <a:rPr lang="en-US" altLang="ko-KR" sz="20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</m:e>
                                    </m:func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</a:rPr>
                  <a:t> </a:t>
                </a:r>
                <a:endParaRPr kumimoji="0" lang="en-US" altLang="ko-K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ko-KR" sz="2000" dirty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endParaRPr>
              </a:p>
              <a:p>
                <a:pPr>
                  <a:defRPr/>
                </a:pPr>
                <a:r>
                  <a:rPr lang="en-US" altLang="ko-KR" sz="2000" dirty="0">
                    <a:solidFill>
                      <a:prstClr val="black"/>
                    </a:solidFill>
                  </a:rPr>
                  <a:t>    </a:t>
                </a:r>
                <a:r>
                  <a:rPr lang="en-US" altLang="ko-KR" sz="2000" dirty="0" smtClean="0">
                    <a:solidFill>
                      <a:prstClr val="black"/>
                    </a:solidFill>
                  </a:rPr>
                  <a:t>           </a:t>
                </a:r>
                <a:r>
                  <a:rPr lang="ko-KR" altLang="en-US" sz="2000" dirty="0" smtClean="0">
                    <a:solidFill>
                      <a:prstClr val="black"/>
                    </a:solidFill>
                  </a:rPr>
                  <a:t>직교</a:t>
                </a:r>
                <a:r>
                  <a:rPr lang="en-US" altLang="ko-KR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ko-KR" altLang="en-US" sz="2000" dirty="0" err="1" smtClean="0">
                    <a:solidFill>
                      <a:prstClr val="black"/>
                    </a:solidFill>
                  </a:rPr>
                  <a:t>좌표계</a:t>
                </a:r>
                <a:r>
                  <a:rPr lang="en-US" altLang="ko-KR" sz="2000" dirty="0" smtClean="0">
                    <a:solidFill>
                      <a:prstClr val="black"/>
                    </a:solidFill>
                  </a:rPr>
                  <a:t>                 </a:t>
                </a:r>
                <a:r>
                  <a:rPr lang="ko-KR" altLang="en-US" sz="2000" dirty="0" err="1" smtClean="0">
                    <a:solidFill>
                      <a:prstClr val="black"/>
                    </a:solidFill>
                  </a:rPr>
                  <a:t>극좌표계</a:t>
                </a:r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3729" y="3760471"/>
                <a:ext cx="6764374" cy="2442335"/>
              </a:xfrm>
              <a:prstGeom prst="rect">
                <a:avLst/>
              </a:prstGeom>
              <a:blipFill>
                <a:blip r:embed="rId6"/>
                <a:stretch>
                  <a:fillRect l="-2703" t="-3990" b="-523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직사각형 22"/>
              <p:cNvSpPr/>
              <p:nvPr/>
            </p:nvSpPr>
            <p:spPr>
              <a:xfrm>
                <a:off x="2231036" y="152453"/>
                <a:ext cx="7128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굴림" pitchFamily="50" charset="-127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</a:endParaRPr>
              </a:p>
            </p:txBody>
          </p:sp>
        </mc:Choice>
        <mc:Fallback>
          <p:sp>
            <p:nvSpPr>
              <p:cNvPr id="23" name="직사각형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036" y="152453"/>
                <a:ext cx="712887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오른쪽 화살표 4"/>
          <p:cNvSpPr/>
          <p:nvPr/>
        </p:nvSpPr>
        <p:spPr>
          <a:xfrm>
            <a:off x="994410" y="4537710"/>
            <a:ext cx="731520" cy="571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952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7788" y="1195393"/>
            <a:ext cx="10746012" cy="960564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ko-KR" altLang="en-US" sz="3200" b="1" dirty="0" smtClean="0"/>
              <a:t>모든</a:t>
            </a:r>
            <a:r>
              <a:rPr lang="en-US" altLang="ko-KR" sz="3200" b="1" dirty="0" smtClean="0"/>
              <a:t> </a:t>
            </a:r>
            <a:r>
              <a:rPr lang="ko-KR" altLang="en-US" sz="3200" b="1" dirty="0" smtClean="0"/>
              <a:t>특수상대론적 성질들은 이러한 </a:t>
            </a:r>
            <a:r>
              <a:rPr lang="ko-KR" altLang="en-US" sz="3200" b="1" dirty="0" err="1" smtClean="0"/>
              <a:t>메트릭</a:t>
            </a:r>
            <a:r>
              <a:rPr lang="ko-KR" altLang="en-US" sz="3200" b="1" dirty="0" smtClean="0"/>
              <a:t> 구조의 산물</a:t>
            </a:r>
            <a:r>
              <a:rPr lang="en-US" altLang="ko-KR" sz="3200" b="1" dirty="0" smtClean="0"/>
              <a:t>: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5864" y="2368526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Ex1)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광속 불변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49" name="그룹 48"/>
          <p:cNvGrpSpPr/>
          <p:nvPr/>
        </p:nvGrpSpPr>
        <p:grpSpPr>
          <a:xfrm>
            <a:off x="1689818" y="3367746"/>
            <a:ext cx="1823650" cy="2088233"/>
            <a:chOff x="1156666" y="1484783"/>
            <a:chExt cx="3427266" cy="2808313"/>
          </a:xfrm>
        </p:grpSpPr>
        <p:sp>
          <p:nvSpPr>
            <p:cNvPr id="50" name="Freeform 76"/>
            <p:cNvSpPr>
              <a:spLocks/>
            </p:cNvSpPr>
            <p:nvPr/>
          </p:nvSpPr>
          <p:spPr bwMode="auto">
            <a:xfrm flipH="1">
              <a:off x="1535563" y="1960952"/>
              <a:ext cx="45719" cy="2332144"/>
            </a:xfrm>
            <a:custGeom>
              <a:avLst/>
              <a:gdLst/>
              <a:ahLst/>
              <a:cxnLst>
                <a:cxn ang="0">
                  <a:pos x="16" y="5631"/>
                </a:cxn>
                <a:cxn ang="0">
                  <a:pos x="0" y="0"/>
                </a:cxn>
              </a:cxnLst>
              <a:rect l="0" t="0" r="r" b="b"/>
              <a:pathLst>
                <a:path w="16" h="5631">
                  <a:moveTo>
                    <a:pt x="16" y="5631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1" name="Freeform 71"/>
            <p:cNvSpPr>
              <a:spLocks/>
            </p:cNvSpPr>
            <p:nvPr/>
          </p:nvSpPr>
          <p:spPr bwMode="auto">
            <a:xfrm>
              <a:off x="1445208" y="1864569"/>
              <a:ext cx="773105" cy="2356519"/>
            </a:xfrm>
            <a:custGeom>
              <a:avLst/>
              <a:gdLst/>
              <a:ahLst/>
              <a:cxnLst>
                <a:cxn ang="0">
                  <a:pos x="0" y="5719"/>
                </a:cxn>
                <a:cxn ang="0">
                  <a:pos x="3348" y="0"/>
                </a:cxn>
              </a:cxnLst>
              <a:rect l="0" t="0" r="r" b="b"/>
              <a:pathLst>
                <a:path w="3348" h="5719">
                  <a:moveTo>
                    <a:pt x="0" y="5719"/>
                  </a:moveTo>
                  <a:lnTo>
                    <a:pt x="3348" y="0"/>
                  </a:lnTo>
                </a:path>
              </a:pathLst>
            </a:custGeom>
            <a:noFill/>
            <a:ln w="9525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2" name="Freeform 70"/>
            <p:cNvSpPr>
              <a:spLocks/>
            </p:cNvSpPr>
            <p:nvPr/>
          </p:nvSpPr>
          <p:spPr bwMode="auto">
            <a:xfrm flipV="1">
              <a:off x="1156666" y="3932899"/>
              <a:ext cx="2711735" cy="45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89" y="3"/>
                </a:cxn>
              </a:cxnLst>
              <a:rect l="0" t="0" r="r" b="b"/>
              <a:pathLst>
                <a:path w="4389" h="3">
                  <a:moveTo>
                    <a:pt x="0" y="0"/>
                  </a:moveTo>
                  <a:lnTo>
                    <a:pt x="4389" y="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/>
              <a:tailEnd type="triangle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Freeform 69"/>
            <p:cNvSpPr>
              <a:spLocks/>
            </p:cNvSpPr>
            <p:nvPr/>
          </p:nvSpPr>
          <p:spPr bwMode="auto">
            <a:xfrm>
              <a:off x="1200084" y="3068960"/>
              <a:ext cx="2795852" cy="1008653"/>
            </a:xfrm>
            <a:custGeom>
              <a:avLst/>
              <a:gdLst/>
              <a:ahLst/>
              <a:cxnLst>
                <a:cxn ang="0">
                  <a:pos x="0" y="2536"/>
                </a:cxn>
                <a:cxn ang="0">
                  <a:pos x="4350" y="0"/>
                </a:cxn>
              </a:cxnLst>
              <a:rect l="0" t="0" r="r" b="b"/>
              <a:pathLst>
                <a:path w="4350" h="2536">
                  <a:moveTo>
                    <a:pt x="0" y="2536"/>
                  </a:moveTo>
                  <a:lnTo>
                    <a:pt x="4350" y="0"/>
                  </a:lnTo>
                </a:path>
              </a:pathLst>
            </a:custGeom>
            <a:noFill/>
            <a:ln w="12700">
              <a:solidFill>
                <a:srgbClr val="00B050"/>
              </a:solidFill>
              <a:round/>
              <a:headEnd type="none"/>
              <a:tailEnd type="triangle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4035639" y="2915072"/>
                  <a:ext cx="548293" cy="4139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5639" y="2915072"/>
                  <a:ext cx="548293" cy="413907"/>
                </a:xfrm>
                <a:prstGeom prst="rect">
                  <a:avLst/>
                </a:prstGeom>
                <a:blipFill>
                  <a:blip r:embed="rId3" cstate="print"/>
                  <a:stretch>
                    <a:fillRect l="-18750" r="-18750" b="-14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3893844" y="3737924"/>
                  <a:ext cx="439357" cy="4139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3844" y="3737924"/>
                  <a:ext cx="439357" cy="413907"/>
                </a:xfrm>
                <a:prstGeom prst="rect">
                  <a:avLst/>
                </a:prstGeom>
                <a:blipFill>
                  <a:blip r:embed="rId4" cstate="print"/>
                  <a:stretch>
                    <a:fillRect l="-10526" r="-2632" b="-2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1422631" y="1484784"/>
                  <a:ext cx="370310" cy="4139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2631" y="1484784"/>
                  <a:ext cx="370310" cy="413907"/>
                </a:xfrm>
                <a:prstGeom prst="rect">
                  <a:avLst/>
                </a:prstGeom>
                <a:blipFill>
                  <a:blip r:embed="rId5" cstate="print"/>
                  <a:stretch>
                    <a:fillRect l="-18750" r="-15625" b="-588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2202795" y="1484783"/>
                  <a:ext cx="482014" cy="4139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2795" y="1484783"/>
                  <a:ext cx="482014" cy="413907"/>
                </a:xfrm>
                <a:prstGeom prst="rect">
                  <a:avLst/>
                </a:prstGeom>
                <a:blipFill>
                  <a:blip r:embed="rId6" cstate="print"/>
                  <a:stretch>
                    <a:fillRect l="-21429" r="-23810" b="-1372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8" name="직선 연결선 57"/>
          <p:cNvCxnSpPr/>
          <p:nvPr/>
        </p:nvCxnSpPr>
        <p:spPr>
          <a:xfrm flipV="1">
            <a:off x="1865846" y="4576542"/>
            <a:ext cx="504735" cy="665531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59" name="직선 연결선 58"/>
          <p:cNvCxnSpPr/>
          <p:nvPr/>
        </p:nvCxnSpPr>
        <p:spPr>
          <a:xfrm flipH="1">
            <a:off x="2246465" y="4578679"/>
            <a:ext cx="130021" cy="494245"/>
          </a:xfrm>
          <a:prstGeom prst="line">
            <a:avLst/>
          </a:prstGeom>
          <a:noFill/>
          <a:ln w="9525" cap="flat" cmpd="sng" algn="ctr">
            <a:solidFill>
              <a:srgbClr val="00B050"/>
            </a:solidFill>
            <a:prstDash val="dash"/>
          </a:ln>
          <a:effectLst/>
        </p:spPr>
      </p:cxnSp>
      <p:cxnSp>
        <p:nvCxnSpPr>
          <p:cNvPr id="60" name="직선 연결선 59"/>
          <p:cNvCxnSpPr/>
          <p:nvPr/>
        </p:nvCxnSpPr>
        <p:spPr>
          <a:xfrm>
            <a:off x="2364128" y="4576541"/>
            <a:ext cx="0" cy="64559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260261" y="5295246"/>
                <a:ext cx="23230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en-US" altLang="ko-KR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ko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0261" y="5295246"/>
                <a:ext cx="232307" cy="184666"/>
              </a:xfrm>
              <a:prstGeom prst="rect">
                <a:avLst/>
              </a:prstGeom>
              <a:blipFill>
                <a:blip r:embed="rId7"/>
                <a:stretch>
                  <a:fillRect l="-10526" r="-2632"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092274" y="5033934"/>
                <a:ext cx="26770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en-US" altLang="ko-KR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US" altLang="ko-KR" sz="1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ko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2274" y="5033934"/>
                <a:ext cx="267702" cy="184666"/>
              </a:xfrm>
              <a:prstGeom prst="rect">
                <a:avLst/>
              </a:prstGeom>
              <a:blipFill>
                <a:blip r:embed="rId8"/>
                <a:stretch>
                  <a:fillRect l="-9091" r="-11364" b="-1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직선 연결선 62"/>
          <p:cNvCxnSpPr/>
          <p:nvPr/>
        </p:nvCxnSpPr>
        <p:spPr>
          <a:xfrm flipH="1">
            <a:off x="1903592" y="4570237"/>
            <a:ext cx="459796" cy="6305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dash"/>
          </a:ln>
          <a:effectLst/>
        </p:spPr>
      </p:cxnSp>
      <p:cxnSp>
        <p:nvCxnSpPr>
          <p:cNvPr id="64" name="직선 연결선 63"/>
          <p:cNvCxnSpPr/>
          <p:nvPr/>
        </p:nvCxnSpPr>
        <p:spPr>
          <a:xfrm flipH="1">
            <a:off x="1963835" y="4590270"/>
            <a:ext cx="409777" cy="235530"/>
          </a:xfrm>
          <a:prstGeom prst="line">
            <a:avLst/>
          </a:prstGeom>
          <a:noFill/>
          <a:ln w="9525" cap="flat" cmpd="sng" algn="ctr">
            <a:solidFill>
              <a:srgbClr val="00B050"/>
            </a:solidFill>
            <a:prstDash val="dash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713116" y="4502818"/>
                <a:ext cx="145874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ko-KR" sz="1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∆</m:t>
                    </m:r>
                  </m:oMath>
                </a14:m>
                <a:r>
                  <a:rPr kumimoji="0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t</a:t>
                </a:r>
                <a:endParaRPr kumimoji="0" lang="ko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3116" y="4502818"/>
                <a:ext cx="145874" cy="184666"/>
              </a:xfrm>
              <a:prstGeom prst="rect">
                <a:avLst/>
              </a:prstGeom>
              <a:blipFill>
                <a:blip r:embed="rId9"/>
                <a:stretch>
                  <a:fillRect l="-37500" t="-30000" r="-66667" b="-4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903399" y="4816443"/>
                <a:ext cx="17953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ko-KR" sz="1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∆</m:t>
                    </m:r>
                  </m:oMath>
                </a14:m>
                <a:r>
                  <a:rPr kumimoji="0" lang="en-US" altLang="ko-K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t’</a:t>
                </a:r>
                <a:endParaRPr kumimoji="0" lang="ko-KR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399" y="4816443"/>
                <a:ext cx="179536" cy="184666"/>
              </a:xfrm>
              <a:prstGeom prst="rect">
                <a:avLst/>
              </a:prstGeom>
              <a:blipFill>
                <a:blip r:embed="rId10"/>
                <a:stretch>
                  <a:fillRect l="-30000" t="-30000" r="-53333" b="-5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4472660" y="3918034"/>
                <a:ext cx="6576339" cy="4154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0=</m:t>
                      </m:r>
                      <m:sSup>
                        <m:sSupPr>
                          <m:ctrlP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e>
                        <m:sup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ko-KR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ko-KR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ko-KR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ko-KR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𝑐</m:t>
                              </m:r>
                              <m:r>
                                <a:rPr kumimoji="0" lang="en-US" altLang="ko-KR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∆</m:t>
                              </m:r>
                              <m:r>
                                <a:rPr kumimoji="0" lang="en-US" altLang="ko-KR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ko-KR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0" lang="el-GR" altLang="ko-KR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Δ</m:t>
                      </m:r>
                      <m:sSup>
                        <m:sSupPr>
                          <m:ctrlPr>
                            <a:rPr kumimoji="0" lang="el-GR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ko-KR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=−</m:t>
                      </m:r>
                      <m:sSup>
                        <m:sSupPr>
                          <m:ctrlP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ko-KR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ko-KR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𝑐</m:t>
                              </m:r>
                              <m:r>
                                <a:rPr kumimoji="0" lang="en-US" altLang="ko-KR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∆</m:t>
                              </m:r>
                              <m:sSup>
                                <m:sSupPr>
                                  <m:ctrlPr>
                                    <a:rPr kumimoji="0" lang="en-US" altLang="ko-KR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ko-KR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kumimoji="0" lang="en-US" altLang="ko-KR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ko-KR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0" lang="el-GR" altLang="ko-KR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Δ</m:t>
                      </m:r>
                      <m:sSup>
                        <m:sSupPr>
                          <m:ctrlPr>
                            <a:rPr kumimoji="0" lang="el-GR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kumimoji="0" lang="en-US" altLang="ko-KR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altLang="ko-KR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</m:e>
                        <m:sup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660" y="3918034"/>
                <a:ext cx="6576339" cy="41543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직사각형 67"/>
              <p:cNvSpPr/>
              <p:nvPr/>
            </p:nvSpPr>
            <p:spPr>
              <a:xfrm>
                <a:off x="5368126" y="4702819"/>
                <a:ext cx="2578463" cy="6260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ko-KR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𝜗</m:t>
                        </m:r>
                      </m:sub>
                    </m:sSub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num>
                      <m:den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</m:den>
                    </m:f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𝑐</m:t>
                        </m:r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</m:num>
                      <m:den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</m:den>
                    </m:f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𝑐</m:t>
                    </m:r>
                  </m:oMath>
                </a14:m>
                <a:r>
                  <a:rPr kumimoji="0" lang="ko-K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68" name="직사각형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126" y="4702819"/>
                <a:ext cx="2578463" cy="62600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직사각형 68"/>
              <p:cNvSpPr/>
              <p:nvPr/>
            </p:nvSpPr>
            <p:spPr>
              <a:xfrm>
                <a:off x="5321176" y="5410077"/>
                <a:ext cx="6500709" cy="6260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ko-KR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𝜗</m:t>
                        </m:r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</m:t>
                        </m:r>
                      </m:sub>
                    </m:sSub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</m:t>
                        </m:r>
                      </m:num>
                      <m:den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</m:t>
                        </m:r>
                      </m:den>
                    </m:f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𝑐</m:t>
                        </m:r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</m:t>
                        </m:r>
                      </m:num>
                      <m:den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</m:t>
                        </m:r>
                      </m:den>
                    </m:f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𝑐</m:t>
                    </m:r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ko-KR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𝜗</m:t>
                        </m:r>
                      </m:sub>
                    </m:sSub>
                  </m:oMath>
                </a14:m>
                <a:r>
                  <a:rPr kumimoji="0" lang="ko-K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 </a:t>
                </a:r>
                <a:r>
                  <a:rPr kumimoji="0" lang="en-US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:  </a:t>
                </a:r>
                <a:r>
                  <a:rPr kumimoji="0" lang="ko-K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광속 </a:t>
                </a: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동일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(</a:t>
                </a: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불변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)!</a:t>
                </a:r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>
          <p:sp>
            <p:nvSpPr>
              <p:cNvPr id="69" name="직사각형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1176" y="5410077"/>
                <a:ext cx="6500709" cy="626005"/>
              </a:xfrm>
              <a:prstGeom prst="rect">
                <a:avLst/>
              </a:prstGeom>
              <a:blipFill>
                <a:blip r:embed="rId13"/>
                <a:stretch>
                  <a:fillRect b="-67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오른쪽 화살표 69"/>
          <p:cNvSpPr/>
          <p:nvPr/>
        </p:nvSpPr>
        <p:spPr>
          <a:xfrm>
            <a:off x="4813121" y="4944310"/>
            <a:ext cx="375546" cy="238523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4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519388" y="3264799"/>
                <a:ext cx="54247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sz="2400" dirty="0" smtClean="0">
                    <a:solidFill>
                      <a:prstClr val="black"/>
                    </a:solidFill>
                    <a:latin typeface="맑은 고딕"/>
                    <a:ea typeface="맑은 고딕" panose="020B0503020000020004" pitchFamily="50" charset="-127"/>
                  </a:rPr>
                  <a:t>특별한</a:t>
                </a: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ko-K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경로</a:t>
                </a:r>
                <a:r>
                  <a:rPr kumimoji="0" lang="en-US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: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p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388" y="3264799"/>
                <a:ext cx="5424712" cy="461665"/>
              </a:xfrm>
              <a:prstGeom prst="rect">
                <a:avLst/>
              </a:prstGeom>
              <a:blipFill>
                <a:blip r:embed="rId14"/>
                <a:stretch>
                  <a:fillRect l="-1685" t="-10667" b="-30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타원 73"/>
          <p:cNvSpPr/>
          <p:nvPr/>
        </p:nvSpPr>
        <p:spPr>
          <a:xfrm>
            <a:off x="2340207" y="4535197"/>
            <a:ext cx="68518" cy="72008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5" name="타원 74"/>
          <p:cNvSpPr/>
          <p:nvPr/>
        </p:nvSpPr>
        <p:spPr>
          <a:xfrm>
            <a:off x="1864229" y="5182833"/>
            <a:ext cx="68518" cy="72008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000312" y="5767852"/>
                <a:ext cx="8168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𝑐</m:t>
                      </m:r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=1)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312" y="5767852"/>
                <a:ext cx="816827" cy="276999"/>
              </a:xfrm>
              <a:prstGeom prst="rect">
                <a:avLst/>
              </a:prstGeom>
              <a:blipFill>
                <a:blip r:embed="rId15"/>
                <a:stretch>
                  <a:fillRect l="-8209" r="-8209" b="-369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36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464" y="1327126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Ex2)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시간 지연 효과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1571885" y="3326499"/>
            <a:ext cx="2146866" cy="2114944"/>
            <a:chOff x="6162042" y="1573899"/>
            <a:chExt cx="2146866" cy="2114944"/>
          </a:xfrm>
        </p:grpSpPr>
        <p:grpSp>
          <p:nvGrpSpPr>
            <p:cNvPr id="9" name="그룹 8"/>
            <p:cNvGrpSpPr/>
            <p:nvPr/>
          </p:nvGrpSpPr>
          <p:grpSpPr>
            <a:xfrm>
              <a:off x="6247181" y="1573899"/>
              <a:ext cx="2061727" cy="2088232"/>
              <a:chOff x="1156666" y="1484784"/>
              <a:chExt cx="3874692" cy="2808312"/>
            </a:xfrm>
          </p:grpSpPr>
          <p:sp>
            <p:nvSpPr>
              <p:cNvPr id="17" name="Freeform 76"/>
              <p:cNvSpPr>
                <a:spLocks/>
              </p:cNvSpPr>
              <p:nvPr/>
            </p:nvSpPr>
            <p:spPr bwMode="auto">
              <a:xfrm flipH="1">
                <a:off x="1535563" y="1960952"/>
                <a:ext cx="45719" cy="2332144"/>
              </a:xfrm>
              <a:custGeom>
                <a:avLst/>
                <a:gdLst/>
                <a:ahLst/>
                <a:cxnLst>
                  <a:cxn ang="0">
                    <a:pos x="16" y="5631"/>
                  </a:cxn>
                  <a:cxn ang="0">
                    <a:pos x="0" y="0"/>
                  </a:cxn>
                </a:cxnLst>
                <a:rect l="0" t="0" r="r" b="b"/>
                <a:pathLst>
                  <a:path w="16" h="5631">
                    <a:moveTo>
                      <a:pt x="16" y="5631"/>
                    </a:move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8" name="Freeform 71"/>
              <p:cNvSpPr>
                <a:spLocks/>
              </p:cNvSpPr>
              <p:nvPr/>
            </p:nvSpPr>
            <p:spPr bwMode="auto">
              <a:xfrm>
                <a:off x="1425899" y="2012204"/>
                <a:ext cx="1152803" cy="2208883"/>
              </a:xfrm>
              <a:custGeom>
                <a:avLst/>
                <a:gdLst/>
                <a:ahLst/>
                <a:cxnLst>
                  <a:cxn ang="0">
                    <a:pos x="0" y="5719"/>
                  </a:cxn>
                  <a:cxn ang="0">
                    <a:pos x="3348" y="0"/>
                  </a:cxn>
                </a:cxnLst>
                <a:rect l="0" t="0" r="r" b="b"/>
                <a:pathLst>
                  <a:path w="3348" h="5719">
                    <a:moveTo>
                      <a:pt x="0" y="5719"/>
                    </a:moveTo>
                    <a:lnTo>
                      <a:pt x="3348" y="0"/>
                    </a:lnTo>
                  </a:path>
                </a:pathLst>
              </a:custGeom>
              <a:noFill/>
              <a:ln w="9525">
                <a:solidFill>
                  <a:srgbClr val="00B05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9" name="Freeform 70"/>
              <p:cNvSpPr>
                <a:spLocks/>
              </p:cNvSpPr>
              <p:nvPr/>
            </p:nvSpPr>
            <p:spPr bwMode="auto">
              <a:xfrm flipV="1">
                <a:off x="1156666" y="3932899"/>
                <a:ext cx="2711735" cy="457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389" y="3"/>
                  </a:cxn>
                </a:cxnLst>
                <a:rect l="0" t="0" r="r" b="b"/>
                <a:pathLst>
                  <a:path w="4389" h="3">
                    <a:moveTo>
                      <a:pt x="0" y="0"/>
                    </a:moveTo>
                    <a:lnTo>
                      <a:pt x="4389" y="3"/>
                    </a:ln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 type="none"/>
                <a:tailEnd type="triangle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0" name="Freeform 69"/>
              <p:cNvSpPr>
                <a:spLocks/>
              </p:cNvSpPr>
              <p:nvPr/>
            </p:nvSpPr>
            <p:spPr bwMode="auto">
              <a:xfrm>
                <a:off x="1200084" y="2860563"/>
                <a:ext cx="3127302" cy="1244684"/>
              </a:xfrm>
              <a:custGeom>
                <a:avLst/>
                <a:gdLst/>
                <a:ahLst/>
                <a:cxnLst>
                  <a:cxn ang="0">
                    <a:pos x="0" y="2536"/>
                  </a:cxn>
                  <a:cxn ang="0">
                    <a:pos x="4350" y="0"/>
                  </a:cxn>
                </a:cxnLst>
                <a:rect l="0" t="0" r="r" b="b"/>
                <a:pathLst>
                  <a:path w="4350" h="2536">
                    <a:moveTo>
                      <a:pt x="0" y="2536"/>
                    </a:moveTo>
                    <a:lnTo>
                      <a:pt x="4350" y="0"/>
                    </a:lnTo>
                  </a:path>
                </a:pathLst>
              </a:custGeom>
              <a:noFill/>
              <a:ln w="12700">
                <a:solidFill>
                  <a:srgbClr val="00B050"/>
                </a:solidFill>
                <a:round/>
                <a:headEnd type="none"/>
                <a:tailEnd type="triangle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4483065" y="2623838"/>
                    <a:ext cx="548293" cy="41390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ko-KR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0" lang="en-US" altLang="ko-KR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oMath>
                      </m:oMathPara>
                    </a14:m>
                    <a:endParaRPr kumimoji="0" lang="ko-KR" altLang="en-US" sz="2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맑은 고딕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65" name="TextBox 6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83065" y="2623838"/>
                    <a:ext cx="548293" cy="413907"/>
                  </a:xfrm>
                  <a:prstGeom prst="rect">
                    <a:avLst/>
                  </a:prstGeom>
                  <a:blipFill>
                    <a:blip r:embed="rId6" cstate="print"/>
                    <a:stretch>
                      <a:fillRect l="-18750" r="-18750" b="-13725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3893844" y="3737926"/>
                    <a:ext cx="439357" cy="41390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ko-KR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oMath>
                      </m:oMathPara>
                    </a14:m>
                    <a:endParaRPr kumimoji="0" lang="ko-KR" altLang="en-US" sz="2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맑은 고딕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66" name="TextBox 6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93844" y="3737926"/>
                    <a:ext cx="439357" cy="413907"/>
                  </a:xfrm>
                  <a:prstGeom prst="rect">
                    <a:avLst/>
                  </a:prstGeom>
                  <a:blipFill>
                    <a:blip r:embed="rId7" cstate="print"/>
                    <a:stretch>
                      <a:fillRect l="-7895" r="-5263" b="-1961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1422631" y="1484784"/>
                    <a:ext cx="370309" cy="41390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ko-KR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oMath>
                      </m:oMathPara>
                    </a14:m>
                    <a:endParaRPr kumimoji="0" lang="ko-KR" altLang="en-US" sz="2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맑은 고딕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67" name="TextBox 6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22631" y="1484784"/>
                    <a:ext cx="370309" cy="413907"/>
                  </a:xfrm>
                  <a:prstGeom prst="rect">
                    <a:avLst/>
                  </a:prstGeom>
                  <a:blipFill>
                    <a:blip r:embed="rId8" cstate="print"/>
                    <a:stretch>
                      <a:fillRect l="-18182" r="-12121" b="-5882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2512858" y="1544800"/>
                    <a:ext cx="482014" cy="41390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0" lang="en-US" altLang="ko-KR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  <m:r>
                            <a:rPr kumimoji="0" lang="en-US" altLang="ko-KR" sz="20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oMath>
                      </m:oMathPara>
                    </a14:m>
                    <a:endParaRPr kumimoji="0" lang="ko-KR" altLang="en-US" sz="20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맑은 고딕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68" name="TextBox 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12858" y="1544800"/>
                    <a:ext cx="482014" cy="413907"/>
                  </a:xfrm>
                  <a:prstGeom prst="rect">
                    <a:avLst/>
                  </a:prstGeom>
                  <a:blipFill>
                    <a:blip r:embed="rId9" cstate="print"/>
                    <a:stretch>
                      <a:fillRect l="-23810" r="-21429" b="-1400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" name="직선 연결선 9"/>
            <p:cNvCxnSpPr/>
            <p:nvPr/>
          </p:nvCxnSpPr>
          <p:spPr>
            <a:xfrm>
              <a:off x="6732240" y="2680731"/>
              <a:ext cx="0" cy="747557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634414" y="3473399"/>
                  <a:ext cx="271549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r>
                          <a:rPr kumimoji="0" lang="en-US" altLang="ko-KR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oMath>
                    </m:oMathPara>
                  </a14:m>
                  <a:endParaRPr kumimoji="0" lang="ko-KR" alt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4414" y="3473399"/>
                  <a:ext cx="271549" cy="215444"/>
                </a:xfrm>
                <a:prstGeom prst="rect">
                  <a:avLst/>
                </a:prstGeom>
                <a:blipFill rotWithShape="1">
                  <a:blip r:embed="rId10" cstate="print"/>
                  <a:stretch>
                    <a:fillRect l="-8889" r="-2222" b="-857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568110" y="2954536"/>
                  <a:ext cx="286938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r>
                          <a:rPr kumimoji="0" lang="en-US" altLang="ko-KR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0" lang="en-US" altLang="ko-KR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oMath>
                    </m:oMathPara>
                  </a14:m>
                  <a:endParaRPr kumimoji="0" lang="ko-KR" alt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8110" y="2954536"/>
                  <a:ext cx="286938" cy="215444"/>
                </a:xfrm>
                <a:prstGeom prst="rect">
                  <a:avLst/>
                </a:prstGeom>
                <a:blipFill>
                  <a:blip r:embed="rId11" cstate="print"/>
                  <a:stretch>
                    <a:fillRect l="-10638" r="-10638" b="-1428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직선 연결선 12"/>
            <p:cNvCxnSpPr/>
            <p:nvPr/>
          </p:nvCxnSpPr>
          <p:spPr>
            <a:xfrm flipH="1">
              <a:off x="6473120" y="2680731"/>
              <a:ext cx="25912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162042" y="2564904"/>
                  <a:ext cx="24481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r>
                          <a:rPr kumimoji="0" lang="en-US" altLang="ko-KR" sz="1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</m:oMath>
                    </m:oMathPara>
                  </a14:m>
                  <a:endParaRPr kumimoji="0" lang="ko-KR" altLang="en-US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62042" y="2564904"/>
                  <a:ext cx="244811" cy="215444"/>
                </a:xfrm>
                <a:prstGeom prst="rect">
                  <a:avLst/>
                </a:prstGeom>
                <a:blipFill rotWithShape="1">
                  <a:blip r:embed="rId12" cstate="print"/>
                  <a:stretch>
                    <a:fillRect l="-12500" r="-7500" b="-857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타원 14"/>
            <p:cNvSpPr/>
            <p:nvPr/>
          </p:nvSpPr>
          <p:spPr>
            <a:xfrm>
              <a:off x="6428244" y="3387814"/>
              <a:ext cx="68518" cy="72008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타원 15"/>
            <p:cNvSpPr/>
            <p:nvPr/>
          </p:nvSpPr>
          <p:spPr>
            <a:xfrm>
              <a:off x="6703932" y="2647186"/>
              <a:ext cx="68518" cy="72008"/>
            </a:xfrm>
            <a:prstGeom prst="ellipse">
              <a:avLst/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직사각형 24"/>
              <p:cNvSpPr/>
              <p:nvPr/>
            </p:nvSpPr>
            <p:spPr>
              <a:xfrm>
                <a:off x="1682641" y="5709596"/>
                <a:ext cx="1049839" cy="4489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Cambria Math" panose="02040503050406030204" pitchFamily="18" charset="0"/>
                    <a:cs typeface="+mn-cs"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kumimoji="0" lang="el-GR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Δ</m:t>
                        </m:r>
                        <m:r>
                          <a:rPr kumimoji="0" lang="en-US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num>
                      <m:den>
                        <m:r>
                          <m:rPr>
                            <m:sty m:val="p"/>
                          </m:rPr>
                          <a:rPr kumimoji="0" lang="el-GR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Δ</m:t>
                        </m:r>
                        <m:r>
                          <a:rPr kumimoji="0" lang="en-US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</m:den>
                    </m:f>
                    <m:r>
                      <a:rPr kumimoji="0" lang="en-US" altLang="ko-KR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 panose="02040503050406030204" pitchFamily="18" charset="0"/>
                        <a:cs typeface="+mn-cs"/>
                      </a:rPr>
                      <m:t>𝑉</m:t>
                    </m:r>
                  </m:oMath>
                </a14:m>
                <a:r>
                  <a:rPr kumimoji="0" lang="en-US" altLang="ko-K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)</a:t>
                </a:r>
                <a:endPara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5" name="직사각형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641" y="5709596"/>
                <a:ext cx="1049839" cy="448969"/>
              </a:xfrm>
              <a:prstGeom prst="rect">
                <a:avLst/>
              </a:prstGeom>
              <a:blipFill>
                <a:blip r:embed="rId13"/>
                <a:stretch>
                  <a:fillRect l="-2907" r="-2907" b="-411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11398" y="2134465"/>
                <a:ext cx="5004640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marR="0" lvl="0" indent="-28575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rPr>
                  <a:t>관측자 </a:t>
                </a:r>
                <a14:m>
                  <m:oMath xmlns:m="http://schemas.openxmlformats.org/officeDocument/2006/math">
                    <m:r>
                      <a:rPr kumimoji="0" lang="ko-KR" alt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𝜗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′</m:t>
                    </m:r>
                  </m:oMath>
                </a14:m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: “</a:t>
                </a:r>
                <a:r>
                  <a: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동일 위치</a:t>
                </a:r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“ </a:t>
                </a: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 panose="02040503050406030204" pitchFamily="18" charset="0"/>
                        <a:cs typeface="+mn-cs"/>
                      </a:rPr>
                      <m:t>∆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=0=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 panose="02040503050406030204" pitchFamily="18" charset="0"/>
                        <a:cs typeface="+mn-cs"/>
                      </a:rPr>
                      <m:t>∆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 panose="02040503050406030204" pitchFamily="18" charset="0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=</a:t>
                </a: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 panose="02040503050406030204" pitchFamily="18" charset="0"/>
                        <a:cs typeface="+mn-cs"/>
                      </a:rPr>
                      <m:t>∆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 panose="02040503050406030204" pitchFamily="18" charset="0"/>
                            <a:cs typeface="+mn-cs"/>
                          </a:rPr>
                          <m:t>𝑧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′</m:t>
                        </m:r>
                      </m:sup>
                    </m:sSup>
                  </m:oMath>
                </a14:m>
                <a:endPara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285750" marR="0" lvl="0" indent="-28575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관측자 </a:t>
                </a:r>
                <a14:m>
                  <m:oMath xmlns:m="http://schemas.openxmlformats.org/officeDocument/2006/math">
                    <m:r>
                      <a:rPr kumimoji="0" lang="ko-KR" alt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𝜗</m:t>
                    </m:r>
                  </m:oMath>
                </a14:m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: </a:t>
                </a:r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“</a:t>
                </a:r>
                <a:r>
                  <a: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다른 위치</a:t>
                </a:r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“ </a:t>
                </a: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 panose="02040503050406030204" pitchFamily="18" charset="0"/>
                        <a:cs typeface="+mn-cs"/>
                      </a:rPr>
                      <m:t>∆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 panose="02040503050406030204" pitchFamily="18" charset="0"/>
                        <a:cs typeface="+mn-cs"/>
                      </a:rPr>
                      <m:t>≠0=∆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 panose="02040503050406030204" pitchFamily="18" charset="0"/>
                        <a:cs typeface="+mn-cs"/>
                      </a:rPr>
                      <m:t>𝑦</m:t>
                    </m:r>
                    <m:r>
                      <a:rPr kumimoji="0" lang="en-US" altLang="ko-KR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 panose="02040503050406030204" pitchFamily="18" charset="0"/>
                        <a:cs typeface="+mn-cs"/>
                      </a:rPr>
                      <m:t>∆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 panose="02040503050406030204" pitchFamily="18" charset="0"/>
                        <a:cs typeface="+mn-cs"/>
                      </a:rPr>
                      <m:t>𝑧</m:t>
                    </m:r>
                  </m:oMath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98" y="2134465"/>
                <a:ext cx="5004640" cy="923330"/>
              </a:xfrm>
              <a:prstGeom prst="rect">
                <a:avLst/>
              </a:prstGeom>
              <a:blipFill>
                <a:blip r:embed="rId14"/>
                <a:stretch>
                  <a:fillRect l="-3537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542664" y="3232501"/>
                <a:ext cx="4203688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Δ</m:t>
                    </m:r>
                    <m:sSup>
                      <m:sSupPr>
                        <m:ctrlPr>
                          <a:rPr kumimoji="0" lang="el-GR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=−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∆</m:t>
                            </m:r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r>
                      <m:rPr>
                        <m:sty m:val="p"/>
                      </m:rPr>
                      <a:rPr kumimoji="0" lang="el-GR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Δ</m:t>
                    </m:r>
                    <m:sSup>
                      <m:sSupPr>
                        <m:ctrlPr>
                          <a:rPr kumimoji="0" lang="el-GR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Δ</m:t>
                    </m:r>
                    <m:sSup>
                      <m:sSupPr>
                        <m:ctrlPr>
                          <a:rPr kumimoji="0" lang="el-GR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Δ</m:t>
                    </m:r>
                    <m:sSup>
                      <m:sSupPr>
                        <m:ctrlPr>
                          <a:rPr kumimoji="0" lang="el-GR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𝑧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altLang="ko-KR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l-GR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Δ</m:t>
                      </m:r>
                      <m:sSup>
                        <m:sSupPr>
                          <m:ctrlPr>
                            <a:rPr kumimoji="0" lang="el-GR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e>
                        <m:sup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=−</m:t>
                      </m:r>
                      <m:sSup>
                        <m:sSupPr>
                          <m:ctrlP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𝑐</m:t>
                              </m:r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∆</m:t>
                              </m:r>
                              <m:sSup>
                                <m:sSupPr>
                                  <m:ctrlP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0" lang="el-GR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Δ</m:t>
                      </m:r>
                      <m:sSup>
                        <m:sSupPr>
                          <m:ctrlPr>
                            <a:rPr kumimoji="0" lang="el-GR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e>
                        <m:sup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kumimoji="0" lang="en-US" altLang="ko-K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 panose="020B0503020000020004" pitchFamily="50" charset="-127"/>
                          <a:cs typeface="+mn-cs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0" lang="el-GR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Δ</m:t>
                      </m:r>
                      <m:sSup>
                        <m:sSupPr>
                          <m:ctrlPr>
                            <a:rPr kumimoji="0" lang="el-GR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e>
                        <m:sup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m:rPr>
                          <m:nor/>
                        </m:rPr>
                        <a:rPr kumimoji="0" lang="en-US" altLang="ko-K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/>
                          <a:ea typeface="맑은 고딕" panose="020B0503020000020004" pitchFamily="50" charset="-127"/>
                          <a:cs typeface="+mn-cs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0" lang="el-GR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Δ</m:t>
                      </m:r>
                      <m:sSup>
                        <m:sSupPr>
                          <m:ctrlPr>
                            <a:rPr kumimoji="0" lang="el-GR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𝑧</m:t>
                          </m:r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e>
                        <m:sup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2664" y="3232501"/>
                <a:ext cx="4203688" cy="923330"/>
              </a:xfrm>
              <a:prstGeom prst="rect">
                <a:avLst/>
              </a:prstGeom>
              <a:blipFill>
                <a:blip r:embed="rId15"/>
                <a:stretch>
                  <a:fillRect l="-20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556333" y="4373734"/>
                <a:ext cx="395236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∆</m:t>
                            </m:r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r>
                      <m:rPr>
                        <m:sty m:val="p"/>
                      </m:rPr>
                      <a:rPr kumimoji="0" lang="el-GR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Δ</m:t>
                    </m:r>
                    <m:sSup>
                      <m:sSupPr>
                        <m:ctrlPr>
                          <a:rPr kumimoji="0" lang="el-GR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</m:oMath>
                </a14:m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∆</m:t>
                            </m:r>
                            <m:sSup>
                              <m:sSupPr>
                                <m:ctrlP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333" y="4373734"/>
                <a:ext cx="3952369" cy="307777"/>
              </a:xfrm>
              <a:prstGeom prst="rect">
                <a:avLst/>
              </a:prstGeom>
              <a:blipFill>
                <a:blip r:embed="rId16"/>
                <a:stretch>
                  <a:fillRect l="-1235" b="-98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563272" y="4702748"/>
                <a:ext cx="5450928" cy="4458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∆</m:t>
                            </m:r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[1−(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f>
                          <m:f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kumimoji="0" lang="el-GR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Δ</m:t>
                            </m:r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num>
                          <m:den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  <m:r>
                              <m:rPr>
                                <m:sty m:val="p"/>
                              </m:rPr>
                              <a:rPr kumimoji="0" lang="el-GR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Δ</m:t>
                            </m:r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den>
                        </m:f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]=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∆</m:t>
                            </m:r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[1−(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f>
                          <m:f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𝑉</m:t>
                            </m:r>
                          </m:num>
                          <m:den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</m:den>
                        </m:f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)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]=</m:t>
                    </m:r>
                  </m:oMath>
                </a14:m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∆</m:t>
                            </m:r>
                            <m:sSup>
                              <m:sSupPr>
                                <m:ctrlP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272" y="4702748"/>
                <a:ext cx="5450928" cy="44582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1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94850" y="5149335"/>
            <a:ext cx="1761262" cy="530792"/>
          </a:xfrm>
          <a:prstGeom prst="rect">
            <a:avLst/>
          </a:prstGeom>
          <a:noFill/>
        </p:spPr>
      </p:pic>
      <p:sp>
        <p:nvSpPr>
          <p:cNvPr id="31" name="오른쪽 화살표 30"/>
          <p:cNvSpPr/>
          <p:nvPr/>
        </p:nvSpPr>
        <p:spPr>
          <a:xfrm>
            <a:off x="6041194" y="4410691"/>
            <a:ext cx="292992" cy="227774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2" name="오른쪽 화살표 31"/>
          <p:cNvSpPr/>
          <p:nvPr/>
        </p:nvSpPr>
        <p:spPr>
          <a:xfrm>
            <a:off x="6041194" y="5256964"/>
            <a:ext cx="272047" cy="224978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직사각형 32"/>
              <p:cNvSpPr/>
              <p:nvPr/>
            </p:nvSpPr>
            <p:spPr>
              <a:xfrm>
                <a:off x="4444156" y="4318424"/>
                <a:ext cx="146822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l-GR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Δ</m:t>
                      </m:r>
                      <m:sSup>
                        <m:sSupPr>
                          <m:ctrlPr>
                            <a:rPr kumimoji="0" lang="el-GR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e>
                        <m:sup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m:rPr>
                          <m:sty m:val="p"/>
                        </m:rPr>
                        <a:rPr kumimoji="0" lang="el-GR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Δ</m:t>
                      </m:r>
                      <m:sSup>
                        <m:sSupPr>
                          <m:ctrlPr>
                            <a:rPr kumimoji="0" lang="el-GR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e>
                        <m:sup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3" name="직사각형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4156" y="4318424"/>
                <a:ext cx="1468222" cy="40011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85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397000" y="2400300"/>
            <a:ext cx="9144000" cy="158750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8000" b="1" dirty="0" err="1" smtClean="0"/>
              <a:t>특수상대론</a:t>
            </a:r>
            <a:endParaRPr lang="ko-KR" alt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72900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6053A4-1F15-415C-8EAF-8BD726A550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3464" y="1327126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Ex3)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로렌츠 변환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AutoShape 77"/>
          <p:cNvSpPr>
            <a:spLocks noChangeAspect="1" noChangeArrowheads="1" noTextEdit="1"/>
          </p:cNvSpPr>
          <p:nvPr/>
        </p:nvSpPr>
        <p:spPr bwMode="auto">
          <a:xfrm>
            <a:off x="996600" y="2329689"/>
            <a:ext cx="3888432" cy="4229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Freeform 76"/>
          <p:cNvSpPr>
            <a:spLocks/>
          </p:cNvSpPr>
          <p:nvPr/>
        </p:nvSpPr>
        <p:spPr bwMode="auto">
          <a:xfrm>
            <a:off x="2136065" y="2877865"/>
            <a:ext cx="9701" cy="3575734"/>
          </a:xfrm>
          <a:custGeom>
            <a:avLst/>
            <a:gdLst/>
            <a:ahLst/>
            <a:cxnLst>
              <a:cxn ang="0">
                <a:pos x="16" y="5631"/>
              </a:cxn>
              <a:cxn ang="0">
                <a:pos x="0" y="0"/>
              </a:cxn>
            </a:cxnLst>
            <a:rect l="0" t="0" r="r" b="b"/>
            <a:pathLst>
              <a:path w="16" h="5631">
                <a:moveTo>
                  <a:pt x="16" y="563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Freeform 73"/>
          <p:cNvSpPr>
            <a:spLocks/>
          </p:cNvSpPr>
          <p:nvPr/>
        </p:nvSpPr>
        <p:spPr bwMode="auto">
          <a:xfrm>
            <a:off x="758189" y="2329690"/>
            <a:ext cx="3964984" cy="3888431"/>
          </a:xfrm>
          <a:custGeom>
            <a:avLst/>
            <a:gdLst/>
            <a:ahLst/>
            <a:cxnLst>
              <a:cxn ang="0">
                <a:pos x="0" y="3000"/>
              </a:cxn>
              <a:cxn ang="0">
                <a:pos x="3001" y="0"/>
              </a:cxn>
            </a:cxnLst>
            <a:rect l="0" t="0" r="r" b="b"/>
            <a:pathLst>
              <a:path w="3001" h="3000">
                <a:moveTo>
                  <a:pt x="0" y="3000"/>
                </a:moveTo>
                <a:lnTo>
                  <a:pt x="3001" y="0"/>
                </a:lnTo>
              </a:path>
            </a:pathLst>
          </a:custGeom>
          <a:noFill/>
          <a:ln w="9525">
            <a:solidFill>
              <a:srgbClr val="FF0000"/>
            </a:solidFill>
            <a:prstDash val="dash"/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Freeform 71"/>
          <p:cNvSpPr>
            <a:spLocks/>
          </p:cNvSpPr>
          <p:nvPr/>
        </p:nvSpPr>
        <p:spPr bwMode="auto">
          <a:xfrm>
            <a:off x="1212624" y="2802853"/>
            <a:ext cx="2125954" cy="3631292"/>
          </a:xfrm>
          <a:custGeom>
            <a:avLst/>
            <a:gdLst/>
            <a:ahLst/>
            <a:cxnLst>
              <a:cxn ang="0">
                <a:pos x="0" y="5719"/>
              </a:cxn>
              <a:cxn ang="0">
                <a:pos x="3348" y="0"/>
              </a:cxn>
            </a:cxnLst>
            <a:rect l="0" t="0" r="r" b="b"/>
            <a:pathLst>
              <a:path w="3348" h="5719">
                <a:moveTo>
                  <a:pt x="0" y="5719"/>
                </a:moveTo>
                <a:lnTo>
                  <a:pt x="3348" y="0"/>
                </a:lnTo>
              </a:path>
            </a:pathLst>
          </a:custGeom>
          <a:noFill/>
          <a:ln w="9525">
            <a:solidFill>
              <a:srgbClr val="00B05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Freeform 70"/>
          <p:cNvSpPr>
            <a:spLocks/>
          </p:cNvSpPr>
          <p:nvPr/>
        </p:nvSpPr>
        <p:spPr bwMode="auto">
          <a:xfrm flipV="1">
            <a:off x="996601" y="4849814"/>
            <a:ext cx="3472865" cy="457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89" y="3"/>
              </a:cxn>
            </a:cxnLst>
            <a:rect l="0" t="0" r="r" b="b"/>
            <a:pathLst>
              <a:path w="4389" h="3">
                <a:moveTo>
                  <a:pt x="0" y="0"/>
                </a:moveTo>
                <a:lnTo>
                  <a:pt x="4389" y="3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 type="none"/>
            <a:tailEnd type="triangl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Freeform 69"/>
          <p:cNvSpPr>
            <a:spLocks/>
          </p:cNvSpPr>
          <p:nvPr/>
        </p:nvSpPr>
        <p:spPr bwMode="auto">
          <a:xfrm>
            <a:off x="780576" y="3477475"/>
            <a:ext cx="3666502" cy="2205058"/>
          </a:xfrm>
          <a:custGeom>
            <a:avLst/>
            <a:gdLst/>
            <a:ahLst/>
            <a:cxnLst>
              <a:cxn ang="0">
                <a:pos x="0" y="2536"/>
              </a:cxn>
              <a:cxn ang="0">
                <a:pos x="4350" y="0"/>
              </a:cxn>
            </a:cxnLst>
            <a:rect l="0" t="0" r="r" b="b"/>
            <a:pathLst>
              <a:path w="4350" h="2536">
                <a:moveTo>
                  <a:pt x="0" y="2536"/>
                </a:moveTo>
                <a:lnTo>
                  <a:pt x="4350" y="0"/>
                </a:lnTo>
              </a:path>
            </a:pathLst>
          </a:custGeom>
          <a:noFill/>
          <a:ln w="12700">
            <a:solidFill>
              <a:srgbClr val="00B050"/>
            </a:solidFill>
            <a:round/>
            <a:headEnd type="none"/>
            <a:tailEnd type="triangl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49" name="그룹 48"/>
          <p:cNvGrpSpPr/>
          <p:nvPr/>
        </p:nvGrpSpPr>
        <p:grpSpPr>
          <a:xfrm>
            <a:off x="2031594" y="3739346"/>
            <a:ext cx="220880" cy="318536"/>
            <a:chOff x="2031594" y="3739346"/>
            <a:chExt cx="220880" cy="318536"/>
          </a:xfrm>
        </p:grpSpPr>
        <p:sp>
          <p:nvSpPr>
            <p:cNvPr id="10" name="Oval 65"/>
            <p:cNvSpPr>
              <a:spLocks noChangeArrowheads="1"/>
            </p:cNvSpPr>
            <p:nvPr/>
          </p:nvSpPr>
          <p:spPr bwMode="auto">
            <a:xfrm>
              <a:off x="2088306" y="3739346"/>
              <a:ext cx="114916" cy="11408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" name="Freeform 64"/>
            <p:cNvSpPr>
              <a:spLocks/>
            </p:cNvSpPr>
            <p:nvPr/>
          </p:nvSpPr>
          <p:spPr bwMode="auto">
            <a:xfrm>
              <a:off x="2139795" y="3859352"/>
              <a:ext cx="746" cy="1140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80"/>
                </a:cxn>
              </a:cxnLst>
              <a:rect l="0" t="0" r="r" b="b"/>
              <a:pathLst>
                <a:path w="1" h="180">
                  <a:moveTo>
                    <a:pt x="0" y="0"/>
                  </a:moveTo>
                  <a:lnTo>
                    <a:pt x="1" y="180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" name="Freeform 63"/>
            <p:cNvSpPr>
              <a:spLocks/>
            </p:cNvSpPr>
            <p:nvPr/>
          </p:nvSpPr>
          <p:spPr bwMode="auto">
            <a:xfrm>
              <a:off x="2045026" y="3973433"/>
              <a:ext cx="85814" cy="75559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119"/>
                </a:cxn>
              </a:cxnLst>
              <a:rect l="0" t="0" r="r" b="b"/>
              <a:pathLst>
                <a:path w="135" h="119">
                  <a:moveTo>
                    <a:pt x="135" y="0"/>
                  </a:moveTo>
                  <a:lnTo>
                    <a:pt x="0" y="119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" name="Freeform 62"/>
            <p:cNvSpPr>
              <a:spLocks/>
            </p:cNvSpPr>
            <p:nvPr/>
          </p:nvSpPr>
          <p:spPr bwMode="auto">
            <a:xfrm>
              <a:off x="2150989" y="3973433"/>
              <a:ext cx="101485" cy="844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133"/>
                </a:cxn>
              </a:cxnLst>
              <a:rect l="0" t="0" r="r" b="b"/>
              <a:pathLst>
                <a:path w="159" h="133">
                  <a:moveTo>
                    <a:pt x="0" y="0"/>
                  </a:moveTo>
                  <a:lnTo>
                    <a:pt x="159" y="133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" name="Freeform 61"/>
            <p:cNvSpPr>
              <a:spLocks/>
            </p:cNvSpPr>
            <p:nvPr/>
          </p:nvSpPr>
          <p:spPr bwMode="auto">
            <a:xfrm>
              <a:off x="2031594" y="3868243"/>
              <a:ext cx="106708" cy="56299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90"/>
                </a:cxn>
              </a:cxnLst>
              <a:rect l="0" t="0" r="r" b="b"/>
              <a:pathLst>
                <a:path w="165" h="90">
                  <a:moveTo>
                    <a:pt x="165" y="0"/>
                  </a:moveTo>
                  <a:lnTo>
                    <a:pt x="0" y="90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Freeform 60"/>
            <p:cNvSpPr>
              <a:spLocks/>
            </p:cNvSpPr>
            <p:nvPr/>
          </p:nvSpPr>
          <p:spPr bwMode="auto">
            <a:xfrm>
              <a:off x="2138303" y="3868242"/>
              <a:ext cx="94769" cy="666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105"/>
                </a:cxn>
              </a:cxnLst>
              <a:rect l="0" t="0" r="r" b="b"/>
              <a:pathLst>
                <a:path w="150" h="105">
                  <a:moveTo>
                    <a:pt x="0" y="0"/>
                  </a:moveTo>
                  <a:lnTo>
                    <a:pt x="150" y="105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2568419" y="3746655"/>
            <a:ext cx="218640" cy="317794"/>
            <a:chOff x="6873640" y="2327636"/>
            <a:chExt cx="218640" cy="317794"/>
          </a:xfrm>
        </p:grpSpPr>
        <p:sp>
          <p:nvSpPr>
            <p:cNvPr id="17" name="Oval 59"/>
            <p:cNvSpPr>
              <a:spLocks noChangeArrowheads="1"/>
            </p:cNvSpPr>
            <p:nvPr/>
          </p:nvSpPr>
          <p:spPr bwMode="auto">
            <a:xfrm>
              <a:off x="6928113" y="2327636"/>
              <a:ext cx="114170" cy="113339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Freeform 58"/>
            <p:cNvSpPr>
              <a:spLocks/>
            </p:cNvSpPr>
            <p:nvPr/>
          </p:nvSpPr>
          <p:spPr bwMode="auto">
            <a:xfrm>
              <a:off x="6980348" y="2447642"/>
              <a:ext cx="746" cy="1133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80"/>
                </a:cxn>
              </a:cxnLst>
              <a:rect l="0" t="0" r="r" b="b"/>
              <a:pathLst>
                <a:path w="1" h="180">
                  <a:moveTo>
                    <a:pt x="0" y="0"/>
                  </a:moveTo>
                  <a:lnTo>
                    <a:pt x="1" y="18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Freeform 57"/>
            <p:cNvSpPr>
              <a:spLocks/>
            </p:cNvSpPr>
            <p:nvPr/>
          </p:nvSpPr>
          <p:spPr bwMode="auto">
            <a:xfrm>
              <a:off x="6886325" y="2560981"/>
              <a:ext cx="84322" cy="75559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119"/>
                </a:cxn>
              </a:cxnLst>
              <a:rect l="0" t="0" r="r" b="b"/>
              <a:pathLst>
                <a:path w="135" h="119">
                  <a:moveTo>
                    <a:pt x="135" y="0"/>
                  </a:moveTo>
                  <a:lnTo>
                    <a:pt x="0" y="119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0" name="Freeform 56"/>
            <p:cNvSpPr>
              <a:spLocks/>
            </p:cNvSpPr>
            <p:nvPr/>
          </p:nvSpPr>
          <p:spPr bwMode="auto">
            <a:xfrm>
              <a:off x="6990049" y="2560981"/>
              <a:ext cx="102231" cy="844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133"/>
                </a:cxn>
              </a:cxnLst>
              <a:rect l="0" t="0" r="r" b="b"/>
              <a:pathLst>
                <a:path w="159" h="133">
                  <a:moveTo>
                    <a:pt x="0" y="0"/>
                  </a:moveTo>
                  <a:lnTo>
                    <a:pt x="159" y="133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Freeform 55"/>
            <p:cNvSpPr>
              <a:spLocks/>
            </p:cNvSpPr>
            <p:nvPr/>
          </p:nvSpPr>
          <p:spPr bwMode="auto">
            <a:xfrm>
              <a:off x="6873640" y="2456532"/>
              <a:ext cx="104469" cy="55558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90"/>
                </a:cxn>
              </a:cxnLst>
              <a:rect l="0" t="0" r="r" b="b"/>
              <a:pathLst>
                <a:path w="165" h="90">
                  <a:moveTo>
                    <a:pt x="165" y="0"/>
                  </a:moveTo>
                  <a:lnTo>
                    <a:pt x="0" y="9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2" name="Freeform 54"/>
            <p:cNvSpPr>
              <a:spLocks/>
            </p:cNvSpPr>
            <p:nvPr/>
          </p:nvSpPr>
          <p:spPr bwMode="auto">
            <a:xfrm>
              <a:off x="6978109" y="2456532"/>
              <a:ext cx="109693" cy="444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71"/>
                </a:cxn>
              </a:cxnLst>
              <a:rect l="0" t="0" r="r" b="b"/>
              <a:pathLst>
                <a:path w="172" h="71">
                  <a:moveTo>
                    <a:pt x="0" y="0"/>
                  </a:moveTo>
                  <a:lnTo>
                    <a:pt x="172" y="71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11352" y="3259142"/>
                <a:ext cx="29174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352" y="3259142"/>
                <a:ext cx="291747" cy="307777"/>
              </a:xfrm>
              <a:prstGeom prst="rect">
                <a:avLst/>
              </a:prstGeom>
              <a:blipFill>
                <a:blip r:embed="rId3"/>
                <a:stretch>
                  <a:fillRect l="-18750" r="-18750" b="-14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94908" y="4654839"/>
                <a:ext cx="23378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908" y="4654839"/>
                <a:ext cx="233782" cy="307777"/>
              </a:xfrm>
              <a:prstGeom prst="rect">
                <a:avLst/>
              </a:prstGeom>
              <a:blipFill>
                <a:blip r:embed="rId4"/>
                <a:stretch>
                  <a:fillRect l="-7692" r="-2564" b="-2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023695" y="2401698"/>
                <a:ext cx="31566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𝑐𝑡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695" y="2401698"/>
                <a:ext cx="315664" cy="307777"/>
              </a:xfrm>
              <a:prstGeom prst="rect">
                <a:avLst/>
              </a:prstGeom>
              <a:blipFill>
                <a:blip r:embed="rId5"/>
                <a:stretch>
                  <a:fillRect l="-11538" r="-7692" b="-8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284502" y="2398646"/>
                <a:ext cx="3751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𝑐𝑡</m:t>
                      </m:r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502" y="2398646"/>
                <a:ext cx="375103" cy="307777"/>
              </a:xfrm>
              <a:prstGeom prst="rect">
                <a:avLst/>
              </a:prstGeom>
              <a:blipFill>
                <a:blip r:embed="rId6"/>
                <a:stretch>
                  <a:fillRect l="-14754" r="-16393" b="-1372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723173" y="1911901"/>
            <a:ext cx="779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빛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8" name="타원 27"/>
          <p:cNvSpPr/>
          <p:nvPr/>
        </p:nvSpPr>
        <p:spPr>
          <a:xfrm>
            <a:off x="3508884" y="3166194"/>
            <a:ext cx="45719" cy="45719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862925" y="3029452"/>
                <a:ext cx="1879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𝑡</m:t>
                      </m:r>
                    </m:oMath>
                  </m:oMathPara>
                </a14:m>
                <a:endParaRPr kumimoji="0" lang="ko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925" y="3029452"/>
                <a:ext cx="187987" cy="307777"/>
              </a:xfrm>
              <a:prstGeom prst="rect">
                <a:avLst/>
              </a:prstGeom>
              <a:blipFill>
                <a:blip r:embed="rId7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374436" y="2831110"/>
                <a:ext cx="14130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ko-KR" sz="1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altLang="ko-KR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0" lang="en-US" altLang="ko-KR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r>
                      <a:rPr kumimoji="0" lang="en-US" altLang="ko-KR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0" lang="en-US" altLang="ko-KR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ko-K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en-US" altLang="ko-K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or </a:t>
                </a:r>
                <a14:m>
                  <m:oMath xmlns:m="http://schemas.openxmlformats.org/officeDocument/2006/math">
                    <m:r>
                      <a:rPr kumimoji="0" lang="en-US" altLang="ko-KR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p>
                      <m:sSupPr>
                        <m:ctrlPr>
                          <a:rPr kumimoji="0" lang="en-US" altLang="ko-K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p>
                        <m:r>
                          <a:rPr kumimoji="0" lang="en-US" altLang="ko-K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n-US" altLang="ko-KR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sSup>
                      <m:sSupPr>
                        <m:ctrlPr>
                          <a:rPr kumimoji="0" lang="en-US" altLang="ko-K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altLang="ko-KR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n-US" altLang="ko-KR" sz="1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0" lang="ko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4436" y="2831110"/>
                <a:ext cx="1413011" cy="307777"/>
              </a:xfrm>
              <a:prstGeom prst="rect">
                <a:avLst/>
              </a:prstGeom>
              <a:blipFill>
                <a:blip r:embed="rId8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직선 연결선 30"/>
          <p:cNvCxnSpPr>
            <a:stCxn id="28" idx="6"/>
          </p:cNvCxnSpPr>
          <p:nvPr/>
        </p:nvCxnSpPr>
        <p:spPr>
          <a:xfrm flipH="1" flipV="1">
            <a:off x="2142094" y="3189053"/>
            <a:ext cx="1412508" cy="1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lgDash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372865" y="4849970"/>
                <a:ext cx="1879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ko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865" y="4849970"/>
                <a:ext cx="187987" cy="307777"/>
              </a:xfrm>
              <a:prstGeom prst="rect">
                <a:avLst/>
              </a:prstGeom>
              <a:blipFill>
                <a:blip r:embed="rId9"/>
                <a:stretch>
                  <a:fillRect r="-2258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632916" y="3395417"/>
                <a:ext cx="1879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𝑡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ko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916" y="3395417"/>
                <a:ext cx="187987" cy="307777"/>
              </a:xfrm>
              <a:prstGeom prst="rect">
                <a:avLst/>
              </a:prstGeom>
              <a:blipFill>
                <a:blip r:embed="rId10"/>
                <a:stretch>
                  <a:fillRect r="-4193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491877" y="4506928"/>
                <a:ext cx="1879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US" altLang="ko-KR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ko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877" y="4506928"/>
                <a:ext cx="187987" cy="307777"/>
              </a:xfrm>
              <a:prstGeom prst="rect">
                <a:avLst/>
              </a:prstGeom>
              <a:blipFill>
                <a:blip r:embed="rId11"/>
                <a:stretch>
                  <a:fillRect r="-548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직선 연결선 34"/>
          <p:cNvCxnSpPr>
            <a:stCxn id="28" idx="4"/>
          </p:cNvCxnSpPr>
          <p:nvPr/>
        </p:nvCxnSpPr>
        <p:spPr>
          <a:xfrm flipH="1">
            <a:off x="3508883" y="3211913"/>
            <a:ext cx="22860" cy="1646791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lgDash"/>
          </a:ln>
          <a:effectLst/>
        </p:spPr>
      </p:cxnSp>
      <p:cxnSp>
        <p:nvCxnSpPr>
          <p:cNvPr id="36" name="직선 연결선 35"/>
          <p:cNvCxnSpPr>
            <a:stCxn id="28" idx="0"/>
          </p:cNvCxnSpPr>
          <p:nvPr/>
        </p:nvCxnSpPr>
        <p:spPr>
          <a:xfrm flipH="1">
            <a:off x="2872337" y="3166193"/>
            <a:ext cx="659406" cy="398308"/>
          </a:xfrm>
          <a:prstGeom prst="line">
            <a:avLst/>
          </a:prstGeom>
          <a:noFill/>
          <a:ln w="9525" cap="flat" cmpd="sng" algn="ctr">
            <a:solidFill>
              <a:srgbClr val="00B050"/>
            </a:solidFill>
            <a:prstDash val="lgDash"/>
          </a:ln>
          <a:effectLst/>
        </p:spPr>
      </p:cxnSp>
      <p:cxnSp>
        <p:nvCxnSpPr>
          <p:cNvPr id="37" name="직선 연결선 36"/>
          <p:cNvCxnSpPr>
            <a:stCxn id="28" idx="4"/>
          </p:cNvCxnSpPr>
          <p:nvPr/>
        </p:nvCxnSpPr>
        <p:spPr>
          <a:xfrm flipH="1">
            <a:off x="2690373" y="3211913"/>
            <a:ext cx="841371" cy="1349479"/>
          </a:xfrm>
          <a:prstGeom prst="line">
            <a:avLst/>
          </a:prstGeom>
          <a:noFill/>
          <a:ln w="9525" cap="flat" cmpd="sng" algn="ctr">
            <a:solidFill>
              <a:srgbClr val="00B050"/>
            </a:solidFill>
            <a:prstDash val="lgDash"/>
          </a:ln>
          <a:effectLst/>
        </p:spPr>
      </p:cxnSp>
      <p:cxnSp>
        <p:nvCxnSpPr>
          <p:cNvPr id="38" name="직선 연결선 37"/>
          <p:cNvCxnSpPr/>
          <p:nvPr/>
        </p:nvCxnSpPr>
        <p:spPr>
          <a:xfrm flipV="1">
            <a:off x="753464" y="3549306"/>
            <a:ext cx="2349352" cy="1519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39" name="직선 연결선 38"/>
          <p:cNvCxnSpPr/>
          <p:nvPr/>
        </p:nvCxnSpPr>
        <p:spPr>
          <a:xfrm flipV="1">
            <a:off x="2897737" y="2984998"/>
            <a:ext cx="0" cy="564307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40" name="직선 연결선 39"/>
          <p:cNvCxnSpPr/>
          <p:nvPr/>
        </p:nvCxnSpPr>
        <p:spPr>
          <a:xfrm flipV="1">
            <a:off x="2719937" y="4521698"/>
            <a:ext cx="0" cy="564307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799425" y="3473952"/>
                <a:ext cx="1879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ko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425" y="3473952"/>
                <a:ext cx="187987" cy="307777"/>
              </a:xfrm>
              <a:prstGeom prst="rect">
                <a:avLst/>
              </a:prstGeom>
              <a:blipFill>
                <a:blip r:embed="rId12"/>
                <a:stretch>
                  <a:fillRect r="-4193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104225" y="3194552"/>
                <a:ext cx="1879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ko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225" y="3194552"/>
                <a:ext cx="187987" cy="307777"/>
              </a:xfrm>
              <a:prstGeom prst="rect">
                <a:avLst/>
              </a:prstGeom>
              <a:blipFill>
                <a:blip r:embed="rId13"/>
                <a:stretch>
                  <a:fillRect r="-451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307425" y="4845552"/>
                <a:ext cx="1879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ko-K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ko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425" y="4845552"/>
                <a:ext cx="187987" cy="307777"/>
              </a:xfrm>
              <a:prstGeom prst="rect">
                <a:avLst/>
              </a:prstGeom>
              <a:blipFill>
                <a:blip r:embed="rId14"/>
                <a:stretch>
                  <a:fillRect r="-6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739225" y="4515352"/>
                <a:ext cx="18798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ko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225" y="4515352"/>
                <a:ext cx="187987" cy="307777"/>
              </a:xfrm>
              <a:prstGeom prst="rect">
                <a:avLst/>
              </a:prstGeom>
              <a:blipFill>
                <a:blip r:embed="rId15"/>
                <a:stretch>
                  <a:fillRect r="-4516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직선 연결선 44"/>
          <p:cNvCxnSpPr/>
          <p:nvPr/>
        </p:nvCxnSpPr>
        <p:spPr>
          <a:xfrm flipV="1">
            <a:off x="2683864" y="4527206"/>
            <a:ext cx="2349352" cy="15195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직사각형 45"/>
              <p:cNvSpPr/>
              <p:nvPr/>
            </p:nvSpPr>
            <p:spPr>
              <a:xfrm>
                <a:off x="2181527" y="3438102"/>
                <a:ext cx="4896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6" name="직사각형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527" y="3438102"/>
                <a:ext cx="489621" cy="369332"/>
              </a:xfrm>
              <a:prstGeom prst="rect">
                <a:avLst/>
              </a:prstGeom>
              <a:blipFill>
                <a:blip r:embed="rId1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직사각형 46"/>
              <p:cNvSpPr/>
              <p:nvPr/>
            </p:nvSpPr>
            <p:spPr>
              <a:xfrm>
                <a:off x="2944463" y="4236063"/>
                <a:ext cx="48962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직사각형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4463" y="4236063"/>
                <a:ext cx="489621" cy="369332"/>
              </a:xfrm>
              <a:prstGeom prst="rect">
                <a:avLst/>
              </a:prstGeom>
              <a:blipFill>
                <a:blip r:embed="rId17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937748" y="2000069"/>
                <a:ext cx="5958167" cy="41287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𝑣</m:t>
                      </m:r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 −</m:t>
                      </m:r>
                      <m:sSup>
                        <m:sSup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p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′2</m:t>
                          </m:r>
                        </m:sup>
                      </m:sSup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e>
                        <m:sup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=−</m:t>
                      </m:r>
                      <m:sSubSup>
                        <m:sSubSup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Sup>
                        <m:sSubSup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bSup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=−</m:t>
                      </m:r>
                      <m:sSubSup>
                        <m:sSubSup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1−</m:t>
                          </m:r>
                          <m:sSup>
                            <m:sSupPr>
                              <m:ctrlP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𝑣</m:t>
                              </m:r>
                            </m:e>
                            <m:sup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</m:t>
                      </m:r>
                    </m:oMath>
                  </m:oMathPara>
                </a14:m>
                <a:endParaRPr kumimoji="0" lang="en-US" altLang="ko-KR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        </a:t>
                </a: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  <a:sym typeface="Wingdings" panose="05000000000000000000" pitchFamily="2" charset="2"/>
                  </a:rPr>
                  <a:t>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=1/</m:t>
                    </m:r>
                    <m:rad>
                      <m:radPr>
                        <m:degHide m:val="on"/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1−</m:t>
                        </m:r>
                        <m:sSup>
                          <m:sSup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𝑣</m:t>
                            </m:r>
                          </m:e>
                          <m:sup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′</m:t>
                    </m:r>
                  </m:oMath>
                </a14:m>
                <a:r>
                  <a:rPr kumimoji="0" lang="en-US" altLang="ko-KR" sz="20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50" charset="-127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𝑣</m:t>
                    </m:r>
                    <m:sSub>
                      <m:sSub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   −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′2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=−</m:t>
                    </m:r>
                    <m:sSubSup>
                      <m:sSubSup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  <m:sup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bSup>
                      <m:sSubSup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  <m:sup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bSup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=−</m:t>
                    </m:r>
                    <m:sSubSup>
                      <m:sSubSup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  <m:sup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1−</m:t>
                        </m:r>
                        <m:f>
                          <m:f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kumimoji="0" lang="en-US" altLang="ko-KR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ko-KR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kumimoji="0" lang="en-US" altLang="ko-KR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altLang="ko-KR" sz="20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50" charset="-127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          </a:t>
                </a: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  <a:sym typeface="Wingdings" panose="05000000000000000000" pitchFamily="2" charset="2"/>
                  </a:rPr>
                  <a:t>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𝑣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kumimoji="0" lang="en-US" altLang="ko-KR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ko-KR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kumimoji="0" lang="en-US" altLang="ko-KR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p>
                  </m:oMath>
                </a14:m>
                <a:r>
                  <a:rPr kumimoji="0" lang="en-US" altLang="ko-KR" sz="20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∴ 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kumimoji="0" lang="en-US" altLang="ko-KR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ko-KR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kumimoji="0" lang="en-US" altLang="ko-KR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𝑣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𝑣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맑은 고딕"/>
                    <a:ea typeface="+mn-ea"/>
                    <a:cs typeface="+mn-cs"/>
                  </a:rPr>
                  <a:t>     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마찬가지로</a:t>
                </a:r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+mn-ea"/>
                    <a:cs typeface="+mn-cs"/>
                  </a:rPr>
                  <a:t>, </a:t>
                </a:r>
                <a:endParaRPr kumimoji="0" lang="en-US" altLang="ko-KR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   </a:t>
                </a: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b>
                      <m:sSub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𝑣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kumimoji="0" lang="en-US" altLang="ko-KR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ko-KR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kumimoji="0" lang="en-US" altLang="ko-KR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kumimoji="0" lang="en-US" altLang="ko-KR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ko-KR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kumimoji="0" lang="en-US" altLang="ko-KR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kumimoji="0" lang="en-US" altLang="ko-KR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ko-KR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kumimoji="0" lang="en-US" altLang="ko-KR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𝑣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맑은 고딕"/>
                    <a:ea typeface="+mn-ea"/>
                    <a:cs typeface="+mn-cs"/>
                  </a:rPr>
                  <a:t> 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맑은 고딕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748" y="2000069"/>
                <a:ext cx="5958167" cy="4128759"/>
              </a:xfrm>
              <a:prstGeom prst="rect">
                <a:avLst/>
              </a:prstGeom>
              <a:blipFill>
                <a:blip r:embed="rId18"/>
                <a:stretch>
                  <a:fillRect l="-2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204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54" name="Rectangle 7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0528" y="197932"/>
            <a:ext cx="7664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Ex4)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속도 합성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009862" y="551875"/>
                <a:ext cx="3834483" cy="2521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∆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𝑡</m:t>
                    </m:r>
                  </m:oMath>
                </a14:m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altLang="ko-KR" sz="20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ko-KR" sz="20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kumimoji="0" lang="en-US" altLang="ko-KR" sz="20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ko-KR" sz="20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cs typeface="+mn-cs"/>
                                  </a:rPr>
                                  <m:t>(</m:t>
                                </m:r>
                                <m:r>
                                  <a:rPr kumimoji="0" lang="en-US" altLang="ko-KR" sz="20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cs typeface="+mn-cs"/>
                                  </a:rPr>
                                  <m:t>𝑣</m:t>
                                </m:r>
                                <m:r>
                                  <a:rPr kumimoji="0" lang="en-US" altLang="ko-KR" sz="20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cs typeface="+mn-cs"/>
                                  </a:rPr>
                                  <m:t>/</m:t>
                                </m:r>
                                <m:r>
                                  <a:rPr kumimoji="0" lang="en-US" altLang="ko-KR" sz="20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cs typeface="+mn-cs"/>
                                  </a:rPr>
                                  <m:t>𝑐</m:t>
                                </m:r>
                                <m:r>
                                  <a:rPr kumimoji="0" lang="en-US" altLang="ko-KR" sz="20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cs typeface="+mn-cs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kumimoji="0" lang="en-US" altLang="ko-KR" sz="20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(</a:t>
                </a: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∆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𝑡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n-US" altLang="ko-KR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+</m:t>
                    </m:r>
                  </m:oMath>
                </a14:m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𝑣</m:t>
                        </m:r>
                      </m:num>
                      <m:den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𝑐</m:t>
                        </m:r>
                      </m:den>
                    </m:f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∆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𝑥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′</m:t>
                        </m:r>
                      </m:num>
                      <m:den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𝑐</m:t>
                        </m:r>
                      </m:den>
                    </m:f>
                  </m:oMath>
                </a14:m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∆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𝑥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altLang="ko-KR" sz="20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ko-KR" sz="20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kumimoji="0" lang="en-US" altLang="ko-KR" sz="20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ko-KR" sz="20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cs typeface="+mn-cs"/>
                                  </a:rPr>
                                  <m:t>(</m:t>
                                </m:r>
                                <m:r>
                                  <a:rPr kumimoji="0" lang="en-US" altLang="ko-KR" sz="20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cs typeface="+mn-cs"/>
                                  </a:rPr>
                                  <m:t>𝑣</m:t>
                                </m:r>
                                <m:r>
                                  <a:rPr kumimoji="0" lang="en-US" altLang="ko-KR" sz="20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cs typeface="+mn-cs"/>
                                  </a:rPr>
                                  <m:t>/</m:t>
                                </m:r>
                                <m:r>
                                  <a:rPr kumimoji="0" lang="en-US" altLang="ko-KR" sz="20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cs typeface="+mn-cs"/>
                                  </a:rPr>
                                  <m:t>𝑐</m:t>
                                </m:r>
                                <m:r>
                                  <a:rPr kumimoji="0" lang="en-US" altLang="ko-KR" sz="20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cs typeface="+mn-cs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kumimoji="0" lang="en-US" altLang="ko-KR" sz="20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(</a:t>
                </a: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  <a:cs typeface="+mn-cs"/>
                      </a:rPr>
                      <m:t>∆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+</m:t>
                    </m:r>
                    <m:r>
                      <a:rPr kumimoji="0" lang="en-US" altLang="ko-KR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𝑣</m:t>
                    </m:r>
                    <m:r>
                      <a:rPr kumimoji="0" lang="en-US" altLang="ko-KR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 ∆</m:t>
                    </m:r>
                    <m:r>
                      <a:rPr kumimoji="0" lang="en-US" altLang="ko-KR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𝑡</m:t>
                    </m:r>
                    <m:r>
                      <a:rPr kumimoji="0" lang="en-US" altLang="ko-KR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′</m:t>
                    </m:r>
                  </m:oMath>
                </a14:m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∆</m:t>
                      </m:r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𝑦</m:t>
                      </m:r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=∆</m:t>
                      </m:r>
                      <m:sSup>
                        <m:sSupPr>
                          <m:ctrlP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/>
                          <a:cs typeface="+mn-cs"/>
                        </a:rPr>
                        <m:t>∆</m:t>
                      </m:r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𝑧</m:t>
                      </m:r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=∆</m:t>
                      </m:r>
                      <m:sSup>
                        <m:sSupPr>
                          <m:ctrlP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𝑧</m:t>
                          </m:r>
                        </m:e>
                        <m:sup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9862" y="551875"/>
                <a:ext cx="3834483" cy="25217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942" y="905818"/>
            <a:ext cx="6926263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8"/>
              <p:cNvSpPr>
                <a:spLocks noChangeArrowheads="1"/>
              </p:cNvSpPr>
              <p:nvPr/>
            </p:nvSpPr>
            <p:spPr bwMode="auto">
              <a:xfrm>
                <a:off x="3071765" y="5758389"/>
                <a:ext cx="2154311" cy="697246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ko-KR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바탕" pitchFamily="18" charset="-127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1" lang="en-US" altLang="ko-KR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바탕" pitchFamily="18" charset="-127"/>
                              <a:cs typeface="Times New Roman" pitchFamily="18" charset="0"/>
                            </a:rPr>
                            <m:t>𝑽</m:t>
                          </m:r>
                        </m:e>
                        <m:sub>
                          <m:r>
                            <a:rPr kumimoji="1" lang="en-US" altLang="ko-KR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바탕" pitchFamily="18" charset="-127"/>
                              <a:cs typeface="Times New Roman" pitchFamily="18" charset="0"/>
                            </a:rPr>
                            <m:t>𝑨</m:t>
                          </m:r>
                        </m:sub>
                      </m:sSub>
                      <m:r>
                        <a:rPr kumimoji="1" lang="en-US" altLang="ko-KR" sz="20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바탕" pitchFamily="18" charset="-127"/>
                          <a:cs typeface="Times New Roman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ko-KR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바탕" pitchFamily="18" charset="-127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ko-KR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바탕" pitchFamily="18" charset="-127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ko-KR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바탕" pitchFamily="18" charset="-127"/>
                                  <a:cs typeface="Times New Roman" pitchFamily="18" charset="0"/>
                                </a:rPr>
                                <m:t>𝑽</m:t>
                              </m:r>
                            </m:e>
                            <m:sub>
                              <m:r>
                                <a:rPr kumimoji="1" lang="en-US" altLang="ko-KR" sz="20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바탕" pitchFamily="18" charset="-127"/>
                                  <a:cs typeface="Times New Roman" pitchFamily="18" charset="0"/>
                                </a:rPr>
                                <m:t>𝑩</m:t>
                              </m:r>
                            </m:sub>
                          </m:sSub>
                          <m:r>
                            <a:rPr kumimoji="1" lang="en-US" altLang="ko-KR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바탕" pitchFamily="18" charset="-127"/>
                              <a:cs typeface="Times New Roman" pitchFamily="18" charset="0"/>
                            </a:rPr>
                            <m:t>+</m:t>
                          </m:r>
                          <m:r>
                            <a:rPr kumimoji="1" lang="en-US" altLang="ko-KR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바탕" pitchFamily="18" charset="-127"/>
                              <a:cs typeface="Times New Roman" pitchFamily="18" charset="0"/>
                            </a:rPr>
                            <m:t>𝑽</m:t>
                          </m:r>
                        </m:num>
                        <m:den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1+</m:t>
                          </m:r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𝑉</m:t>
                          </m:r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 </m:t>
                          </m:r>
                          <m:sSub>
                            <m:sSubPr>
                              <m:ctrlP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  <m:t>𝑉</m:t>
                              </m:r>
                            </m:e>
                            <m:sub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  <m:t>𝐵</m:t>
                              </m:r>
                            </m:sub>
                          </m:sSub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/>
                              <a:cs typeface="+mn-cs"/>
                            </a:rPr>
                            <m:t>/</m:t>
                          </m:r>
                          <m:sSup>
                            <m:sSupPr>
                              <m:ctrlP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1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itchFamily="50" charset="-127"/>
                  <a:ea typeface="굴림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71765" y="5758389"/>
                <a:ext cx="2154311" cy="6972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모서리가 둥근 직사각형 6"/>
          <p:cNvSpPr/>
          <p:nvPr/>
        </p:nvSpPr>
        <p:spPr>
          <a:xfrm>
            <a:off x="2885815" y="5697138"/>
            <a:ext cx="2484276" cy="8412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1985715" y="5926992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2849" y="4149081"/>
                <a:ext cx="6831694" cy="1231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𝑣</m:t>
                        </m:r>
                      </m:e>
                      <m:sub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𝐴</m:t>
                        </m:r>
                      </m:sub>
                    </m:sSub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num>
                      <m:den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</m:den>
                    </m:f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f>
                          <m:fPr>
                            <m:ctrlPr>
                              <a:rPr kumimoji="0" lang="en-US" altLang="ko-KR" sz="20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ko-KR" sz="20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kumimoji="0" lang="en-US" altLang="ko-KR" sz="20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altLang="ko-KR" sz="20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cs typeface="+mn-cs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kumimoji="0" lang="en-US" altLang="ko-KR" sz="20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ko-KR" sz="20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  <m:t>(−</m:t>
                                    </m:r>
                                    <m:r>
                                      <a:rPr kumimoji="0" lang="en-US" altLang="ko-KR" sz="20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  <m:t>𝑣</m:t>
                                    </m:r>
                                    <m:r>
                                      <a:rPr kumimoji="0" lang="en-US" altLang="ko-KR" sz="20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  <m:t>/</m:t>
                                    </m:r>
                                    <m:r>
                                      <a:rPr kumimoji="0" lang="en-US" altLang="ko-KR" sz="20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  <m:t>𝑐</m:t>
                                    </m:r>
                                    <m:r>
                                      <a:rPr kumimoji="0" lang="en-US" altLang="ko-KR" sz="20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kumimoji="0" lang="en-US" altLang="ko-KR" sz="20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m:rPr>
                            <m:nor/>
                          </m:rPr>
                          <a:rPr kumimoji="0" lang="en-US" altLang="ko-KR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en-US" altLang="ko-KR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맑은 고딕"/>
                            <a:ea typeface="맑은 고딕" panose="020B0503020000020004" pitchFamily="50" charset="-127"/>
                            <a:cs typeface="+mn-cs"/>
                          </a:rPr>
                          <m:t>(</m:t>
                        </m:r>
                        <m:r>
                          <a:rPr kumimoji="0" lang="en-US" altLang="ko-KR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∆</m:t>
                        </m:r>
                        <m:sSup>
                          <m:sSupPr>
                            <m:ctrlPr>
                              <a:rPr kumimoji="0" lang="en-US" altLang="ko-KR" sz="20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0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altLang="ko-KR" sz="20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′</m:t>
                            </m:r>
                          </m:sup>
                        </m:sSup>
                        <m:r>
                          <a:rPr kumimoji="0" lang="en-US" altLang="ko-KR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+</m:t>
                        </m:r>
                        <m:r>
                          <a:rPr kumimoji="0" lang="en-US" altLang="ko-KR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𝑣</m:t>
                        </m:r>
                        <m:r>
                          <a:rPr kumimoji="0" lang="en-US" altLang="ko-KR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 ∆</m:t>
                        </m:r>
                        <m:r>
                          <a:rPr kumimoji="0" lang="en-US" altLang="ko-KR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𝑡</m:t>
                        </m:r>
                        <m:r>
                          <a:rPr kumimoji="0" lang="en-US" altLang="ko-KR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′</m:t>
                        </m:r>
                        <m:r>
                          <m:rPr>
                            <m:nor/>
                          </m:rPr>
                          <a:rPr kumimoji="0" lang="en-US" altLang="ko-KR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맑은 고딕"/>
                            <a:ea typeface="맑은 고딕" panose="020B0503020000020004" pitchFamily="50" charset="-127"/>
                            <a:cs typeface="+mn-cs"/>
                          </a:rPr>
                          <m:t>)</m:t>
                        </m:r>
                      </m:num>
                      <m:den>
                        <m:f>
                          <m:fPr>
                            <m:ctrlPr>
                              <a:rPr kumimoji="0" lang="en-US" altLang="ko-KR" sz="20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ko-KR" sz="20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kumimoji="0" lang="en-US" altLang="ko-KR" sz="20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altLang="ko-KR" sz="20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cs typeface="+mn-cs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kumimoji="0" lang="en-US" altLang="ko-KR" sz="20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ko-KR" sz="20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  <m:t>(−</m:t>
                                    </m:r>
                                    <m:r>
                                      <a:rPr kumimoji="0" lang="en-US" altLang="ko-KR" sz="20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  <m:t>𝑣</m:t>
                                    </m:r>
                                    <m:r>
                                      <a:rPr kumimoji="0" lang="en-US" altLang="ko-KR" sz="20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  <m:t>/</m:t>
                                    </m:r>
                                    <m:r>
                                      <a:rPr kumimoji="0" lang="en-US" altLang="ko-KR" sz="20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  <m:t>𝑐</m:t>
                                    </m:r>
                                    <m:r>
                                      <a:rPr kumimoji="0" lang="en-US" altLang="ko-KR" sz="20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kumimoji="0" lang="en-US" altLang="ko-KR" sz="2000" b="0" i="1" u="none" strike="noStrike" kern="1200" cap="none" spc="0" normalizeH="0" baseline="0" noProof="0" dirty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m:rPr>
                            <m:nor/>
                          </m:rPr>
                          <a:rPr kumimoji="0" lang="en-US" altLang="ko-KR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맑은 고딕"/>
                            <a:ea typeface="맑은 고딕" panose="020B0503020000020004" pitchFamily="50" charset="-127"/>
                            <a:cs typeface="+mn-cs"/>
                          </a:rPr>
                          <m:t>(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∆</m:t>
                        </m:r>
                        <m:sSup>
                          <m:sSup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𝑡</m:t>
                            </m:r>
                          </m:e>
                          <m:sup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′</m:t>
                            </m:r>
                          </m:sup>
                        </m:sSup>
                        <m:r>
                          <a:rPr kumimoji="0" lang="en-US" altLang="ko-KR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+</m:t>
                        </m:r>
                        <m:r>
                          <m:rPr>
                            <m:nor/>
                          </m:rPr>
                          <a:rPr kumimoji="0" lang="en-US" altLang="ko-KR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맑은 고딕"/>
                            <a:ea typeface="맑은 고딕" panose="020B0503020000020004" pitchFamily="50" charset="-127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𝑣</m:t>
                            </m:r>
                          </m:num>
                          <m:den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𝑐</m:t>
                            </m:r>
                          </m:den>
                        </m:f>
                        <m:f>
                          <m:f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+mn-cs"/>
                              </a:rPr>
                              <m:t>∆</m:t>
                            </m:r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+mn-cs"/>
                              </a:rPr>
                              <m:t>𝑥</m:t>
                            </m:r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+mn-cs"/>
                              </a:rPr>
                              <m:t>′</m:t>
                            </m:r>
                          </m:num>
                          <m:den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</m:den>
                        </m:f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)</m:t>
                        </m:r>
                      </m:den>
                    </m:f>
                    <m:r>
                      <a:rPr kumimoji="0" lang="en-US" altLang="ko-KR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∆</m:t>
                        </m:r>
                        <m:sSup>
                          <m:sSupPr>
                            <m:ctrlPr>
                              <a:rPr kumimoji="0" lang="en-US" altLang="ko-KR" sz="20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0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altLang="ko-KR" sz="20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′</m:t>
                            </m:r>
                          </m:sup>
                        </m:sSup>
                        <m:r>
                          <a:rPr kumimoji="0" lang="en-US" altLang="ko-KR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+</m:t>
                        </m:r>
                        <m:r>
                          <a:rPr kumimoji="0" lang="en-US" altLang="ko-KR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𝑣</m:t>
                        </m:r>
                        <m:r>
                          <a:rPr kumimoji="0" lang="en-US" altLang="ko-KR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 ∆</m:t>
                        </m:r>
                        <m:r>
                          <a:rPr kumimoji="0" lang="en-US" altLang="ko-KR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𝑡</m:t>
                        </m:r>
                        <m:r>
                          <a:rPr kumimoji="0" lang="en-US" altLang="ko-KR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′</m:t>
                        </m:r>
                      </m:num>
                      <m:den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  <a:cs typeface="+mn-cs"/>
                          </a:rPr>
                          <m:t>∆</m:t>
                        </m:r>
                        <m:sSup>
                          <m:sSup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𝑡</m:t>
                            </m:r>
                          </m:e>
                          <m:sup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′</m:t>
                            </m:r>
                          </m:sup>
                        </m:sSup>
                        <m:r>
                          <a:rPr kumimoji="0" lang="en-US" altLang="ko-KR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+</m:t>
                        </m:r>
                        <m:r>
                          <m:rPr>
                            <m:nor/>
                          </m:rPr>
                          <a:rPr kumimoji="0" lang="en-US" altLang="ko-KR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맑은 고딕"/>
                            <a:ea typeface="맑은 고딕" panose="020B0503020000020004" pitchFamily="50" charset="-127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𝑣</m:t>
                            </m:r>
                          </m:num>
                          <m:den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𝑐</m:t>
                            </m:r>
                          </m:den>
                        </m:f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+mn-cs"/>
                              </a:rPr>
                              <m:t>∆</m:t>
                            </m:r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+mn-cs"/>
                              </a:rPr>
                              <m:t>𝑥</m:t>
                            </m:r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+mn-cs"/>
                              </a:rPr>
                              <m:t>′</m:t>
                            </m:r>
                          </m:num>
                          <m:den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</m:den>
                        </m:f>
                      </m:den>
                    </m:f>
                    <m:r>
                      <a:rPr kumimoji="0" lang="en-US" altLang="ko-KR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f>
                          <m:f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ko-KR" sz="20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+mn-cs"/>
                              </a:rPr>
                              <m:t>∆</m:t>
                            </m:r>
                            <m:sSup>
                              <m:sSupPr>
                                <m:ctrlPr>
                                  <a:rPr kumimoji="0" lang="en-US" altLang="ko-KR" sz="20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ko-KR" sz="20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cs typeface="+mn-cs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0" lang="en-US" altLang="ko-KR" sz="20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cs typeface="+mn-cs"/>
                                  </a:rPr>
                                  <m:t>′</m:t>
                                </m:r>
                              </m:sup>
                            </m:sSup>
                          </m:num>
                          <m:den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+mn-cs"/>
                              </a:rPr>
                              <m:t>∆</m:t>
                            </m:r>
                            <m:sSup>
                              <m:sSupPr>
                                <m:ctrlP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cs typeface="+mn-cs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cs typeface="+mn-cs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altLang="ko-KR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+</m:t>
                        </m:r>
                        <m:r>
                          <a:rPr kumimoji="0" lang="en-US" altLang="ko-KR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𝑣</m:t>
                        </m:r>
                      </m:num>
                      <m:den>
                        <m:r>
                          <a:rPr kumimoji="0" lang="en-US" altLang="ko-KR" sz="20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  <m:r>
                          <a:rPr kumimoji="0" lang="en-US" altLang="ko-KR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+</m:t>
                        </m:r>
                        <m:r>
                          <m:rPr>
                            <m:nor/>
                          </m:rPr>
                          <a:rPr kumimoji="0" lang="en-US" altLang="ko-KR" sz="20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맑은 고딕"/>
                            <a:ea typeface="맑은 고딕" panose="020B0503020000020004" pitchFamily="50" charset="-127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𝑣</m:t>
                            </m:r>
                          </m:num>
                          <m:den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𝑐</m:t>
                            </m:r>
                          </m:den>
                        </m:f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ko-KR" sz="20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+mn-cs"/>
                              </a:rPr>
                              <m:t>∆</m:t>
                            </m:r>
                            <m:sSup>
                              <m:sSupPr>
                                <m:ctrlPr>
                                  <a:rPr kumimoji="0" lang="en-US" altLang="ko-KR" sz="20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ko-KR" sz="20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cs typeface="+mn-cs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0" lang="en-US" altLang="ko-KR" sz="20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cs typeface="+mn-cs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kumimoji="0" lang="en-US" altLang="ko-KR" sz="20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/</m:t>
                            </m:r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  <a:cs typeface="+mn-cs"/>
                              </a:rPr>
                              <m:t>∆</m:t>
                            </m:r>
                            <m:sSup>
                              <m:sSupPr>
                                <m:ctrlP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cs typeface="+mn-cs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cs typeface="+mn-cs"/>
                                  </a:rPr>
                                  <m:t>′</m:t>
                                </m:r>
                              </m:sup>
                            </m:sSup>
                          </m:num>
                          <m:den>
                            <m:r>
                              <a:rPr kumimoji="0" lang="en-US" altLang="ko-KR" sz="20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</m:den>
                        </m:f>
                      </m:den>
                    </m:f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  <m:t>𝑣</m:t>
                            </m:r>
                          </m:e>
                          <m:sub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  <m:t>𝐵</m:t>
                            </m:r>
                          </m:sub>
                        </m:sSub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  <m:t>+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  <m:t>𝑣</m:t>
                        </m:r>
                      </m:num>
                      <m:den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  <m:t>1+</m:t>
                        </m:r>
                        <m:f>
                          <m:f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  <m:t>𝑣</m:t>
                            </m:r>
                          </m:num>
                          <m:den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  <m:t>𝑐</m:t>
                            </m:r>
                          </m:den>
                        </m:f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/>
                            <a:cs typeface="+mn-cs"/>
                          </a:rPr>
                          <m:t> </m:t>
                        </m:r>
                        <m:f>
                          <m:f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/>
                                    <a:cs typeface="+mn-cs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/>
                                    <a:cs typeface="+mn-cs"/>
                                  </a:rPr>
                                  <m:t>𝐵</m:t>
                                </m:r>
                              </m:sub>
                            </m:sSub>
                          </m:num>
                          <m:den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/>
                                <a:cs typeface="+mn-cs"/>
                              </a:rPr>
                              <m:t>𝑐</m:t>
                            </m:r>
                          </m:den>
                        </m:f>
                      </m:den>
                    </m:f>
                  </m:oMath>
                </a14:m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49" y="4149081"/>
                <a:ext cx="6831694" cy="12314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29750" y="4332715"/>
                <a:ext cx="4394709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Note: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400050" marR="0" lvl="0" indent="-40005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romanLcParenR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</m:e>
                      <m:sub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𝐴</m:t>
                        </m:r>
                      </m:sub>
                    </m:sSub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&lt;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𝑐</m:t>
                    </m:r>
                  </m:oMath>
                </a14:m>
                <a:r>
                  <a: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</m:e>
                      <m:sub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𝐵</m:t>
                        </m:r>
                      </m:sub>
                    </m:sSub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 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𝑉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&lt;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𝑐</m:t>
                    </m:r>
                  </m:oMath>
                </a14:m>
                <a:endPara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400050" marR="0" lvl="0" indent="-40005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romanLcParenR"/>
                  <a:tabLst/>
                  <a:defRPr/>
                </a:pPr>
                <a:endPara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400050" marR="0" lvl="0" indent="-40005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romanLcParenR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</m:e>
                      <m:sub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𝐴</m:t>
                        </m:r>
                      </m:sub>
                    </m:sSub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𝑐</m:t>
                    </m:r>
                  </m:oMath>
                </a14:m>
                <a:r>
                  <a: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</m:e>
                      <m:sub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𝐵</m:t>
                        </m:r>
                      </m:sub>
                    </m:sSub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𝑐</m:t>
                    </m:r>
                  </m:oMath>
                </a14:m>
                <a:r>
                  <a: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(or </a:t>
                </a: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𝑉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𝑐</m:t>
                    </m:r>
                  </m:oMath>
                </a14:m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)</a:t>
                </a:r>
              </a:p>
              <a:p>
                <a:pPr marL="400050" marR="0" lvl="0" indent="-40005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romanLcParenR"/>
                  <a:tabLst/>
                  <a:defRPr/>
                </a:pPr>
                <a:endPara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It </a:t>
                </a:r>
                <a:r>
                  <a:rPr kumimoji="0" lang="en-US" altLang="ko-K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never exceed the speed of light!</a:t>
                </a:r>
                <a:endParaRPr kumimoji="0" lang="ko-KR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9750" y="4332715"/>
                <a:ext cx="4394709" cy="2246769"/>
              </a:xfrm>
              <a:prstGeom prst="rect">
                <a:avLst/>
              </a:prstGeom>
              <a:blipFill>
                <a:blip r:embed="rId6"/>
                <a:stretch>
                  <a:fillRect l="-1387" t="-1630" r="-1387" b="-40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287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528" y="197932"/>
            <a:ext cx="7664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Ex5)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동시 사건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54100" y="1028700"/>
                <a:ext cx="9931400" cy="49859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ko-KR" altLang="en-US" sz="2400" dirty="0" smtClean="0"/>
                  <a:t>두 사건</a:t>
                </a:r>
                <a:r>
                  <a:rPr lang="en-US" altLang="ko-KR" sz="2400" dirty="0" smtClean="0"/>
                  <a:t>:</a:t>
                </a:r>
                <a:r>
                  <a:rPr lang="ko-KR" altLang="en-US" sz="2400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2400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altLang="ko-KR" sz="2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4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  &amp;  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2400" b="0" i="1" dirty="0" smtClean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𝑑𝑡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=0   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ko-KR" altLang="en-US" sz="2400" dirty="0" smtClean="0"/>
                  <a:t> </a:t>
                </a:r>
                <a:r>
                  <a:rPr lang="en-US" altLang="ko-KR" sz="2400" dirty="0" smtClean="0"/>
                  <a:t>“</a:t>
                </a:r>
                <a:r>
                  <a:rPr lang="ko-KR" altLang="en-US" sz="2400" dirty="0" smtClean="0"/>
                  <a:t>동시에 발생한 사건</a:t>
                </a:r>
                <a:r>
                  <a:rPr lang="en-US" altLang="ko-KR" sz="2400" dirty="0" smtClean="0"/>
                  <a:t>“</a:t>
                </a:r>
              </a:p>
              <a:p>
                <a:pPr lvl="1">
                  <a:lnSpc>
                    <a:spcPct val="150000"/>
                  </a:lnSpc>
                </a:pPr>
                <a:endParaRPr lang="en-US" altLang="ko-KR" sz="2400" dirty="0"/>
              </a:p>
              <a:p>
                <a:pPr marL="342900" lvl="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altLang="ko-KR" sz="2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ko-K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ko-KR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ko-KR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altLang="ko-KR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ko-KR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ko-KR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ko-K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&amp;  </m:t>
                    </m:r>
                    <m:sSub>
                      <m:sSubPr>
                        <m:ctrlPr>
                          <a:rPr lang="en-US" altLang="ko-K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ko-K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altLang="ko-K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ko-K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altLang="ko-K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ko-KR" sz="24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800100" lvl="1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ko-K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altLang="ko-KR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ko-KR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ko-KR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altLang="ko-K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ko-K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altLang="ko-KR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altLang="ko-KR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ko-KR" altLang="en-US" sz="2400" dirty="0" smtClean="0"/>
                  <a:t> </a:t>
                </a:r>
                <a:r>
                  <a:rPr lang="en-US" altLang="ko-KR" sz="2400" dirty="0" smtClean="0"/>
                  <a:t>? 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ko-KR" sz="2400" dirty="0"/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2400" dirty="0" smtClean="0"/>
                  <a:t>Note: 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′2</m:t>
                        </m:r>
                      </m:sup>
                    </m:sSup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′2</m:t>
                        </m:r>
                      </m:sup>
                    </m:sSup>
                  </m:oMath>
                </a14:m>
                <a:r>
                  <a:rPr lang="ko-KR" altLang="en-US" sz="2400" dirty="0" smtClean="0"/>
                  <a:t>  </a:t>
                </a:r>
                <a:endParaRPr lang="en-US" altLang="ko-KR" sz="2400" dirty="0" smtClean="0"/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è"/>
                </a:pPr>
                <a:r>
                  <a:rPr lang="en-US" altLang="ko-KR" sz="2400" dirty="0" smtClean="0">
                    <a:sym typeface="Wingdings" panose="05000000000000000000" pitchFamily="2" charset="2"/>
                  </a:rPr>
                  <a:t> Not necessarily </a:t>
                </a:r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𝑑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  <m:r>
                      <a:rPr lang="en-US" altLang="ko-KR" sz="2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 </m:t>
                    </m:r>
                    <m:d>
                      <m:d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′</m:t>
                            </m:r>
                          </m:sup>
                        </m:sSub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=</m:t>
                        </m:r>
                        <m:sSubSup>
                          <m:sSubSupPr>
                            <m:ctrlPr>
                              <a:rPr lang="en-US" altLang="ko-KR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ko-KR" altLang="en-US" sz="2400" dirty="0" smtClean="0"/>
                  <a:t>    </a:t>
                </a:r>
                <a:endParaRPr lang="en-US" altLang="ko-KR" sz="2400" dirty="0" smtClean="0"/>
              </a:p>
              <a:p>
                <a:pPr marL="800100" lvl="1" indent="-342900">
                  <a:lnSpc>
                    <a:spcPct val="150000"/>
                  </a:lnSpc>
                  <a:buFont typeface="Wingdings" panose="05000000000000000000" pitchFamily="2" charset="2"/>
                  <a:buChar char="è"/>
                </a:pPr>
                <a:r>
                  <a:rPr lang="en-US" altLang="ko-KR" sz="2400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altLang="ko-K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𝒕</m:t>
                        </m:r>
                      </m:e>
                      <m:sub>
                        <m:r>
                          <a:rPr lang="en-US" altLang="ko-K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</m:sub>
                      <m:sup>
                        <m:r>
                          <a:rPr lang="en-US" altLang="ko-K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bSup>
                    <m:r>
                      <a:rPr lang="en-US" altLang="ko-KR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≠</m:t>
                    </m:r>
                    <m:sSubSup>
                      <m:sSubSupPr>
                        <m:ctrlPr>
                          <a:rPr lang="en-US" altLang="ko-K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US" altLang="ko-K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𝒕</m:t>
                        </m:r>
                      </m:e>
                      <m:sub>
                        <m:r>
                          <a:rPr lang="en-US" altLang="ko-K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𝟐</m:t>
                        </m:r>
                      </m:sub>
                      <m:sup>
                        <m:r>
                          <a:rPr lang="en-US" altLang="ko-KR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ko-KR" alt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ko-KR" sz="2400" b="1" dirty="0" smtClean="0">
                    <a:solidFill>
                      <a:srgbClr val="FF0000"/>
                    </a:solidFill>
                  </a:rPr>
                  <a:t>for other observers!</a:t>
                </a:r>
                <a:endParaRPr lang="ko-KR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100" y="1028700"/>
                <a:ext cx="9931400" cy="4985980"/>
              </a:xfrm>
              <a:prstGeom prst="rect">
                <a:avLst/>
              </a:prstGeom>
              <a:blipFill>
                <a:blip r:embed="rId2"/>
                <a:stretch>
                  <a:fillRect l="-1780" b="-134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814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92967" y="791500"/>
            <a:ext cx="8229600" cy="778098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ko-KR" altLang="en-US" sz="3600" b="1" dirty="0" smtClean="0"/>
              <a:t>동시에 발생한 사건</a:t>
            </a:r>
            <a:endParaRPr lang="ko-KR" altLang="en-US" sz="3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96405" y="6515329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그림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출처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en-US" altLang="ko-K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Hartle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8" name="슬라이드 번호 개체 틀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1644205" y="1486591"/>
            <a:ext cx="3710677" cy="1990390"/>
            <a:chOff x="2279576" y="812042"/>
            <a:chExt cx="2016224" cy="1102763"/>
          </a:xfrm>
        </p:grpSpPr>
        <p:grpSp>
          <p:nvGrpSpPr>
            <p:cNvPr id="5" name="그룹 27"/>
            <p:cNvGrpSpPr/>
            <p:nvPr/>
          </p:nvGrpSpPr>
          <p:grpSpPr>
            <a:xfrm>
              <a:off x="2279576" y="943890"/>
              <a:ext cx="2016224" cy="970915"/>
              <a:chOff x="755576" y="943889"/>
              <a:chExt cx="2016224" cy="970915"/>
            </a:xfrm>
          </p:grpSpPr>
          <p:pic>
            <p:nvPicPr>
              <p:cNvPr id="7171" name="Picture 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55576" y="1268760"/>
                <a:ext cx="2016224" cy="646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" name="그룹 20"/>
              <p:cNvGrpSpPr/>
              <p:nvPr/>
            </p:nvGrpSpPr>
            <p:grpSpPr>
              <a:xfrm>
                <a:off x="1510825" y="943889"/>
                <a:ext cx="219360" cy="319300"/>
                <a:chOff x="4162411" y="13356"/>
                <a:chExt cx="219360" cy="319300"/>
              </a:xfrm>
            </p:grpSpPr>
            <p:sp>
              <p:nvSpPr>
                <p:cNvPr id="22" name="Oval 21"/>
                <p:cNvSpPr>
                  <a:spLocks noChangeArrowheads="1"/>
                </p:cNvSpPr>
                <p:nvPr/>
              </p:nvSpPr>
              <p:spPr bwMode="auto">
                <a:xfrm>
                  <a:off x="4217624" y="13356"/>
                  <a:ext cx="114157" cy="114829"/>
                </a:xfrm>
                <a:prstGeom prst="ellipse">
                  <a:avLst/>
                </a:pr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23" name="Freeform 20"/>
                <p:cNvSpPr>
                  <a:spLocks/>
                </p:cNvSpPr>
                <p:nvPr/>
              </p:nvSpPr>
              <p:spPr bwMode="auto">
                <a:xfrm>
                  <a:off x="4269853" y="133371"/>
                  <a:ext cx="746" cy="11482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180"/>
                    </a:cxn>
                  </a:cxnLst>
                  <a:rect l="0" t="0" r="r" b="b"/>
                  <a:pathLst>
                    <a:path w="1" h="180">
                      <a:moveTo>
                        <a:pt x="0" y="0"/>
                      </a:moveTo>
                      <a:lnTo>
                        <a:pt x="1" y="18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24" name="Freeform 19"/>
                <p:cNvSpPr>
                  <a:spLocks/>
                </p:cNvSpPr>
                <p:nvPr/>
              </p:nvSpPr>
              <p:spPr bwMode="auto">
                <a:xfrm>
                  <a:off x="4175095" y="248201"/>
                  <a:ext cx="85058" cy="75565"/>
                </a:xfrm>
                <a:custGeom>
                  <a:avLst/>
                  <a:gdLst/>
                  <a:ahLst/>
                  <a:cxnLst>
                    <a:cxn ang="0">
                      <a:pos x="135" y="0"/>
                    </a:cxn>
                    <a:cxn ang="0">
                      <a:pos x="0" y="119"/>
                    </a:cxn>
                  </a:cxnLst>
                  <a:rect l="0" t="0" r="r" b="b"/>
                  <a:pathLst>
                    <a:path w="135" h="119">
                      <a:moveTo>
                        <a:pt x="135" y="0"/>
                      </a:moveTo>
                      <a:lnTo>
                        <a:pt x="0" y="119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25" name="Freeform 18"/>
                <p:cNvSpPr>
                  <a:spLocks/>
                </p:cNvSpPr>
                <p:nvPr/>
              </p:nvSpPr>
              <p:spPr bwMode="auto">
                <a:xfrm>
                  <a:off x="4279552" y="248201"/>
                  <a:ext cx="102219" cy="8445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9" y="133"/>
                    </a:cxn>
                  </a:cxnLst>
                  <a:rect l="0" t="0" r="r" b="b"/>
                  <a:pathLst>
                    <a:path w="159" h="133">
                      <a:moveTo>
                        <a:pt x="0" y="0"/>
                      </a:moveTo>
                      <a:lnTo>
                        <a:pt x="159" y="133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26" name="Freeform 17"/>
                <p:cNvSpPr>
                  <a:spLocks/>
                </p:cNvSpPr>
                <p:nvPr/>
              </p:nvSpPr>
              <p:spPr bwMode="auto">
                <a:xfrm>
                  <a:off x="4162411" y="142261"/>
                  <a:ext cx="105204" cy="57044"/>
                </a:xfrm>
                <a:custGeom>
                  <a:avLst/>
                  <a:gdLst/>
                  <a:ahLst/>
                  <a:cxnLst>
                    <a:cxn ang="0">
                      <a:pos x="165" y="0"/>
                    </a:cxn>
                    <a:cxn ang="0">
                      <a:pos x="0" y="90"/>
                    </a:cxn>
                  </a:cxnLst>
                  <a:rect l="0" t="0" r="r" b="b"/>
                  <a:pathLst>
                    <a:path w="165" h="90">
                      <a:moveTo>
                        <a:pt x="165" y="0"/>
                      </a:moveTo>
                      <a:lnTo>
                        <a:pt x="0" y="9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27" name="Freeform 16"/>
                <p:cNvSpPr>
                  <a:spLocks/>
                </p:cNvSpPr>
                <p:nvPr/>
              </p:nvSpPr>
              <p:spPr bwMode="auto">
                <a:xfrm>
                  <a:off x="4267614" y="142261"/>
                  <a:ext cx="109680" cy="444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2" y="71"/>
                    </a:cxn>
                  </a:cxnLst>
                  <a:rect l="0" t="0" r="r" b="b"/>
                  <a:pathLst>
                    <a:path w="172" h="71">
                      <a:moveTo>
                        <a:pt x="0" y="0"/>
                      </a:moveTo>
                      <a:lnTo>
                        <a:pt x="172" y="71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직사각형 39"/>
                <p:cNvSpPr/>
                <p:nvPr/>
              </p:nvSpPr>
              <p:spPr>
                <a:xfrm>
                  <a:off x="2604918" y="812042"/>
                  <a:ext cx="55496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ko-KR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𝜗</m:t>
                        </m:r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oMath>
                    </m:oMathPara>
                  </a14:m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0" name="직사각형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4918" y="812042"/>
                  <a:ext cx="554960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그룹 37"/>
          <p:cNvGrpSpPr/>
          <p:nvPr/>
        </p:nvGrpSpPr>
        <p:grpSpPr>
          <a:xfrm>
            <a:off x="1644205" y="4943434"/>
            <a:ext cx="3757127" cy="1059866"/>
            <a:chOff x="1644205" y="4448911"/>
            <a:chExt cx="3757127" cy="1059866"/>
          </a:xfrm>
        </p:grpSpPr>
        <p:grpSp>
          <p:nvGrpSpPr>
            <p:cNvPr id="31" name="그룹 13"/>
            <p:cNvGrpSpPr/>
            <p:nvPr/>
          </p:nvGrpSpPr>
          <p:grpSpPr>
            <a:xfrm>
              <a:off x="2865368" y="4668413"/>
              <a:ext cx="495875" cy="598785"/>
              <a:chOff x="8311587" y="1196752"/>
              <a:chExt cx="220853" cy="319299"/>
            </a:xfrm>
          </p:grpSpPr>
          <p:sp>
            <p:nvSpPr>
              <p:cNvPr id="32" name="Oval 28"/>
              <p:cNvSpPr>
                <a:spLocks noChangeArrowheads="1"/>
              </p:cNvSpPr>
              <p:nvPr/>
            </p:nvSpPr>
            <p:spPr bwMode="auto">
              <a:xfrm>
                <a:off x="8367546" y="1196752"/>
                <a:ext cx="114903" cy="114829"/>
              </a:xfrm>
              <a:prstGeom prst="ellipse">
                <a:avLst/>
              </a:prstGeom>
              <a:noFill/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3" name="Freeform 27"/>
              <p:cNvSpPr>
                <a:spLocks/>
              </p:cNvSpPr>
              <p:nvPr/>
            </p:nvSpPr>
            <p:spPr bwMode="auto">
              <a:xfrm>
                <a:off x="8419775" y="1316767"/>
                <a:ext cx="746" cy="1148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80"/>
                  </a:cxn>
                </a:cxnLst>
                <a:rect l="0" t="0" r="r" b="b"/>
                <a:pathLst>
                  <a:path w="1" h="180">
                    <a:moveTo>
                      <a:pt x="0" y="0"/>
                    </a:moveTo>
                    <a:lnTo>
                      <a:pt x="1" y="180"/>
                    </a:lnTo>
                  </a:path>
                </a:pathLst>
              </a:custGeom>
              <a:noFill/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4" name="Freeform 26"/>
              <p:cNvSpPr>
                <a:spLocks/>
              </p:cNvSpPr>
              <p:nvPr/>
            </p:nvSpPr>
            <p:spPr bwMode="auto">
              <a:xfrm>
                <a:off x="8325017" y="1431596"/>
                <a:ext cx="85804" cy="75565"/>
              </a:xfrm>
              <a:custGeom>
                <a:avLst/>
                <a:gdLst/>
                <a:ahLst/>
                <a:cxnLst>
                  <a:cxn ang="0">
                    <a:pos x="135" y="0"/>
                  </a:cxn>
                  <a:cxn ang="0">
                    <a:pos x="0" y="119"/>
                  </a:cxn>
                </a:cxnLst>
                <a:rect l="0" t="0" r="r" b="b"/>
                <a:pathLst>
                  <a:path w="135" h="119">
                    <a:moveTo>
                      <a:pt x="135" y="0"/>
                    </a:moveTo>
                    <a:lnTo>
                      <a:pt x="0" y="119"/>
                    </a:lnTo>
                  </a:path>
                </a:pathLst>
              </a:custGeom>
              <a:noFill/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5" name="Freeform 25"/>
              <p:cNvSpPr>
                <a:spLocks/>
              </p:cNvSpPr>
              <p:nvPr/>
            </p:nvSpPr>
            <p:spPr bwMode="auto">
              <a:xfrm>
                <a:off x="8430967" y="1431596"/>
                <a:ext cx="101473" cy="844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133"/>
                  </a:cxn>
                </a:cxnLst>
                <a:rect l="0" t="0" r="r" b="b"/>
                <a:pathLst>
                  <a:path w="159" h="133">
                    <a:moveTo>
                      <a:pt x="0" y="0"/>
                    </a:moveTo>
                    <a:lnTo>
                      <a:pt x="159" y="133"/>
                    </a:lnTo>
                  </a:path>
                </a:pathLst>
              </a:custGeom>
              <a:noFill/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6" name="Freeform 24"/>
              <p:cNvSpPr>
                <a:spLocks/>
              </p:cNvSpPr>
              <p:nvPr/>
            </p:nvSpPr>
            <p:spPr bwMode="auto">
              <a:xfrm>
                <a:off x="8311587" y="1325657"/>
                <a:ext cx="106696" cy="57044"/>
              </a:xfrm>
              <a:custGeom>
                <a:avLst/>
                <a:gdLst/>
                <a:ahLst/>
                <a:cxnLst>
                  <a:cxn ang="0">
                    <a:pos x="165" y="0"/>
                  </a:cxn>
                  <a:cxn ang="0">
                    <a:pos x="0" y="90"/>
                  </a:cxn>
                </a:cxnLst>
                <a:rect l="0" t="0" r="r" b="b"/>
                <a:pathLst>
                  <a:path w="165" h="90">
                    <a:moveTo>
                      <a:pt x="165" y="0"/>
                    </a:moveTo>
                    <a:lnTo>
                      <a:pt x="0" y="90"/>
                    </a:lnTo>
                  </a:path>
                </a:pathLst>
              </a:custGeom>
              <a:noFill/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7" name="Freeform 23"/>
              <p:cNvSpPr>
                <a:spLocks/>
              </p:cNvSpPr>
              <p:nvPr/>
            </p:nvSpPr>
            <p:spPr bwMode="auto">
              <a:xfrm>
                <a:off x="8418283" y="1325657"/>
                <a:ext cx="94012" cy="666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0" y="105"/>
                  </a:cxn>
                </a:cxnLst>
                <a:rect l="0" t="0" r="r" b="b"/>
                <a:pathLst>
                  <a:path w="150" h="105">
                    <a:moveTo>
                      <a:pt x="0" y="0"/>
                    </a:moveTo>
                    <a:lnTo>
                      <a:pt x="150" y="105"/>
                    </a:lnTo>
                  </a:path>
                </a:pathLst>
              </a:custGeom>
              <a:noFill/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7" name="직사각형 6"/>
            <p:cNvSpPr/>
            <p:nvPr/>
          </p:nvSpPr>
          <p:spPr>
            <a:xfrm>
              <a:off x="1644205" y="5267198"/>
              <a:ext cx="3757127" cy="2415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직사각형 41"/>
                <p:cNvSpPr/>
                <p:nvPr/>
              </p:nvSpPr>
              <p:spPr>
                <a:xfrm>
                  <a:off x="2351419" y="4448911"/>
                  <a:ext cx="48154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ko-KR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𝜗</m:t>
                        </m:r>
                      </m:oMath>
                    </m:oMathPara>
                  </a14:m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2" name="직사각형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1419" y="4448911"/>
                  <a:ext cx="481542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직사각형 44"/>
              <p:cNvSpPr/>
              <p:nvPr/>
            </p:nvSpPr>
            <p:spPr>
              <a:xfrm>
                <a:off x="6102220" y="3696939"/>
                <a:ext cx="5626359" cy="2492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just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ko-KR" altLang="en-US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𝝑</m:t>
                    </m:r>
                    <m:r>
                      <a:rPr kumimoji="0" lang="en-US" altLang="ko-KR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′</m:t>
                    </m:r>
                  </m:oMath>
                </a14:m>
                <a:r>
                  <a:rPr kumimoji="0" lang="ko-KR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관성계</a:t>
                </a:r>
                <a:r>
                  <a:rPr kumimoji="0" lang="en-US" altLang="ko-KR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: </a:t>
                </a:r>
              </a:p>
              <a:p>
                <a:pPr marL="914400" marR="0" lvl="1" indent="-457200" algn="just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altLang="ko-KR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“A</a:t>
                </a:r>
                <a:r>
                  <a:rPr kumimoji="0" lang="ko-KR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와 </a:t>
                </a:r>
                <a:r>
                  <a:rPr kumimoji="0" lang="en-US" altLang="ko-KR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B</a:t>
                </a:r>
                <a:r>
                  <a:rPr kumimoji="0" lang="ko-KR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에서 쏜 빛이 가운데 </a:t>
                </a:r>
                <a:r>
                  <a:rPr kumimoji="0" lang="en-US" altLang="ko-KR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O</a:t>
                </a:r>
                <a:r>
                  <a:rPr kumimoji="0" lang="ko-KR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에서 만남</a:t>
                </a:r>
                <a:r>
                  <a:rPr kumimoji="0" lang="en-US" altLang="ko-KR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”</a:t>
                </a:r>
              </a:p>
              <a:p>
                <a:pPr marL="914400" marR="0" lvl="1" indent="-457200" algn="just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è"/>
                  <a:tabLst/>
                  <a:defRPr/>
                </a:pP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  <a:sym typeface="Wingdings" panose="05000000000000000000" pitchFamily="2" charset="2"/>
                  </a:rPr>
                  <a:t>A</a:t>
                </a:r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  <a:sym typeface="Wingdings" panose="05000000000000000000" pitchFamily="2" charset="2"/>
                  </a:rPr>
                  <a:t>와 </a:t>
                </a: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  <a:sym typeface="Wingdings" panose="05000000000000000000" pitchFamily="2" charset="2"/>
                  </a:rPr>
                  <a:t>B</a:t>
                </a:r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  <a:sym typeface="Wingdings" panose="05000000000000000000" pitchFamily="2" charset="2"/>
                  </a:rPr>
                  <a:t>에선 빛을 쏜 사건 </a:t>
                </a: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  <a:sym typeface="Wingdings" panose="05000000000000000000" pitchFamily="2" charset="2"/>
                      </a:rPr>
                      <m:t>𝑃</m:t>
                    </m:r>
                    <m:d>
                      <m:d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+mn-cs"/>
                                <a:sym typeface="Wingdings" panose="05000000000000000000" pitchFamily="2" charset="2"/>
                              </a:rPr>
                            </m:ctrlPr>
                          </m:sSubSupPr>
                          <m:e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+mn-cs"/>
                                <a:sym typeface="Wingdings" panose="05000000000000000000" pitchFamily="2" charset="2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+mn-cs"/>
                                <a:sym typeface="Wingdings" panose="05000000000000000000" pitchFamily="2" charset="2"/>
                              </a:rPr>
                              <m:t>𝐴</m:t>
                            </m:r>
                          </m:sub>
                          <m:sup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+mn-cs"/>
                                <a:sym typeface="Wingdings" panose="05000000000000000000" pitchFamily="2" charset="2"/>
                              </a:rPr>
                              <m:t>′</m:t>
                            </m:r>
                          </m:sup>
                        </m:sSubSup>
                      </m:e>
                    </m:d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  <a:sym typeface="Wingdings" panose="05000000000000000000" pitchFamily="2" charset="2"/>
                      </a:rPr>
                      <m:t>, 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  <a:sym typeface="Wingdings" panose="05000000000000000000" pitchFamily="2" charset="2"/>
                      </a:rPr>
                      <m:t>𝑄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  <a:sym typeface="Wingdings" panose="05000000000000000000" pitchFamily="2" charset="2"/>
                      </a:rPr>
                      <m:t>(</m:t>
                    </m:r>
                    <m:sSubSup>
                      <m:sSubSup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b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  <a:sym typeface="Wingdings" panose="05000000000000000000" pitchFamily="2" charset="2"/>
                          </a:rPr>
                          <m:t>𝐵</m:t>
                        </m:r>
                      </m:sub>
                      <m:sup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bSup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은</a:t>
                </a: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동시에 발생한 사건</a:t>
                </a: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: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𝐴</m:t>
                        </m:r>
                      </m:sub>
                      <m:sup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′</m:t>
                        </m:r>
                      </m:sup>
                    </m:sSubSup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=</m:t>
                    </m:r>
                    <m:sSubSup>
                      <m:sSubSup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</m:ctrlPr>
                      </m:sSubSup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𝐵</m:t>
                        </m:r>
                      </m:sub>
                      <m:sup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′</m:t>
                        </m:r>
                      </m:sup>
                    </m:sSubSup>
                  </m:oMath>
                </a14:m>
                <a:endParaRPr kumimoji="0" lang="en-US" altLang="ko-K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342900" marR="0" lvl="0" indent="-342900" algn="just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US" altLang="ko-K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342900" marR="0" lvl="0" indent="-342900" algn="just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ko-KR" altLang="en-US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관측자 </a:t>
                </a:r>
                <a14:m>
                  <m:oMath xmlns:m="http://schemas.openxmlformats.org/officeDocument/2006/math">
                    <m:r>
                      <a:rPr kumimoji="0" lang="ko-KR" altLang="en-US" sz="20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𝝑</m:t>
                    </m:r>
                    <m:r>
                      <a:rPr kumimoji="0" lang="en-US" altLang="ko-KR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에게도</a:t>
                </a: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이 두 사건</a:t>
                </a:r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  <a:sym typeface="Wingdings" panose="05000000000000000000" pitchFamily="2" charset="2"/>
                      </a:rPr>
                      <m:t>𝑃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  <a:sym typeface="Wingdings" panose="05000000000000000000" pitchFamily="2" charset="2"/>
                      </a:rPr>
                      <m:t>(</m:t>
                    </m:r>
                    <m:sSub>
                      <m:sSub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b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  <a:sym typeface="Wingdings" panose="05000000000000000000" pitchFamily="2" charset="2"/>
                          </a:rPr>
                          <m:t>𝐴</m:t>
                        </m:r>
                      </m:sub>
                    </m:sSub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  <a:sym typeface="Wingdings" panose="05000000000000000000" pitchFamily="2" charset="2"/>
                      </a:rPr>
                      <m:t>)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  <a:sym typeface="Wingdings" panose="05000000000000000000" pitchFamily="2" charset="2"/>
                      </a:rPr>
                      <m:t>, 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  <a:sym typeface="Wingdings" panose="05000000000000000000" pitchFamily="2" charset="2"/>
                      </a:rPr>
                      <m:t>𝑄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  <a:sym typeface="Wingdings" panose="05000000000000000000" pitchFamily="2" charset="2"/>
                      </a:rPr>
                      <m:t>(</m:t>
                    </m:r>
                    <m:sSub>
                      <m:sSub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b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  <a:sym typeface="Wingdings" panose="05000000000000000000" pitchFamily="2" charset="2"/>
                          </a:rPr>
                          <m:t>𝐵</m:t>
                        </m:r>
                      </m:sub>
                    </m:sSub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은 동시에 발생했을까</a:t>
                </a: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?: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𝐴</m:t>
                        </m:r>
                      </m:sub>
                    </m:sSub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𝐵</m:t>
                        </m:r>
                      </m:sub>
                    </m:sSub>
                  </m:oMath>
                </a14:m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??</a:t>
                </a:r>
                <a:endPara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5" name="직사각형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220" y="3696939"/>
                <a:ext cx="5626359" cy="2492990"/>
              </a:xfrm>
              <a:prstGeom prst="rect">
                <a:avLst/>
              </a:prstGeom>
              <a:blipFill>
                <a:blip r:embed="rId6"/>
                <a:stretch>
                  <a:fillRect l="-975" t="-1222" r="-3250" b="-3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329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0.5418 -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967" y="2494916"/>
            <a:ext cx="2592288" cy="416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4186" y="2492897"/>
            <a:ext cx="2967998" cy="417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그룹 6"/>
          <p:cNvGrpSpPr/>
          <p:nvPr/>
        </p:nvGrpSpPr>
        <p:grpSpPr>
          <a:xfrm>
            <a:off x="848928" y="4340010"/>
            <a:ext cx="219360" cy="319300"/>
            <a:chOff x="4162411" y="13356"/>
            <a:chExt cx="219360" cy="319300"/>
          </a:xfrm>
        </p:grpSpPr>
        <p:sp>
          <p:nvSpPr>
            <p:cNvPr id="8" name="Oval 21"/>
            <p:cNvSpPr>
              <a:spLocks noChangeArrowheads="1"/>
            </p:cNvSpPr>
            <p:nvPr/>
          </p:nvSpPr>
          <p:spPr bwMode="auto">
            <a:xfrm>
              <a:off x="4217624" y="13356"/>
              <a:ext cx="114157" cy="114829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" name="Freeform 20"/>
            <p:cNvSpPr>
              <a:spLocks/>
            </p:cNvSpPr>
            <p:nvPr/>
          </p:nvSpPr>
          <p:spPr bwMode="auto">
            <a:xfrm>
              <a:off x="4269853" y="133371"/>
              <a:ext cx="746" cy="1148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80"/>
                </a:cxn>
              </a:cxnLst>
              <a:rect l="0" t="0" r="r" b="b"/>
              <a:pathLst>
                <a:path w="1" h="180">
                  <a:moveTo>
                    <a:pt x="0" y="0"/>
                  </a:moveTo>
                  <a:lnTo>
                    <a:pt x="1" y="180"/>
                  </a:ln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" name="Freeform 19"/>
            <p:cNvSpPr>
              <a:spLocks/>
            </p:cNvSpPr>
            <p:nvPr/>
          </p:nvSpPr>
          <p:spPr bwMode="auto">
            <a:xfrm>
              <a:off x="4175095" y="248201"/>
              <a:ext cx="85058" cy="75565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119"/>
                </a:cxn>
              </a:cxnLst>
              <a:rect l="0" t="0" r="r" b="b"/>
              <a:pathLst>
                <a:path w="135" h="119">
                  <a:moveTo>
                    <a:pt x="135" y="0"/>
                  </a:moveTo>
                  <a:lnTo>
                    <a:pt x="0" y="119"/>
                  </a:ln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auto">
            <a:xfrm>
              <a:off x="4279552" y="248201"/>
              <a:ext cx="102219" cy="844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133"/>
                </a:cxn>
              </a:cxnLst>
              <a:rect l="0" t="0" r="r" b="b"/>
              <a:pathLst>
                <a:path w="159" h="133">
                  <a:moveTo>
                    <a:pt x="0" y="0"/>
                  </a:moveTo>
                  <a:lnTo>
                    <a:pt x="159" y="133"/>
                  </a:ln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" name="Freeform 17"/>
            <p:cNvSpPr>
              <a:spLocks/>
            </p:cNvSpPr>
            <p:nvPr/>
          </p:nvSpPr>
          <p:spPr bwMode="auto">
            <a:xfrm>
              <a:off x="4162411" y="142261"/>
              <a:ext cx="105204" cy="57044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90"/>
                </a:cxn>
              </a:cxnLst>
              <a:rect l="0" t="0" r="r" b="b"/>
              <a:pathLst>
                <a:path w="165" h="90">
                  <a:moveTo>
                    <a:pt x="165" y="0"/>
                  </a:moveTo>
                  <a:lnTo>
                    <a:pt x="0" y="90"/>
                  </a:ln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4267614" y="142261"/>
              <a:ext cx="109680" cy="44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71"/>
                </a:cxn>
              </a:cxnLst>
              <a:rect l="0" t="0" r="r" b="b"/>
              <a:pathLst>
                <a:path w="172" h="71">
                  <a:moveTo>
                    <a:pt x="0" y="0"/>
                  </a:moveTo>
                  <a:lnTo>
                    <a:pt x="172" y="71"/>
                  </a:ln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4" name="그룹 13"/>
          <p:cNvGrpSpPr/>
          <p:nvPr/>
        </p:nvGrpSpPr>
        <p:grpSpPr>
          <a:xfrm>
            <a:off x="4784186" y="4302475"/>
            <a:ext cx="220853" cy="319299"/>
            <a:chOff x="8311587" y="1196752"/>
            <a:chExt cx="220853" cy="319299"/>
          </a:xfrm>
        </p:grpSpPr>
        <p:sp>
          <p:nvSpPr>
            <p:cNvPr id="15" name="Oval 28"/>
            <p:cNvSpPr>
              <a:spLocks noChangeArrowheads="1"/>
            </p:cNvSpPr>
            <p:nvPr/>
          </p:nvSpPr>
          <p:spPr bwMode="auto">
            <a:xfrm>
              <a:off x="8367546" y="1196752"/>
              <a:ext cx="114903" cy="114829"/>
            </a:xfrm>
            <a:prstGeom prst="ellips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auto">
            <a:xfrm>
              <a:off x="8419775" y="1316767"/>
              <a:ext cx="746" cy="1148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80"/>
                </a:cxn>
              </a:cxnLst>
              <a:rect l="0" t="0" r="r" b="b"/>
              <a:pathLst>
                <a:path w="1" h="180">
                  <a:moveTo>
                    <a:pt x="0" y="0"/>
                  </a:moveTo>
                  <a:lnTo>
                    <a:pt x="1" y="180"/>
                  </a:lnTo>
                </a:path>
              </a:pathLst>
            </a:cu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Freeform 26"/>
            <p:cNvSpPr>
              <a:spLocks/>
            </p:cNvSpPr>
            <p:nvPr/>
          </p:nvSpPr>
          <p:spPr bwMode="auto">
            <a:xfrm>
              <a:off x="8325017" y="1431596"/>
              <a:ext cx="85804" cy="75565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119"/>
                </a:cxn>
              </a:cxnLst>
              <a:rect l="0" t="0" r="r" b="b"/>
              <a:pathLst>
                <a:path w="135" h="119">
                  <a:moveTo>
                    <a:pt x="135" y="0"/>
                  </a:moveTo>
                  <a:lnTo>
                    <a:pt x="0" y="119"/>
                  </a:lnTo>
                </a:path>
              </a:pathLst>
            </a:cu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Freeform 25"/>
            <p:cNvSpPr>
              <a:spLocks/>
            </p:cNvSpPr>
            <p:nvPr/>
          </p:nvSpPr>
          <p:spPr bwMode="auto">
            <a:xfrm>
              <a:off x="8430967" y="1431596"/>
              <a:ext cx="101473" cy="844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133"/>
                </a:cxn>
              </a:cxnLst>
              <a:rect l="0" t="0" r="r" b="b"/>
              <a:pathLst>
                <a:path w="159" h="133">
                  <a:moveTo>
                    <a:pt x="0" y="0"/>
                  </a:moveTo>
                  <a:lnTo>
                    <a:pt x="159" y="133"/>
                  </a:lnTo>
                </a:path>
              </a:pathLst>
            </a:cu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8311587" y="1325657"/>
              <a:ext cx="106696" cy="57044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90"/>
                </a:cxn>
              </a:cxnLst>
              <a:rect l="0" t="0" r="r" b="b"/>
              <a:pathLst>
                <a:path w="165" h="90">
                  <a:moveTo>
                    <a:pt x="165" y="0"/>
                  </a:moveTo>
                  <a:lnTo>
                    <a:pt x="0" y="90"/>
                  </a:lnTo>
                </a:path>
              </a:pathLst>
            </a:cu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8418283" y="1325657"/>
              <a:ext cx="94012" cy="66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105"/>
                </a:cxn>
              </a:cxnLst>
              <a:rect l="0" t="0" r="r" b="b"/>
              <a:pathLst>
                <a:path w="150" h="105">
                  <a:moveTo>
                    <a:pt x="0" y="0"/>
                  </a:moveTo>
                  <a:lnTo>
                    <a:pt x="150" y="105"/>
                  </a:lnTo>
                </a:path>
              </a:pathLst>
            </a:cu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직사각형 28"/>
              <p:cNvSpPr/>
              <p:nvPr/>
            </p:nvSpPr>
            <p:spPr>
              <a:xfrm>
                <a:off x="7752184" y="1627599"/>
                <a:ext cx="4215408" cy="47159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just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ko-KR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관</a:t>
                </a:r>
                <a:r>
                  <a:rPr kumimoji="0" lang="ko-KR" alt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성계</a:t>
                </a:r>
                <a:r>
                  <a:rPr kumimoji="0" lang="ko-KR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ko-KR" altLang="en-US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𝝑</m:t>
                    </m:r>
                  </m:oMath>
                </a14:m>
                <a:r>
                  <a:rPr kumimoji="0" lang="en-US" altLang="ko-KR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: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  <a:sym typeface="Wingdings" panose="05000000000000000000" pitchFamily="2" charset="2"/>
                      </a:rPr>
                      <m:t>𝑃</m:t>
                    </m:r>
                    <m:d>
                      <m:d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  <a:sym typeface="Wingdings" panose="05000000000000000000" pitchFamily="2" charset="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+mn-cs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+mn-cs"/>
                                <a:sym typeface="Wingdings" panose="05000000000000000000" pitchFamily="2" charset="2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+mn-cs"/>
                                <a:sym typeface="Wingdings" panose="05000000000000000000" pitchFamily="2" charset="2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  <a:sym typeface="Wingdings" panose="05000000000000000000" pitchFamily="2" charset="2"/>
                      </a:rPr>
                      <m:t> </m:t>
                    </m:r>
                    <m:r>
                      <a:rPr kumimoji="0" lang="ko-KR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  <a:sym typeface="Wingdings" panose="05000000000000000000" pitchFamily="2" charset="2"/>
                      </a:rPr>
                      <m:t>와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  <a:sym typeface="Wingdings" panose="05000000000000000000" pitchFamily="2" charset="2"/>
                      </a:rPr>
                      <m:t> </m:t>
                    </m:r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  <a:sym typeface="Wingdings" panose="05000000000000000000" pitchFamily="2" charset="2"/>
                      </a:rPr>
                      <m:t>𝑄</m:t>
                    </m:r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  <a:sym typeface="Wingdings" panose="05000000000000000000" pitchFamily="2" charset="2"/>
                      </a:rPr>
                      <m:t>(</m:t>
                    </m:r>
                    <m:sSub>
                      <m:sSub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  <a:sym typeface="Wingdings" panose="05000000000000000000" pitchFamily="2" charset="2"/>
                          </a:rPr>
                          <m:t>𝑡</m:t>
                        </m:r>
                      </m:e>
                      <m:sub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  <a:sym typeface="Wingdings" panose="05000000000000000000" pitchFamily="2" charset="2"/>
                          </a:rPr>
                          <m:t>𝐵</m:t>
                        </m:r>
                      </m:sub>
                    </m:sSub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  <a:sym typeface="Wingdings" panose="05000000000000000000" pitchFamily="2" charset="2"/>
                      </a:rPr>
                      <m:t>)</m:t>
                    </m:r>
                  </m:oMath>
                </a14:m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은 다른 시각에 발생한 사건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. </a:t>
                </a: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즉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, </a:t>
                </a:r>
                <a:endParaRPr kumimoji="0" lang="en-US" altLang="ko-KR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just" defTabSz="914400" rtl="0" eaLnBrk="1" fontAlgn="auto" latinLnBrk="1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≠</m:t>
                      </m:r>
                      <m:sSub>
                        <m:sSubPr>
                          <m:ctrlP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(</m:t>
                      </m:r>
                      <m:sSub>
                        <m:sSubPr>
                          <m:ctrlP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altLang="ko-KR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&lt;</m:t>
                      </m:r>
                      <m:sSub>
                        <m:sSubPr>
                          <m:ctrlP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𝐵</m:t>
                          </m:r>
                        </m:sub>
                      </m:sSub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342900" marR="0" lvl="0" indent="-342900" algn="just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만약 동시에 쏘았다면 빛은 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O</a:t>
                </a: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에서 만나지 못하고 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O</a:t>
                </a: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의 왼편에서 만날 것이다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.(</a:t>
                </a: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광속 동일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, O</a:t>
                </a: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는 오른편으로 움직이고 있음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)</a:t>
                </a:r>
              </a:p>
              <a:p>
                <a:pPr marL="342900" marR="0" lvl="0" indent="-342900" algn="just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endPara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just" defTabSz="9144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  </a:t>
                </a:r>
                <a:r>
                  <a:rPr kumimoji="0" lang="en-US" altLang="ko-KR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  <a:sym typeface="Wingdings" panose="05000000000000000000" pitchFamily="2" charset="2"/>
                  </a:rPr>
                  <a:t> </a:t>
                </a:r>
                <a:r>
                  <a:rPr kumimoji="0" lang="ko-KR" alt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동시성의</a:t>
                </a:r>
                <a:r>
                  <a:rPr kumimoji="0" lang="en-US" altLang="ko-KR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ko-KR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상대성</a:t>
                </a:r>
                <a:endParaRPr kumimoji="0" lang="en-US" altLang="ko-KR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9" name="직사각형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2184" y="1627599"/>
                <a:ext cx="4215408" cy="4715906"/>
              </a:xfrm>
              <a:prstGeom prst="rect">
                <a:avLst/>
              </a:prstGeom>
              <a:blipFill>
                <a:blip r:embed="rId5"/>
                <a:stretch>
                  <a:fillRect l="-2026" t="-904" r="-2171" b="-1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3387140" y="6548137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그림 </a:t>
            </a:r>
            <a:r>
              <a:rPr kumimoji="0" lang="ko-KR" alt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출처</a:t>
            </a:r>
            <a:r>
              <a:rPr kumimoji="0" lang="en-US" altLang="ko-K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en-US" altLang="ko-K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Hartle</a:t>
            </a:r>
            <a:r>
              <a:rPr kumimoji="0" lang="en-US" altLang="ko-KR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1" name="그룹 13"/>
          <p:cNvGrpSpPr/>
          <p:nvPr/>
        </p:nvGrpSpPr>
        <p:grpSpPr>
          <a:xfrm>
            <a:off x="2242050" y="1450170"/>
            <a:ext cx="220853" cy="319299"/>
            <a:chOff x="8311587" y="1196752"/>
            <a:chExt cx="220853" cy="319299"/>
          </a:xfrm>
        </p:grpSpPr>
        <p:sp>
          <p:nvSpPr>
            <p:cNvPr id="32" name="Oval 28"/>
            <p:cNvSpPr>
              <a:spLocks noChangeArrowheads="1"/>
            </p:cNvSpPr>
            <p:nvPr/>
          </p:nvSpPr>
          <p:spPr bwMode="auto">
            <a:xfrm>
              <a:off x="8367546" y="1196752"/>
              <a:ext cx="114903" cy="114829"/>
            </a:xfrm>
            <a:prstGeom prst="ellips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" name="Freeform 27"/>
            <p:cNvSpPr>
              <a:spLocks/>
            </p:cNvSpPr>
            <p:nvPr/>
          </p:nvSpPr>
          <p:spPr bwMode="auto">
            <a:xfrm>
              <a:off x="8419775" y="1316767"/>
              <a:ext cx="746" cy="1148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80"/>
                </a:cxn>
              </a:cxnLst>
              <a:rect l="0" t="0" r="r" b="b"/>
              <a:pathLst>
                <a:path w="1" h="180">
                  <a:moveTo>
                    <a:pt x="0" y="0"/>
                  </a:moveTo>
                  <a:lnTo>
                    <a:pt x="1" y="180"/>
                  </a:lnTo>
                </a:path>
              </a:pathLst>
            </a:cu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auto">
            <a:xfrm>
              <a:off x="8325017" y="1431596"/>
              <a:ext cx="85804" cy="75565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119"/>
                </a:cxn>
              </a:cxnLst>
              <a:rect l="0" t="0" r="r" b="b"/>
              <a:pathLst>
                <a:path w="135" h="119">
                  <a:moveTo>
                    <a:pt x="135" y="0"/>
                  </a:moveTo>
                  <a:lnTo>
                    <a:pt x="0" y="119"/>
                  </a:lnTo>
                </a:path>
              </a:pathLst>
            </a:cu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5" name="Freeform 25"/>
            <p:cNvSpPr>
              <a:spLocks/>
            </p:cNvSpPr>
            <p:nvPr/>
          </p:nvSpPr>
          <p:spPr bwMode="auto">
            <a:xfrm>
              <a:off x="8430967" y="1431596"/>
              <a:ext cx="101473" cy="844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133"/>
                </a:cxn>
              </a:cxnLst>
              <a:rect l="0" t="0" r="r" b="b"/>
              <a:pathLst>
                <a:path w="159" h="133">
                  <a:moveTo>
                    <a:pt x="0" y="0"/>
                  </a:moveTo>
                  <a:lnTo>
                    <a:pt x="159" y="133"/>
                  </a:lnTo>
                </a:path>
              </a:pathLst>
            </a:cu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6" name="Freeform 24"/>
            <p:cNvSpPr>
              <a:spLocks/>
            </p:cNvSpPr>
            <p:nvPr/>
          </p:nvSpPr>
          <p:spPr bwMode="auto">
            <a:xfrm>
              <a:off x="8311587" y="1325657"/>
              <a:ext cx="106696" cy="57044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90"/>
                </a:cxn>
              </a:cxnLst>
              <a:rect l="0" t="0" r="r" b="b"/>
              <a:pathLst>
                <a:path w="165" h="90">
                  <a:moveTo>
                    <a:pt x="165" y="0"/>
                  </a:moveTo>
                  <a:lnTo>
                    <a:pt x="0" y="90"/>
                  </a:lnTo>
                </a:path>
              </a:pathLst>
            </a:cu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7" name="Freeform 23"/>
            <p:cNvSpPr>
              <a:spLocks/>
            </p:cNvSpPr>
            <p:nvPr/>
          </p:nvSpPr>
          <p:spPr bwMode="auto">
            <a:xfrm>
              <a:off x="8418283" y="1325657"/>
              <a:ext cx="94012" cy="66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105"/>
                </a:cxn>
              </a:cxnLst>
              <a:rect l="0" t="0" r="r" b="b"/>
              <a:pathLst>
                <a:path w="150" h="105">
                  <a:moveTo>
                    <a:pt x="0" y="0"/>
                  </a:moveTo>
                  <a:lnTo>
                    <a:pt x="150" y="105"/>
                  </a:lnTo>
                </a:path>
              </a:pathLst>
            </a:cu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2134545" y="1799161"/>
            <a:ext cx="2226906" cy="72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986064" y="2517010"/>
            <a:ext cx="82352" cy="84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4914478" y="2657371"/>
            <a:ext cx="82352" cy="84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8" name="슬라이드 번호 개체 틀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44482" y="924816"/>
            <a:ext cx="2016224" cy="64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그룹 20"/>
          <p:cNvGrpSpPr/>
          <p:nvPr/>
        </p:nvGrpSpPr>
        <p:grpSpPr>
          <a:xfrm>
            <a:off x="4499731" y="599945"/>
            <a:ext cx="219360" cy="319300"/>
            <a:chOff x="4162411" y="13356"/>
            <a:chExt cx="219360" cy="319300"/>
          </a:xfrm>
        </p:grpSpPr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217624" y="13356"/>
              <a:ext cx="114157" cy="114829"/>
            </a:xfrm>
            <a:prstGeom prst="ellips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4269853" y="133371"/>
              <a:ext cx="746" cy="1148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80"/>
                </a:cxn>
              </a:cxnLst>
              <a:rect l="0" t="0" r="r" b="b"/>
              <a:pathLst>
                <a:path w="1" h="180">
                  <a:moveTo>
                    <a:pt x="0" y="0"/>
                  </a:moveTo>
                  <a:lnTo>
                    <a:pt x="1" y="180"/>
                  </a:ln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4175095" y="248201"/>
              <a:ext cx="85058" cy="75565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119"/>
                </a:cxn>
              </a:cxnLst>
              <a:rect l="0" t="0" r="r" b="b"/>
              <a:pathLst>
                <a:path w="135" h="119">
                  <a:moveTo>
                    <a:pt x="135" y="0"/>
                  </a:moveTo>
                  <a:lnTo>
                    <a:pt x="0" y="119"/>
                  </a:ln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5" name="Freeform 18"/>
            <p:cNvSpPr>
              <a:spLocks/>
            </p:cNvSpPr>
            <p:nvPr/>
          </p:nvSpPr>
          <p:spPr bwMode="auto">
            <a:xfrm>
              <a:off x="4279552" y="248201"/>
              <a:ext cx="102219" cy="844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133"/>
                </a:cxn>
              </a:cxnLst>
              <a:rect l="0" t="0" r="r" b="b"/>
              <a:pathLst>
                <a:path w="159" h="133">
                  <a:moveTo>
                    <a:pt x="0" y="0"/>
                  </a:moveTo>
                  <a:lnTo>
                    <a:pt x="159" y="133"/>
                  </a:ln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4162411" y="142261"/>
              <a:ext cx="105204" cy="57044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90"/>
                </a:cxn>
              </a:cxnLst>
              <a:rect l="0" t="0" r="r" b="b"/>
              <a:pathLst>
                <a:path w="165" h="90">
                  <a:moveTo>
                    <a:pt x="165" y="0"/>
                  </a:moveTo>
                  <a:lnTo>
                    <a:pt x="0" y="90"/>
                  </a:ln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4267614" y="142261"/>
              <a:ext cx="109680" cy="44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71"/>
                </a:cxn>
              </a:cxnLst>
              <a:rect l="0" t="0" r="r" b="b"/>
              <a:pathLst>
                <a:path w="172" h="71">
                  <a:moveTo>
                    <a:pt x="0" y="0"/>
                  </a:moveTo>
                  <a:lnTo>
                    <a:pt x="172" y="71"/>
                  </a:ln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직사각형 39"/>
              <p:cNvSpPr/>
              <p:nvPr/>
            </p:nvSpPr>
            <p:spPr>
              <a:xfrm>
                <a:off x="4057062" y="325866"/>
                <a:ext cx="5549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ko-KR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𝜗</m:t>
                      </m:r>
                      <m:r>
                        <a:rPr kumimoji="0" lang="en-US" altLang="ko-KR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34" charset="-127"/>
                  <a:cs typeface="+mn-cs"/>
                </a:endParaRPr>
              </a:p>
            </p:txBody>
          </p:sp>
        </mc:Choice>
        <mc:Fallback xmlns="">
          <p:sp>
            <p:nvSpPr>
              <p:cNvPr id="40" name="직사각형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7062" y="325866"/>
                <a:ext cx="55496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직사각형 41"/>
              <p:cNvSpPr/>
              <p:nvPr/>
            </p:nvSpPr>
            <p:spPr>
              <a:xfrm>
                <a:off x="1818634" y="1242979"/>
                <a:ext cx="4815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ko-KR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𝜗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34" charset="-127"/>
                  <a:cs typeface="+mn-cs"/>
                </a:endParaRPr>
              </a:p>
            </p:txBody>
          </p:sp>
        </mc:Choice>
        <mc:Fallback xmlns="">
          <p:sp>
            <p:nvSpPr>
              <p:cNvPr id="42" name="직사각형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8634" y="1242979"/>
                <a:ext cx="48154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오른쪽 화살표 40"/>
          <p:cNvSpPr/>
          <p:nvPr/>
        </p:nvSpPr>
        <p:spPr>
          <a:xfrm>
            <a:off x="5898626" y="1154652"/>
            <a:ext cx="401217" cy="2071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437763" y="1082423"/>
                <a:ext cx="3111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𝑉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763" y="1082423"/>
                <a:ext cx="311111" cy="369332"/>
              </a:xfrm>
              <a:prstGeom prst="rect">
                <a:avLst/>
              </a:prstGeom>
              <a:blipFill>
                <a:blip r:embed="rId9"/>
                <a:stretch>
                  <a:fillRect l="-15686" r="-1372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57305" y="2050061"/>
                <a:ext cx="3109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𝑡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05" y="2050061"/>
                <a:ext cx="310983" cy="369332"/>
              </a:xfrm>
              <a:prstGeom prst="rect">
                <a:avLst/>
              </a:prstGeom>
              <a:blipFill>
                <a:blip r:embed="rId10"/>
                <a:stretch>
                  <a:fillRect l="-19608" r="-21569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660040" y="2050061"/>
                <a:ext cx="2383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𝑡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040" y="2050061"/>
                <a:ext cx="238334" cy="369332"/>
              </a:xfrm>
              <a:prstGeom prst="rect">
                <a:avLst/>
              </a:prstGeom>
              <a:blipFill>
                <a:blip r:embed="rId11"/>
                <a:stretch>
                  <a:fillRect l="-15000" r="-12500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직선 연결선 44"/>
          <p:cNvCxnSpPr/>
          <p:nvPr/>
        </p:nvCxnSpPr>
        <p:spPr>
          <a:xfrm flipH="1">
            <a:off x="4659774" y="6032211"/>
            <a:ext cx="2143774" cy="3732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/>
          <p:nvPr/>
        </p:nvCxnSpPr>
        <p:spPr>
          <a:xfrm flipH="1">
            <a:off x="4672209" y="4738373"/>
            <a:ext cx="2143774" cy="3732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4338819" y="5866205"/>
                <a:ext cx="3750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819" y="5866205"/>
                <a:ext cx="375039" cy="369332"/>
              </a:xfrm>
              <a:prstGeom prst="rect">
                <a:avLst/>
              </a:prstGeom>
              <a:blipFill>
                <a:blip r:embed="rId12"/>
                <a:stretch>
                  <a:fillRect l="-11475" r="-3279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313940" y="4544367"/>
                <a:ext cx="39741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940" y="4544367"/>
                <a:ext cx="397416" cy="369332"/>
              </a:xfrm>
              <a:prstGeom prst="rect">
                <a:avLst/>
              </a:prstGeom>
              <a:blipFill>
                <a:blip r:embed="rId13"/>
                <a:stretch>
                  <a:fillRect l="-10769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6292" y="5782898"/>
                <a:ext cx="86190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sub>
                      </m:sSub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bSup>
                        <m:sSubSupPr>
                          <m:ctrlP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sub>
                        <m:sup>
                          <m:r>
                            <a:rPr kumimoji="0" lang="en-US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92" y="5782898"/>
                <a:ext cx="861903" cy="369332"/>
              </a:xfrm>
              <a:prstGeom prst="rect">
                <a:avLst/>
              </a:prstGeom>
              <a:blipFill>
                <a:blip r:embed="rId14"/>
                <a:stretch>
                  <a:fillRect l="-704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직선 연결선 54"/>
          <p:cNvCxnSpPr/>
          <p:nvPr/>
        </p:nvCxnSpPr>
        <p:spPr>
          <a:xfrm flipH="1">
            <a:off x="772026" y="6016663"/>
            <a:ext cx="2143774" cy="37322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직사각형 55"/>
              <p:cNvSpPr/>
              <p:nvPr/>
            </p:nvSpPr>
            <p:spPr>
              <a:xfrm>
                <a:off x="317912" y="3935759"/>
                <a:ext cx="5549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ko-KR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𝜗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34" charset="-127"/>
                  <a:cs typeface="+mn-cs"/>
                </a:endParaRPr>
              </a:p>
            </p:txBody>
          </p:sp>
        </mc:Choice>
        <mc:Fallback xmlns="">
          <p:sp>
            <p:nvSpPr>
              <p:cNvPr id="56" name="직사각형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912" y="3935759"/>
                <a:ext cx="554960" cy="461665"/>
              </a:xfrm>
              <a:prstGeom prst="rect">
                <a:avLst/>
              </a:prstGeom>
              <a:blipFill>
                <a:blip r:embed="rId15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직사각형 56"/>
              <p:cNvSpPr/>
              <p:nvPr/>
            </p:nvSpPr>
            <p:spPr>
              <a:xfrm>
                <a:off x="4409456" y="3925717"/>
                <a:ext cx="4815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ko-KR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𝜗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34" charset="-127"/>
                  <a:cs typeface="+mn-cs"/>
                </a:endParaRPr>
              </a:p>
            </p:txBody>
          </p:sp>
        </mc:Choice>
        <mc:Fallback xmlns="">
          <p:sp>
            <p:nvSpPr>
              <p:cNvPr id="57" name="직사각형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9456" y="3925717"/>
                <a:ext cx="481542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18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52" name="Freeform 76"/>
          <p:cNvSpPr>
            <a:spLocks/>
          </p:cNvSpPr>
          <p:nvPr/>
        </p:nvSpPr>
        <p:spPr bwMode="auto">
          <a:xfrm>
            <a:off x="4681791" y="1893608"/>
            <a:ext cx="9701" cy="3575734"/>
          </a:xfrm>
          <a:custGeom>
            <a:avLst/>
            <a:gdLst/>
            <a:ahLst/>
            <a:cxnLst>
              <a:cxn ang="0">
                <a:pos x="16" y="5631"/>
              </a:cxn>
              <a:cxn ang="0">
                <a:pos x="0" y="0"/>
              </a:cxn>
            </a:cxnLst>
            <a:rect l="0" t="0" r="r" b="b"/>
            <a:pathLst>
              <a:path w="16" h="5631">
                <a:moveTo>
                  <a:pt x="16" y="563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2649" name="Freeform 73"/>
          <p:cNvSpPr>
            <a:spLocks/>
          </p:cNvSpPr>
          <p:nvPr/>
        </p:nvSpPr>
        <p:spPr bwMode="auto">
          <a:xfrm>
            <a:off x="3361065" y="1953716"/>
            <a:ext cx="3288920" cy="3270623"/>
          </a:xfrm>
          <a:custGeom>
            <a:avLst/>
            <a:gdLst/>
            <a:ahLst/>
            <a:cxnLst>
              <a:cxn ang="0">
                <a:pos x="0" y="3000"/>
              </a:cxn>
              <a:cxn ang="0">
                <a:pos x="3001" y="0"/>
              </a:cxn>
            </a:cxnLst>
            <a:rect l="0" t="0" r="r" b="b"/>
            <a:pathLst>
              <a:path w="3001" h="3000">
                <a:moveTo>
                  <a:pt x="0" y="3000"/>
                </a:moveTo>
                <a:lnTo>
                  <a:pt x="3001" y="0"/>
                </a:lnTo>
              </a:path>
            </a:pathLst>
          </a:custGeom>
          <a:noFill/>
          <a:ln w="9525">
            <a:solidFill>
              <a:srgbClr val="FF0000"/>
            </a:solidFill>
            <a:prstDash val="dash"/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2647" name="Freeform 71"/>
          <p:cNvSpPr>
            <a:spLocks/>
          </p:cNvSpPr>
          <p:nvPr/>
        </p:nvSpPr>
        <p:spPr bwMode="auto">
          <a:xfrm>
            <a:off x="3786925" y="1809071"/>
            <a:ext cx="2125954" cy="3631292"/>
          </a:xfrm>
          <a:custGeom>
            <a:avLst/>
            <a:gdLst/>
            <a:ahLst/>
            <a:cxnLst>
              <a:cxn ang="0">
                <a:pos x="0" y="5719"/>
              </a:cxn>
              <a:cxn ang="0">
                <a:pos x="3348" y="0"/>
              </a:cxn>
            </a:cxnLst>
            <a:rect l="0" t="0" r="r" b="b"/>
            <a:pathLst>
              <a:path w="3348" h="5719">
                <a:moveTo>
                  <a:pt x="0" y="5719"/>
                </a:moveTo>
                <a:lnTo>
                  <a:pt x="3348" y="0"/>
                </a:lnTo>
              </a:path>
            </a:pathLst>
          </a:custGeom>
          <a:noFill/>
          <a:ln w="9525">
            <a:solidFill>
              <a:srgbClr val="00B05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2645" name="Freeform 69"/>
          <p:cNvSpPr>
            <a:spLocks/>
          </p:cNvSpPr>
          <p:nvPr/>
        </p:nvSpPr>
        <p:spPr bwMode="auto">
          <a:xfrm>
            <a:off x="3326302" y="2512268"/>
            <a:ext cx="3666502" cy="2205058"/>
          </a:xfrm>
          <a:custGeom>
            <a:avLst/>
            <a:gdLst/>
            <a:ahLst/>
            <a:cxnLst>
              <a:cxn ang="0">
                <a:pos x="0" y="2536"/>
              </a:cxn>
              <a:cxn ang="0">
                <a:pos x="4350" y="0"/>
              </a:cxn>
            </a:cxnLst>
            <a:rect l="0" t="0" r="r" b="b"/>
            <a:pathLst>
              <a:path w="4350" h="2536">
                <a:moveTo>
                  <a:pt x="0" y="2536"/>
                </a:moveTo>
                <a:lnTo>
                  <a:pt x="4350" y="0"/>
                </a:lnTo>
              </a:path>
            </a:pathLst>
          </a:custGeom>
          <a:noFill/>
          <a:ln w="12700">
            <a:solidFill>
              <a:srgbClr val="00B050"/>
            </a:solidFill>
            <a:round/>
            <a:headEnd type="none"/>
            <a:tailEnd type="triangl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4577320" y="2254366"/>
            <a:ext cx="220880" cy="318536"/>
            <a:chOff x="4577320" y="2254366"/>
            <a:chExt cx="220880" cy="318536"/>
          </a:xfrm>
        </p:grpSpPr>
        <p:sp>
          <p:nvSpPr>
            <p:cNvPr id="152641" name="Oval 65"/>
            <p:cNvSpPr>
              <a:spLocks noChangeArrowheads="1"/>
            </p:cNvSpPr>
            <p:nvPr/>
          </p:nvSpPr>
          <p:spPr bwMode="auto">
            <a:xfrm>
              <a:off x="4634032" y="2254366"/>
              <a:ext cx="114916" cy="114080"/>
            </a:xfrm>
            <a:prstGeom prst="ellipse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2640" name="Freeform 64"/>
            <p:cNvSpPr>
              <a:spLocks/>
            </p:cNvSpPr>
            <p:nvPr/>
          </p:nvSpPr>
          <p:spPr bwMode="auto">
            <a:xfrm>
              <a:off x="4685521" y="2374372"/>
              <a:ext cx="746" cy="1140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80"/>
                </a:cxn>
              </a:cxnLst>
              <a:rect l="0" t="0" r="r" b="b"/>
              <a:pathLst>
                <a:path w="1" h="180">
                  <a:moveTo>
                    <a:pt x="0" y="0"/>
                  </a:moveTo>
                  <a:lnTo>
                    <a:pt x="1" y="180"/>
                  </a:lnTo>
                </a:path>
              </a:pathLst>
            </a:custGeom>
            <a:noFill/>
            <a:ln w="2857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2639" name="Freeform 63"/>
            <p:cNvSpPr>
              <a:spLocks/>
            </p:cNvSpPr>
            <p:nvPr/>
          </p:nvSpPr>
          <p:spPr bwMode="auto">
            <a:xfrm>
              <a:off x="4590752" y="2488453"/>
              <a:ext cx="85814" cy="75559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119"/>
                </a:cxn>
              </a:cxnLst>
              <a:rect l="0" t="0" r="r" b="b"/>
              <a:pathLst>
                <a:path w="135" h="119">
                  <a:moveTo>
                    <a:pt x="135" y="0"/>
                  </a:moveTo>
                  <a:lnTo>
                    <a:pt x="0" y="119"/>
                  </a:lnTo>
                </a:path>
              </a:pathLst>
            </a:custGeom>
            <a:noFill/>
            <a:ln w="2857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2638" name="Freeform 62"/>
            <p:cNvSpPr>
              <a:spLocks/>
            </p:cNvSpPr>
            <p:nvPr/>
          </p:nvSpPr>
          <p:spPr bwMode="auto">
            <a:xfrm>
              <a:off x="4696715" y="2488453"/>
              <a:ext cx="101485" cy="844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133"/>
                </a:cxn>
              </a:cxnLst>
              <a:rect l="0" t="0" r="r" b="b"/>
              <a:pathLst>
                <a:path w="159" h="133">
                  <a:moveTo>
                    <a:pt x="0" y="0"/>
                  </a:moveTo>
                  <a:lnTo>
                    <a:pt x="159" y="133"/>
                  </a:lnTo>
                </a:path>
              </a:pathLst>
            </a:custGeom>
            <a:noFill/>
            <a:ln w="2857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2637" name="Freeform 61"/>
            <p:cNvSpPr>
              <a:spLocks/>
            </p:cNvSpPr>
            <p:nvPr/>
          </p:nvSpPr>
          <p:spPr bwMode="auto">
            <a:xfrm>
              <a:off x="4577320" y="2383263"/>
              <a:ext cx="106708" cy="56299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90"/>
                </a:cxn>
              </a:cxnLst>
              <a:rect l="0" t="0" r="r" b="b"/>
              <a:pathLst>
                <a:path w="165" h="90">
                  <a:moveTo>
                    <a:pt x="165" y="0"/>
                  </a:moveTo>
                  <a:lnTo>
                    <a:pt x="0" y="90"/>
                  </a:lnTo>
                </a:path>
              </a:pathLst>
            </a:custGeom>
            <a:noFill/>
            <a:ln w="2857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2636" name="Freeform 60"/>
            <p:cNvSpPr>
              <a:spLocks/>
            </p:cNvSpPr>
            <p:nvPr/>
          </p:nvSpPr>
          <p:spPr bwMode="auto">
            <a:xfrm>
              <a:off x="4684029" y="2383262"/>
              <a:ext cx="94769" cy="6667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105"/>
                </a:cxn>
              </a:cxnLst>
              <a:rect l="0" t="0" r="r" b="b"/>
              <a:pathLst>
                <a:path w="150" h="105">
                  <a:moveTo>
                    <a:pt x="0" y="0"/>
                  </a:moveTo>
                  <a:lnTo>
                    <a:pt x="150" y="105"/>
                  </a:lnTo>
                </a:path>
              </a:pathLst>
            </a:custGeom>
            <a:noFill/>
            <a:ln w="2857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5428078" y="2265261"/>
            <a:ext cx="218640" cy="317794"/>
            <a:chOff x="6873640" y="2327636"/>
            <a:chExt cx="218640" cy="317794"/>
          </a:xfrm>
        </p:grpSpPr>
        <p:sp>
          <p:nvSpPr>
            <p:cNvPr id="152635" name="Oval 59"/>
            <p:cNvSpPr>
              <a:spLocks noChangeArrowheads="1"/>
            </p:cNvSpPr>
            <p:nvPr/>
          </p:nvSpPr>
          <p:spPr bwMode="auto">
            <a:xfrm>
              <a:off x="6928113" y="2327636"/>
              <a:ext cx="114170" cy="113339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2634" name="Freeform 58"/>
            <p:cNvSpPr>
              <a:spLocks/>
            </p:cNvSpPr>
            <p:nvPr/>
          </p:nvSpPr>
          <p:spPr bwMode="auto">
            <a:xfrm>
              <a:off x="6980348" y="2447642"/>
              <a:ext cx="746" cy="1133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80"/>
                </a:cxn>
              </a:cxnLst>
              <a:rect l="0" t="0" r="r" b="b"/>
              <a:pathLst>
                <a:path w="1" h="180">
                  <a:moveTo>
                    <a:pt x="0" y="0"/>
                  </a:moveTo>
                  <a:lnTo>
                    <a:pt x="1" y="18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2633" name="Freeform 57"/>
            <p:cNvSpPr>
              <a:spLocks/>
            </p:cNvSpPr>
            <p:nvPr/>
          </p:nvSpPr>
          <p:spPr bwMode="auto">
            <a:xfrm>
              <a:off x="6886325" y="2560981"/>
              <a:ext cx="84322" cy="75559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119"/>
                </a:cxn>
              </a:cxnLst>
              <a:rect l="0" t="0" r="r" b="b"/>
              <a:pathLst>
                <a:path w="135" h="119">
                  <a:moveTo>
                    <a:pt x="135" y="0"/>
                  </a:moveTo>
                  <a:lnTo>
                    <a:pt x="0" y="119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2632" name="Freeform 56"/>
            <p:cNvSpPr>
              <a:spLocks/>
            </p:cNvSpPr>
            <p:nvPr/>
          </p:nvSpPr>
          <p:spPr bwMode="auto">
            <a:xfrm>
              <a:off x="6990049" y="2560981"/>
              <a:ext cx="102231" cy="844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133"/>
                </a:cxn>
              </a:cxnLst>
              <a:rect l="0" t="0" r="r" b="b"/>
              <a:pathLst>
                <a:path w="159" h="133">
                  <a:moveTo>
                    <a:pt x="0" y="0"/>
                  </a:moveTo>
                  <a:lnTo>
                    <a:pt x="159" y="133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2631" name="Freeform 55"/>
            <p:cNvSpPr>
              <a:spLocks/>
            </p:cNvSpPr>
            <p:nvPr/>
          </p:nvSpPr>
          <p:spPr bwMode="auto">
            <a:xfrm>
              <a:off x="6873640" y="2456532"/>
              <a:ext cx="104469" cy="55558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90"/>
                </a:cxn>
              </a:cxnLst>
              <a:rect l="0" t="0" r="r" b="b"/>
              <a:pathLst>
                <a:path w="165" h="90">
                  <a:moveTo>
                    <a:pt x="165" y="0"/>
                  </a:moveTo>
                  <a:lnTo>
                    <a:pt x="0" y="9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2630" name="Freeform 54"/>
            <p:cNvSpPr>
              <a:spLocks/>
            </p:cNvSpPr>
            <p:nvPr/>
          </p:nvSpPr>
          <p:spPr bwMode="auto">
            <a:xfrm>
              <a:off x="6978109" y="2456532"/>
              <a:ext cx="109693" cy="444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71"/>
                </a:cxn>
              </a:cxnLst>
              <a:rect l="0" t="0" r="r" b="b"/>
              <a:pathLst>
                <a:path w="172" h="71">
                  <a:moveTo>
                    <a:pt x="0" y="0"/>
                  </a:moveTo>
                  <a:lnTo>
                    <a:pt x="172" y="71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57078" y="2274885"/>
                <a:ext cx="29174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078" y="2274885"/>
                <a:ext cx="291747" cy="307777"/>
              </a:xfrm>
              <a:prstGeom prst="rect">
                <a:avLst/>
              </a:prstGeom>
              <a:blipFill>
                <a:blip r:embed="rId3"/>
                <a:stretch>
                  <a:fillRect l="-20833" r="-16667" b="-1372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그룹 10"/>
          <p:cNvGrpSpPr/>
          <p:nvPr/>
        </p:nvGrpSpPr>
        <p:grpSpPr>
          <a:xfrm>
            <a:off x="3542326" y="3670582"/>
            <a:ext cx="3732090" cy="307777"/>
            <a:chOff x="5076056" y="4765409"/>
            <a:chExt cx="3732090" cy="307777"/>
          </a:xfrm>
        </p:grpSpPr>
        <p:sp>
          <p:nvSpPr>
            <p:cNvPr id="152646" name="Freeform 70"/>
            <p:cNvSpPr>
              <a:spLocks/>
            </p:cNvSpPr>
            <p:nvPr/>
          </p:nvSpPr>
          <p:spPr bwMode="auto">
            <a:xfrm flipV="1">
              <a:off x="5076056" y="4960384"/>
              <a:ext cx="3472865" cy="45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89" y="3"/>
                </a:cxn>
              </a:cxnLst>
              <a:rect l="0" t="0" r="r" b="b"/>
              <a:pathLst>
                <a:path w="4389" h="3">
                  <a:moveTo>
                    <a:pt x="0" y="0"/>
                  </a:moveTo>
                  <a:lnTo>
                    <a:pt x="4389" y="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/>
              <a:tailEnd type="triangle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8574364" y="4765409"/>
                  <a:ext cx="23378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4364" y="4765409"/>
                  <a:ext cx="233782" cy="307777"/>
                </a:xfrm>
                <a:prstGeom prst="rect">
                  <a:avLst/>
                </a:prstGeom>
                <a:blipFill rotWithShape="0">
                  <a:blip r:embed="rId4" cstate="print"/>
                  <a:stretch>
                    <a:fillRect l="-7692" r="-2564" b="-2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569422" y="1417441"/>
                <a:ext cx="19704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𝑡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422" y="1417441"/>
                <a:ext cx="197041" cy="307777"/>
              </a:xfrm>
              <a:prstGeom prst="rect">
                <a:avLst/>
              </a:prstGeom>
              <a:blipFill>
                <a:blip r:embed="rId5"/>
                <a:stretch>
                  <a:fillRect l="-18750" r="-15625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830227" y="1414389"/>
                <a:ext cx="2564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𝑡</m:t>
                      </m:r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227" y="1414389"/>
                <a:ext cx="256480" cy="307777"/>
              </a:xfrm>
              <a:prstGeom prst="rect">
                <a:avLst/>
              </a:prstGeom>
              <a:blipFill>
                <a:blip r:embed="rId6"/>
                <a:stretch>
                  <a:fillRect l="-21429" r="-23810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494654" y="1561456"/>
            <a:ext cx="779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Light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1" name="Freeform 70"/>
          <p:cNvSpPr>
            <a:spLocks/>
          </p:cNvSpPr>
          <p:nvPr/>
        </p:nvSpPr>
        <p:spPr bwMode="auto">
          <a:xfrm flipV="1">
            <a:off x="3542327" y="4343100"/>
            <a:ext cx="3472865" cy="457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89" y="3"/>
              </a:cxn>
            </a:cxnLst>
            <a:rect l="0" t="0" r="r" b="b"/>
            <a:pathLst>
              <a:path w="4389" h="3">
                <a:moveTo>
                  <a:pt x="0" y="0"/>
                </a:moveTo>
                <a:lnTo>
                  <a:pt x="4389" y="3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 type="none"/>
            <a:tailEnd type="non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2" name="Freeform 70"/>
          <p:cNvSpPr>
            <a:spLocks/>
          </p:cNvSpPr>
          <p:nvPr/>
        </p:nvSpPr>
        <p:spPr bwMode="auto">
          <a:xfrm flipV="1">
            <a:off x="3542327" y="3387946"/>
            <a:ext cx="3472865" cy="457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89" y="3"/>
              </a:cxn>
            </a:cxnLst>
            <a:rect l="0" t="0" r="r" b="b"/>
            <a:pathLst>
              <a:path w="4389" h="3">
                <a:moveTo>
                  <a:pt x="0" y="0"/>
                </a:moveTo>
                <a:lnTo>
                  <a:pt x="4389" y="3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 type="none"/>
            <a:tailEnd type="non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" name="Freeform 70"/>
          <p:cNvSpPr>
            <a:spLocks/>
          </p:cNvSpPr>
          <p:nvPr/>
        </p:nvSpPr>
        <p:spPr bwMode="auto">
          <a:xfrm flipV="1">
            <a:off x="3542327" y="2880843"/>
            <a:ext cx="3472865" cy="457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89" y="3"/>
              </a:cxn>
            </a:cxnLst>
            <a:rect l="0" t="0" r="r" b="b"/>
            <a:pathLst>
              <a:path w="4389" h="3">
                <a:moveTo>
                  <a:pt x="0" y="0"/>
                </a:moveTo>
                <a:lnTo>
                  <a:pt x="4389" y="3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 type="none"/>
            <a:tailEnd type="non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4" name="Freeform 69"/>
          <p:cNvSpPr>
            <a:spLocks/>
          </p:cNvSpPr>
          <p:nvPr/>
        </p:nvSpPr>
        <p:spPr bwMode="auto">
          <a:xfrm>
            <a:off x="3326302" y="2996039"/>
            <a:ext cx="3666502" cy="2205058"/>
          </a:xfrm>
          <a:custGeom>
            <a:avLst/>
            <a:gdLst/>
            <a:ahLst/>
            <a:cxnLst>
              <a:cxn ang="0">
                <a:pos x="0" y="2536"/>
              </a:cxn>
              <a:cxn ang="0">
                <a:pos x="4350" y="0"/>
              </a:cxn>
            </a:cxnLst>
            <a:rect l="0" t="0" r="r" b="b"/>
            <a:pathLst>
              <a:path w="4350" h="2536">
                <a:moveTo>
                  <a:pt x="0" y="2536"/>
                </a:moveTo>
                <a:lnTo>
                  <a:pt x="4350" y="0"/>
                </a:lnTo>
              </a:path>
            </a:pathLst>
          </a:custGeom>
          <a:noFill/>
          <a:ln w="12700">
            <a:solidFill>
              <a:srgbClr val="00B050"/>
            </a:solidFill>
            <a:round/>
            <a:headEnd type="none"/>
            <a:tailEnd type="non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5" name="Freeform 69"/>
          <p:cNvSpPr>
            <a:spLocks/>
          </p:cNvSpPr>
          <p:nvPr/>
        </p:nvSpPr>
        <p:spPr bwMode="auto">
          <a:xfrm>
            <a:off x="3254294" y="1565171"/>
            <a:ext cx="3666502" cy="2205058"/>
          </a:xfrm>
          <a:custGeom>
            <a:avLst/>
            <a:gdLst/>
            <a:ahLst/>
            <a:cxnLst>
              <a:cxn ang="0">
                <a:pos x="0" y="2536"/>
              </a:cxn>
              <a:cxn ang="0">
                <a:pos x="4350" y="0"/>
              </a:cxn>
            </a:cxnLst>
            <a:rect l="0" t="0" r="r" b="b"/>
            <a:pathLst>
              <a:path w="4350" h="2536">
                <a:moveTo>
                  <a:pt x="0" y="2536"/>
                </a:moveTo>
                <a:lnTo>
                  <a:pt x="4350" y="0"/>
                </a:lnTo>
              </a:path>
            </a:pathLst>
          </a:custGeom>
          <a:noFill/>
          <a:ln w="12700">
            <a:solidFill>
              <a:srgbClr val="00B050"/>
            </a:solidFill>
            <a:round/>
            <a:headEnd type="none"/>
            <a:tailEnd type="non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6" name="Freeform 69"/>
          <p:cNvSpPr>
            <a:spLocks/>
          </p:cNvSpPr>
          <p:nvPr/>
        </p:nvSpPr>
        <p:spPr bwMode="auto">
          <a:xfrm>
            <a:off x="3244769" y="2083177"/>
            <a:ext cx="3666502" cy="2205058"/>
          </a:xfrm>
          <a:custGeom>
            <a:avLst/>
            <a:gdLst/>
            <a:ahLst/>
            <a:cxnLst>
              <a:cxn ang="0">
                <a:pos x="0" y="2536"/>
              </a:cxn>
              <a:cxn ang="0">
                <a:pos x="4350" y="0"/>
              </a:cxn>
            </a:cxnLst>
            <a:rect l="0" t="0" r="r" b="b"/>
            <a:pathLst>
              <a:path w="4350" h="2536">
                <a:moveTo>
                  <a:pt x="0" y="2536"/>
                </a:moveTo>
                <a:lnTo>
                  <a:pt x="4350" y="0"/>
                </a:lnTo>
              </a:path>
            </a:pathLst>
          </a:custGeom>
          <a:noFill/>
          <a:ln w="12700">
            <a:solidFill>
              <a:srgbClr val="00B050"/>
            </a:solidFill>
            <a:round/>
            <a:headEnd type="none"/>
            <a:tailEnd type="non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타원 11"/>
          <p:cNvSpPr/>
          <p:nvPr/>
        </p:nvSpPr>
        <p:spPr>
          <a:xfrm>
            <a:off x="4665076" y="3868282"/>
            <a:ext cx="5745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3" name="타원 102"/>
          <p:cNvSpPr/>
          <p:nvPr/>
        </p:nvSpPr>
        <p:spPr>
          <a:xfrm>
            <a:off x="5502225" y="386590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9" name="타원 108"/>
          <p:cNvSpPr/>
          <p:nvPr/>
        </p:nvSpPr>
        <p:spPr>
          <a:xfrm>
            <a:off x="4662580" y="3876129"/>
            <a:ext cx="5745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0" name="타원 109"/>
          <p:cNvSpPr/>
          <p:nvPr/>
        </p:nvSpPr>
        <p:spPr>
          <a:xfrm>
            <a:off x="5476328" y="3388967"/>
            <a:ext cx="57459" cy="4571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4362923" y="3101061"/>
            <a:ext cx="1505970" cy="1095261"/>
            <a:chOff x="4362923" y="3101061"/>
            <a:chExt cx="1505970" cy="109526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362923" y="3888545"/>
                  <a:ext cx="31008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𝐴</m:t>
                            </m:r>
                          </m:sub>
                          <m:sup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2923" y="3888545"/>
                  <a:ext cx="310085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11765" r="-1961" b="-22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5539636" y="3101061"/>
                  <a:ext cx="32925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𝐵</m:t>
                            </m:r>
                          </m:sub>
                          <m:sup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9636" y="3101061"/>
                  <a:ext cx="329257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9259" r="-1852" b="-22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그룹 14"/>
          <p:cNvGrpSpPr/>
          <p:nvPr/>
        </p:nvGrpSpPr>
        <p:grpSpPr>
          <a:xfrm>
            <a:off x="4223841" y="3233638"/>
            <a:ext cx="353479" cy="761301"/>
            <a:chOff x="4223841" y="3233638"/>
            <a:chExt cx="353479" cy="76130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4248063" y="3233638"/>
                  <a:ext cx="32925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8063" y="3233638"/>
                  <a:ext cx="329257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9259" r="-1852" b="-1960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/>
                <p:cNvSpPr txBox="1"/>
                <p:nvPr/>
              </p:nvSpPr>
              <p:spPr>
                <a:xfrm>
                  <a:off x="4223841" y="3687162"/>
                  <a:ext cx="31008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4" name="TextBox 1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3841" y="3687162"/>
                  <a:ext cx="310085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11765" r="-1961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슬라이드 번호 개체 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95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45" grpId="0" animBg="1"/>
      <p:bldP spid="8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12" grpId="0" animBg="1"/>
      <p:bldP spid="12" grpId="1" animBg="1"/>
      <p:bldP spid="103" grpId="0" animBg="1"/>
      <p:bldP spid="103" grpId="1" animBg="1"/>
      <p:bldP spid="109" grpId="0" animBg="1"/>
      <p:bldP spid="1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255" y="260578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Ex6) </a:t>
            </a:r>
            <a:r>
              <a:rPr lang="ko-KR" altLang="en-US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길이 수축</a:t>
            </a:r>
            <a:r>
              <a:rPr lang="en-US" altLang="ko-KR" sz="3200" b="1" dirty="0" smtClean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:</a:t>
            </a:r>
            <a:endParaRPr lang="ko-KR" altLang="en-US" sz="3200" b="1" dirty="0">
              <a:solidFill>
                <a:prstClr val="black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grpSp>
        <p:nvGrpSpPr>
          <p:cNvPr id="41" name="그룹 40"/>
          <p:cNvGrpSpPr/>
          <p:nvPr/>
        </p:nvGrpSpPr>
        <p:grpSpPr>
          <a:xfrm>
            <a:off x="9037622" y="2806015"/>
            <a:ext cx="1823650" cy="2088233"/>
            <a:chOff x="1156666" y="1484783"/>
            <a:chExt cx="3427266" cy="2808313"/>
          </a:xfrm>
        </p:grpSpPr>
        <p:sp>
          <p:nvSpPr>
            <p:cNvPr id="42" name="Freeform 76"/>
            <p:cNvSpPr>
              <a:spLocks/>
            </p:cNvSpPr>
            <p:nvPr/>
          </p:nvSpPr>
          <p:spPr bwMode="auto">
            <a:xfrm flipH="1">
              <a:off x="1535563" y="1960952"/>
              <a:ext cx="45719" cy="2332144"/>
            </a:xfrm>
            <a:custGeom>
              <a:avLst/>
              <a:gdLst/>
              <a:ahLst/>
              <a:cxnLst>
                <a:cxn ang="0">
                  <a:pos x="16" y="5631"/>
                </a:cxn>
                <a:cxn ang="0">
                  <a:pos x="0" y="0"/>
                </a:cxn>
              </a:cxnLst>
              <a:rect l="0" t="0" r="r" b="b"/>
              <a:pathLst>
                <a:path w="16" h="5631">
                  <a:moveTo>
                    <a:pt x="16" y="5631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43" name="Freeform 71"/>
            <p:cNvSpPr>
              <a:spLocks/>
            </p:cNvSpPr>
            <p:nvPr/>
          </p:nvSpPr>
          <p:spPr bwMode="auto">
            <a:xfrm>
              <a:off x="1445208" y="1864569"/>
              <a:ext cx="773105" cy="2356519"/>
            </a:xfrm>
            <a:custGeom>
              <a:avLst/>
              <a:gdLst/>
              <a:ahLst/>
              <a:cxnLst>
                <a:cxn ang="0">
                  <a:pos x="0" y="5719"/>
                </a:cxn>
                <a:cxn ang="0">
                  <a:pos x="3348" y="0"/>
                </a:cxn>
              </a:cxnLst>
              <a:rect l="0" t="0" r="r" b="b"/>
              <a:pathLst>
                <a:path w="3348" h="5719">
                  <a:moveTo>
                    <a:pt x="0" y="5719"/>
                  </a:moveTo>
                  <a:lnTo>
                    <a:pt x="3348" y="0"/>
                  </a:lnTo>
                </a:path>
              </a:pathLst>
            </a:custGeom>
            <a:noFill/>
            <a:ln w="9525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44" name="Freeform 70"/>
            <p:cNvSpPr>
              <a:spLocks/>
            </p:cNvSpPr>
            <p:nvPr/>
          </p:nvSpPr>
          <p:spPr bwMode="auto">
            <a:xfrm flipV="1">
              <a:off x="1156666" y="3932899"/>
              <a:ext cx="2711735" cy="45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89" y="3"/>
                </a:cxn>
              </a:cxnLst>
              <a:rect l="0" t="0" r="r" b="b"/>
              <a:pathLst>
                <a:path w="4389" h="3">
                  <a:moveTo>
                    <a:pt x="0" y="0"/>
                  </a:moveTo>
                  <a:lnTo>
                    <a:pt x="4389" y="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/>
              <a:tailEnd type="triangle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45" name="Freeform 69"/>
            <p:cNvSpPr>
              <a:spLocks/>
            </p:cNvSpPr>
            <p:nvPr/>
          </p:nvSpPr>
          <p:spPr bwMode="auto">
            <a:xfrm>
              <a:off x="1200084" y="3068960"/>
              <a:ext cx="2795852" cy="1008653"/>
            </a:xfrm>
            <a:custGeom>
              <a:avLst/>
              <a:gdLst/>
              <a:ahLst/>
              <a:cxnLst>
                <a:cxn ang="0">
                  <a:pos x="0" y="2536"/>
                </a:cxn>
                <a:cxn ang="0">
                  <a:pos x="4350" y="0"/>
                </a:cxn>
              </a:cxnLst>
              <a:rect l="0" t="0" r="r" b="b"/>
              <a:pathLst>
                <a:path w="4350" h="2536">
                  <a:moveTo>
                    <a:pt x="0" y="2536"/>
                  </a:moveTo>
                  <a:lnTo>
                    <a:pt x="4350" y="0"/>
                  </a:lnTo>
                </a:path>
              </a:pathLst>
            </a:custGeom>
            <a:noFill/>
            <a:ln w="12700">
              <a:solidFill>
                <a:srgbClr val="00B050"/>
              </a:solidFill>
              <a:round/>
              <a:headEnd type="none"/>
              <a:tailEnd type="triangle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4035639" y="2915072"/>
                  <a:ext cx="548293" cy="4139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ko-KR" altLang="en-US" sz="2000" dirty="0">
                    <a:solidFill>
                      <a:prstClr val="black"/>
                    </a:solidFill>
                    <a:latin typeface="맑은 고딕"/>
                    <a:ea typeface="맑은 고딕" panose="020B0503020000020004" pitchFamily="50" charset="-127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5639" y="2915072"/>
                  <a:ext cx="548293" cy="413907"/>
                </a:xfrm>
                <a:prstGeom prst="rect">
                  <a:avLst/>
                </a:prstGeom>
                <a:blipFill>
                  <a:blip r:embed="rId4"/>
                  <a:stretch>
                    <a:fillRect l="-21277" r="-19149" b="-14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3893844" y="3737924"/>
                  <a:ext cx="439357" cy="4139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ko-KR" altLang="en-US" sz="2000" dirty="0">
                    <a:solidFill>
                      <a:prstClr val="black"/>
                    </a:solidFill>
                    <a:latin typeface="맑은 고딕"/>
                    <a:ea typeface="맑은 고딕" panose="020B0503020000020004" pitchFamily="50" charset="-127"/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3844" y="3737924"/>
                  <a:ext cx="439357" cy="413907"/>
                </a:xfrm>
                <a:prstGeom prst="rect">
                  <a:avLst/>
                </a:prstGeom>
                <a:blipFill>
                  <a:blip r:embed="rId5"/>
                  <a:stretch>
                    <a:fillRect l="-7692" r="-2564" b="-196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1422631" y="1484784"/>
                  <a:ext cx="370310" cy="4139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ko-KR" altLang="en-US" sz="2000" dirty="0">
                    <a:solidFill>
                      <a:prstClr val="black"/>
                    </a:solidFill>
                    <a:latin typeface="맑은 고딕"/>
                    <a:ea typeface="맑은 고딕" panose="020B0503020000020004" pitchFamily="50" charset="-127"/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2631" y="1484784"/>
                  <a:ext cx="370310" cy="413907"/>
                </a:xfrm>
                <a:prstGeom prst="rect">
                  <a:avLst/>
                </a:prstGeom>
                <a:blipFill>
                  <a:blip r:embed="rId6"/>
                  <a:stretch>
                    <a:fillRect l="-18750" r="-15625" b="-588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2202795" y="1484783"/>
                  <a:ext cx="482014" cy="4139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ko-K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ko-KR" altLang="en-US" sz="2000" dirty="0">
                    <a:solidFill>
                      <a:prstClr val="black"/>
                    </a:solidFill>
                    <a:latin typeface="맑은 고딕"/>
                    <a:ea typeface="맑은 고딕" panose="020B0503020000020004" pitchFamily="50" charset="-127"/>
                  </a:endParaRPr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2795" y="1484783"/>
                  <a:ext cx="482014" cy="413907"/>
                </a:xfrm>
                <a:prstGeom prst="rect">
                  <a:avLst/>
                </a:prstGeom>
                <a:blipFill>
                  <a:blip r:embed="rId7"/>
                  <a:stretch>
                    <a:fillRect l="-23810" r="-21429" b="-1372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0" name="직선 연결선 49"/>
          <p:cNvCxnSpPr/>
          <p:nvPr/>
        </p:nvCxnSpPr>
        <p:spPr>
          <a:xfrm flipV="1">
            <a:off x="9414848" y="3156729"/>
            <a:ext cx="442189" cy="1683974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/>
          <p:cNvCxnSpPr/>
          <p:nvPr/>
        </p:nvCxnSpPr>
        <p:spPr>
          <a:xfrm>
            <a:off x="2003418" y="5896324"/>
            <a:ext cx="0" cy="23382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9677904" y="5215867"/>
                <a:ext cx="16235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ko-KR" altLang="en-US" sz="1400" i="1" dirty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904" y="5215867"/>
                <a:ext cx="162352" cy="215444"/>
              </a:xfrm>
              <a:prstGeom prst="rect">
                <a:avLst/>
              </a:prstGeom>
              <a:blipFill>
                <a:blip r:embed="rId8"/>
                <a:stretch>
                  <a:fillRect l="-19231" r="-15385" b="-114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8599140" y="3636578"/>
                <a:ext cx="20518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altLang="ko-KR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ko-KR" altLang="en-US" sz="1400" i="1" dirty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9140" y="3636578"/>
                <a:ext cx="205184" cy="215444"/>
              </a:xfrm>
              <a:prstGeom prst="rect">
                <a:avLst/>
              </a:prstGeom>
              <a:blipFill>
                <a:blip r:embed="rId9"/>
                <a:stretch>
                  <a:fillRect l="-15152" r="-15152" b="-142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직선 연결선 55"/>
          <p:cNvCxnSpPr/>
          <p:nvPr/>
        </p:nvCxnSpPr>
        <p:spPr>
          <a:xfrm flipH="1">
            <a:off x="9239732" y="4512061"/>
            <a:ext cx="265124" cy="139212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/>
          <p:nvPr/>
        </p:nvCxnSpPr>
        <p:spPr>
          <a:xfrm flipH="1" flipV="1">
            <a:off x="1582591" y="5896324"/>
            <a:ext cx="413392" cy="423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293044" y="5795739"/>
                <a:ext cx="285976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altLang="ko-KR" sz="1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ko-KR" sz="1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ko-KR" altLang="en-US" sz="1200" dirty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044" y="5795739"/>
                <a:ext cx="285976" cy="184666"/>
              </a:xfrm>
              <a:prstGeom prst="rect">
                <a:avLst/>
              </a:prstGeom>
              <a:blipFill>
                <a:blip r:embed="rId10"/>
                <a:stretch>
                  <a:fillRect l="-2128" r="-6383"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6" name="직선 연결선 65"/>
          <p:cNvCxnSpPr/>
          <p:nvPr/>
        </p:nvCxnSpPr>
        <p:spPr>
          <a:xfrm flipH="1">
            <a:off x="9277098" y="4356674"/>
            <a:ext cx="265124" cy="139212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/>
          <p:cNvCxnSpPr/>
          <p:nvPr/>
        </p:nvCxnSpPr>
        <p:spPr>
          <a:xfrm flipH="1">
            <a:off x="9301815" y="4203133"/>
            <a:ext cx="265124" cy="139212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/>
          <p:cNvCxnSpPr/>
          <p:nvPr/>
        </p:nvCxnSpPr>
        <p:spPr>
          <a:xfrm flipH="1">
            <a:off x="9345248" y="4054396"/>
            <a:ext cx="265124" cy="139212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/>
          <p:cNvCxnSpPr/>
          <p:nvPr/>
        </p:nvCxnSpPr>
        <p:spPr>
          <a:xfrm flipH="1">
            <a:off x="9391814" y="3911935"/>
            <a:ext cx="265124" cy="139212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/>
          <p:cNvCxnSpPr/>
          <p:nvPr/>
        </p:nvCxnSpPr>
        <p:spPr>
          <a:xfrm flipH="1">
            <a:off x="9445497" y="3674694"/>
            <a:ext cx="265124" cy="139212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그룹 73"/>
          <p:cNvGrpSpPr/>
          <p:nvPr/>
        </p:nvGrpSpPr>
        <p:grpSpPr>
          <a:xfrm>
            <a:off x="1991544" y="1167252"/>
            <a:ext cx="3625502" cy="2477772"/>
            <a:chOff x="467544" y="1648348"/>
            <a:chExt cx="3625502" cy="2477772"/>
          </a:xfrm>
        </p:grpSpPr>
        <p:sp>
          <p:nvSpPr>
            <p:cNvPr id="5" name="Freeform 36"/>
            <p:cNvSpPr>
              <a:spLocks/>
            </p:cNvSpPr>
            <p:nvPr/>
          </p:nvSpPr>
          <p:spPr bwMode="auto">
            <a:xfrm>
              <a:off x="774055" y="3557641"/>
              <a:ext cx="1492" cy="5378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847"/>
                </a:cxn>
              </a:cxnLst>
              <a:rect l="0" t="0" r="r" b="b"/>
              <a:pathLst>
                <a:path w="3" h="847">
                  <a:moveTo>
                    <a:pt x="0" y="0"/>
                  </a:moveTo>
                  <a:lnTo>
                    <a:pt x="3" y="847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6" name="Freeform 35"/>
            <p:cNvSpPr>
              <a:spLocks/>
            </p:cNvSpPr>
            <p:nvPr/>
          </p:nvSpPr>
          <p:spPr bwMode="auto">
            <a:xfrm>
              <a:off x="765847" y="4096227"/>
              <a:ext cx="1690017" cy="889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661" y="0"/>
                </a:cxn>
              </a:cxnLst>
              <a:rect l="0" t="0" r="r" b="b"/>
              <a:pathLst>
                <a:path w="2661" h="15">
                  <a:moveTo>
                    <a:pt x="0" y="15"/>
                  </a:moveTo>
                  <a:lnTo>
                    <a:pt x="2661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grpSp>
          <p:nvGrpSpPr>
            <p:cNvPr id="60" name="그룹 59"/>
            <p:cNvGrpSpPr/>
            <p:nvPr/>
          </p:nvGrpSpPr>
          <p:grpSpPr>
            <a:xfrm>
              <a:off x="1008344" y="3780632"/>
              <a:ext cx="220859" cy="319299"/>
              <a:chOff x="1008344" y="3780632"/>
              <a:chExt cx="220859" cy="319299"/>
            </a:xfrm>
          </p:grpSpPr>
          <p:sp>
            <p:nvSpPr>
              <p:cNvPr id="7" name="Oval 34"/>
              <p:cNvSpPr>
                <a:spLocks noChangeArrowheads="1"/>
              </p:cNvSpPr>
              <p:nvPr/>
            </p:nvSpPr>
            <p:spPr bwMode="auto">
              <a:xfrm>
                <a:off x="1064305" y="3780632"/>
                <a:ext cx="114906" cy="114829"/>
              </a:xfrm>
              <a:prstGeom prst="ellipse">
                <a:avLst/>
              </a:prstGeom>
              <a:noFill/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endParaRPr>
              </a:p>
            </p:txBody>
          </p:sp>
          <p:sp>
            <p:nvSpPr>
              <p:cNvPr id="8" name="Freeform 33"/>
              <p:cNvSpPr>
                <a:spLocks/>
              </p:cNvSpPr>
              <p:nvPr/>
            </p:nvSpPr>
            <p:spPr bwMode="auto">
              <a:xfrm>
                <a:off x="1116535" y="3900647"/>
                <a:ext cx="746" cy="1148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80"/>
                  </a:cxn>
                </a:cxnLst>
                <a:rect l="0" t="0" r="r" b="b"/>
                <a:pathLst>
                  <a:path w="1" h="180">
                    <a:moveTo>
                      <a:pt x="0" y="0"/>
                    </a:moveTo>
                    <a:lnTo>
                      <a:pt x="1" y="180"/>
                    </a:lnTo>
                  </a:path>
                </a:pathLst>
              </a:custGeom>
              <a:noFill/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endParaRPr>
              </a:p>
            </p:txBody>
          </p:sp>
          <p:sp>
            <p:nvSpPr>
              <p:cNvPr id="9" name="Freeform 32"/>
              <p:cNvSpPr>
                <a:spLocks/>
              </p:cNvSpPr>
              <p:nvPr/>
            </p:nvSpPr>
            <p:spPr bwMode="auto">
              <a:xfrm>
                <a:off x="1021775" y="4015476"/>
                <a:ext cx="85807" cy="75565"/>
              </a:xfrm>
              <a:custGeom>
                <a:avLst/>
                <a:gdLst/>
                <a:ahLst/>
                <a:cxnLst>
                  <a:cxn ang="0">
                    <a:pos x="135" y="0"/>
                  </a:cxn>
                  <a:cxn ang="0">
                    <a:pos x="0" y="119"/>
                  </a:cxn>
                </a:cxnLst>
                <a:rect l="0" t="0" r="r" b="b"/>
                <a:pathLst>
                  <a:path w="135" h="119">
                    <a:moveTo>
                      <a:pt x="135" y="0"/>
                    </a:moveTo>
                    <a:lnTo>
                      <a:pt x="0" y="119"/>
                    </a:lnTo>
                  </a:path>
                </a:pathLst>
              </a:custGeom>
              <a:noFill/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0" name="Freeform 31"/>
              <p:cNvSpPr>
                <a:spLocks/>
              </p:cNvSpPr>
              <p:nvPr/>
            </p:nvSpPr>
            <p:spPr bwMode="auto">
              <a:xfrm>
                <a:off x="1127727" y="4015476"/>
                <a:ext cx="101476" cy="844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133"/>
                  </a:cxn>
                </a:cxnLst>
                <a:rect l="0" t="0" r="r" b="b"/>
                <a:pathLst>
                  <a:path w="159" h="133">
                    <a:moveTo>
                      <a:pt x="0" y="0"/>
                    </a:moveTo>
                    <a:lnTo>
                      <a:pt x="159" y="133"/>
                    </a:lnTo>
                  </a:path>
                </a:pathLst>
              </a:custGeom>
              <a:noFill/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1" name="Freeform 30"/>
              <p:cNvSpPr>
                <a:spLocks/>
              </p:cNvSpPr>
              <p:nvPr/>
            </p:nvSpPr>
            <p:spPr bwMode="auto">
              <a:xfrm>
                <a:off x="1008344" y="3909537"/>
                <a:ext cx="106699" cy="57044"/>
              </a:xfrm>
              <a:custGeom>
                <a:avLst/>
                <a:gdLst/>
                <a:ahLst/>
                <a:cxnLst>
                  <a:cxn ang="0">
                    <a:pos x="165" y="0"/>
                  </a:cxn>
                  <a:cxn ang="0">
                    <a:pos x="0" y="90"/>
                  </a:cxn>
                </a:cxnLst>
                <a:rect l="0" t="0" r="r" b="b"/>
                <a:pathLst>
                  <a:path w="165" h="90">
                    <a:moveTo>
                      <a:pt x="165" y="0"/>
                    </a:moveTo>
                    <a:lnTo>
                      <a:pt x="0" y="90"/>
                    </a:lnTo>
                  </a:path>
                </a:pathLst>
              </a:custGeom>
              <a:noFill/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2" name="Freeform 29"/>
              <p:cNvSpPr>
                <a:spLocks/>
              </p:cNvSpPr>
              <p:nvPr/>
            </p:nvSpPr>
            <p:spPr bwMode="auto">
              <a:xfrm>
                <a:off x="1115043" y="3909537"/>
                <a:ext cx="94014" cy="666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0" y="105"/>
                  </a:cxn>
                </a:cxnLst>
                <a:rect l="0" t="0" r="r" b="b"/>
                <a:pathLst>
                  <a:path w="150" h="105">
                    <a:moveTo>
                      <a:pt x="0" y="0"/>
                    </a:moveTo>
                    <a:lnTo>
                      <a:pt x="150" y="105"/>
                    </a:lnTo>
                  </a:path>
                </a:pathLst>
              </a:custGeom>
              <a:noFill/>
              <a:ln w="127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13" name="Freeform 28"/>
            <p:cNvSpPr>
              <a:spLocks/>
            </p:cNvSpPr>
            <p:nvPr/>
          </p:nvSpPr>
          <p:spPr bwMode="auto">
            <a:xfrm>
              <a:off x="1209803" y="3426513"/>
              <a:ext cx="143260" cy="285962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225" y="0"/>
                </a:cxn>
              </a:cxnLst>
              <a:rect l="0" t="0" r="r" b="b"/>
              <a:pathLst>
                <a:path w="225" h="450">
                  <a:moveTo>
                    <a:pt x="0" y="450"/>
                  </a:moveTo>
                  <a:lnTo>
                    <a:pt x="2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grpSp>
          <p:nvGrpSpPr>
            <p:cNvPr id="59" name="그룹 58"/>
            <p:cNvGrpSpPr/>
            <p:nvPr/>
          </p:nvGrpSpPr>
          <p:grpSpPr>
            <a:xfrm>
              <a:off x="752234" y="2625081"/>
              <a:ext cx="219366" cy="319300"/>
              <a:chOff x="3656411" y="2567887"/>
              <a:chExt cx="219366" cy="319300"/>
            </a:xfrm>
          </p:grpSpPr>
          <p:sp>
            <p:nvSpPr>
              <p:cNvPr id="14" name="Oval 27"/>
              <p:cNvSpPr>
                <a:spLocks noChangeArrowheads="1"/>
              </p:cNvSpPr>
              <p:nvPr/>
            </p:nvSpPr>
            <p:spPr bwMode="auto">
              <a:xfrm>
                <a:off x="3711626" y="2567887"/>
                <a:ext cx="114160" cy="114829"/>
              </a:xfrm>
              <a:prstGeom prst="ellipse">
                <a:avLst/>
              </a:pr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5" name="Freeform 26"/>
              <p:cNvSpPr>
                <a:spLocks/>
              </p:cNvSpPr>
              <p:nvPr/>
            </p:nvSpPr>
            <p:spPr bwMode="auto">
              <a:xfrm>
                <a:off x="3763856" y="2687902"/>
                <a:ext cx="746" cy="1148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80"/>
                  </a:cxn>
                </a:cxnLst>
                <a:rect l="0" t="0" r="r" b="b"/>
                <a:pathLst>
                  <a:path w="1" h="180">
                    <a:moveTo>
                      <a:pt x="0" y="0"/>
                    </a:moveTo>
                    <a:lnTo>
                      <a:pt x="1" y="18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6" name="Freeform 25"/>
              <p:cNvSpPr>
                <a:spLocks/>
              </p:cNvSpPr>
              <p:nvPr/>
            </p:nvSpPr>
            <p:spPr bwMode="auto">
              <a:xfrm>
                <a:off x="3669095" y="2802732"/>
                <a:ext cx="85060" cy="75565"/>
              </a:xfrm>
              <a:custGeom>
                <a:avLst/>
                <a:gdLst/>
                <a:ahLst/>
                <a:cxnLst>
                  <a:cxn ang="0">
                    <a:pos x="135" y="0"/>
                  </a:cxn>
                  <a:cxn ang="0">
                    <a:pos x="0" y="119"/>
                  </a:cxn>
                </a:cxnLst>
                <a:rect l="0" t="0" r="r" b="b"/>
                <a:pathLst>
                  <a:path w="135" h="119">
                    <a:moveTo>
                      <a:pt x="135" y="0"/>
                    </a:moveTo>
                    <a:lnTo>
                      <a:pt x="0" y="119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7" name="Freeform 24"/>
              <p:cNvSpPr>
                <a:spLocks/>
              </p:cNvSpPr>
              <p:nvPr/>
            </p:nvSpPr>
            <p:spPr bwMode="auto">
              <a:xfrm>
                <a:off x="3773555" y="2802732"/>
                <a:ext cx="102222" cy="844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133"/>
                  </a:cxn>
                </a:cxnLst>
                <a:rect l="0" t="0" r="r" b="b"/>
                <a:pathLst>
                  <a:path w="159" h="133">
                    <a:moveTo>
                      <a:pt x="0" y="0"/>
                    </a:moveTo>
                    <a:lnTo>
                      <a:pt x="159" y="133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8" name="Freeform 23"/>
              <p:cNvSpPr>
                <a:spLocks/>
              </p:cNvSpPr>
              <p:nvPr/>
            </p:nvSpPr>
            <p:spPr bwMode="auto">
              <a:xfrm>
                <a:off x="3656411" y="2696792"/>
                <a:ext cx="105206" cy="57044"/>
              </a:xfrm>
              <a:custGeom>
                <a:avLst/>
                <a:gdLst/>
                <a:ahLst/>
                <a:cxnLst>
                  <a:cxn ang="0">
                    <a:pos x="165" y="0"/>
                  </a:cxn>
                  <a:cxn ang="0">
                    <a:pos x="0" y="90"/>
                  </a:cxn>
                </a:cxnLst>
                <a:rect l="0" t="0" r="r" b="b"/>
                <a:pathLst>
                  <a:path w="165" h="90">
                    <a:moveTo>
                      <a:pt x="165" y="0"/>
                    </a:moveTo>
                    <a:lnTo>
                      <a:pt x="0" y="9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endParaRPr>
              </a:p>
            </p:txBody>
          </p:sp>
          <p:sp>
            <p:nvSpPr>
              <p:cNvPr id="19" name="Freeform 22"/>
              <p:cNvSpPr>
                <a:spLocks/>
              </p:cNvSpPr>
              <p:nvPr/>
            </p:nvSpPr>
            <p:spPr bwMode="auto">
              <a:xfrm>
                <a:off x="3761617" y="2696792"/>
                <a:ext cx="109683" cy="444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2" y="71"/>
                  </a:cxn>
                </a:cxnLst>
                <a:rect l="0" t="0" r="r" b="b"/>
                <a:pathLst>
                  <a:path w="172" h="71">
                    <a:moveTo>
                      <a:pt x="0" y="0"/>
                    </a:moveTo>
                    <a:lnTo>
                      <a:pt x="172" y="71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endParaRPr>
              </a:p>
            </p:txBody>
          </p:sp>
        </p:grpSp>
        <p:sp>
          <p:nvSpPr>
            <p:cNvPr id="20" name="Freeform 21"/>
            <p:cNvSpPr>
              <a:spLocks/>
            </p:cNvSpPr>
            <p:nvPr/>
          </p:nvSpPr>
          <p:spPr bwMode="auto">
            <a:xfrm flipH="1">
              <a:off x="978477" y="2481928"/>
              <a:ext cx="209147" cy="154984"/>
            </a:xfrm>
            <a:custGeom>
              <a:avLst/>
              <a:gdLst/>
              <a:ahLst/>
              <a:cxnLst>
                <a:cxn ang="0">
                  <a:pos x="360" y="135"/>
                </a:cxn>
                <a:cxn ang="0">
                  <a:pos x="0" y="0"/>
                </a:cxn>
              </a:cxnLst>
              <a:rect l="0" t="0" r="r" b="b"/>
              <a:pathLst>
                <a:path w="360" h="135">
                  <a:moveTo>
                    <a:pt x="360" y="135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467544" y="1648348"/>
              <a:ext cx="3124685" cy="1305513"/>
            </a:xfrm>
            <a:prstGeom prst="homePlate">
              <a:avLst>
                <a:gd name="adj" fmla="val 63831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924930" y="2267850"/>
              <a:ext cx="1598988" cy="113348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grpSp>
          <p:nvGrpSpPr>
            <p:cNvPr id="63" name="그룹 62"/>
            <p:cNvGrpSpPr/>
            <p:nvPr/>
          </p:nvGrpSpPr>
          <p:grpSpPr>
            <a:xfrm>
              <a:off x="3636406" y="1840922"/>
              <a:ext cx="456640" cy="570441"/>
              <a:chOff x="5109900" y="1695927"/>
              <a:chExt cx="456640" cy="570441"/>
            </a:xfrm>
          </p:grpSpPr>
          <p:sp>
            <p:nvSpPr>
              <p:cNvPr id="22" name="AutoShape 19"/>
              <p:cNvSpPr>
                <a:spLocks noChangeArrowheads="1"/>
              </p:cNvSpPr>
              <p:nvPr/>
            </p:nvSpPr>
            <p:spPr bwMode="auto">
              <a:xfrm>
                <a:off x="5109900" y="2038932"/>
                <a:ext cx="456640" cy="227436"/>
              </a:xfrm>
              <a:custGeom>
                <a:avLst/>
                <a:gdLst>
                  <a:gd name="G0" fmla="+- 16200 0 0"/>
                  <a:gd name="G1" fmla="+- 5400 0 0"/>
                  <a:gd name="G2" fmla="+- 21600 0 5400"/>
                  <a:gd name="G3" fmla="+- 10800 0 5400"/>
                  <a:gd name="G4" fmla="+- 21600 0 16200"/>
                  <a:gd name="G5" fmla="*/ G4 G3 10800"/>
                  <a:gd name="G6" fmla="+- 21600 0 G5"/>
                  <a:gd name="T0" fmla="*/ 16200 w 21600"/>
                  <a:gd name="T1" fmla="*/ 0 h 21600"/>
                  <a:gd name="T2" fmla="*/ 0 w 21600"/>
                  <a:gd name="T3" fmla="*/ 10800 h 21600"/>
                  <a:gd name="T4" fmla="*/ 16200 w 21600"/>
                  <a:gd name="T5" fmla="*/ 21600 h 21600"/>
                  <a:gd name="T6" fmla="*/ 21600 w 21600"/>
                  <a:gd name="T7" fmla="*/ 10800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75 w 21600"/>
                  <a:gd name="T13" fmla="*/ G1 h 21600"/>
                  <a:gd name="T14" fmla="*/ G6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5165624" y="1695927"/>
                    <a:ext cx="342480" cy="343747"/>
                  </a:xfrm>
                  <a:prstGeom prst="rect">
                    <a:avLst/>
                  </a:prstGeom>
                  <a:noFill/>
                  <a:ln w="9525">
                    <a:noFill/>
                    <a:prstDash val="dash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kumimoji="1" lang="en-US" altLang="ko-K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굴림" pitchFamily="50" charset="-127"/>
                              <a:cs typeface="굴림" pitchFamily="50" charset="-127"/>
                            </a:rPr>
                            <m:t>𝑉</m:t>
                          </m:r>
                        </m:oMath>
                      </m:oMathPara>
                    </a14:m>
                    <a:endParaRPr kumimoji="1" lang="en-US" altLang="ko-KR" dirty="0">
                      <a:solidFill>
                        <a:prstClr val="black"/>
                      </a:solidFill>
                      <a:latin typeface="굴림" pitchFamily="50" charset="-127"/>
                      <a:ea typeface="굴림" pitchFamily="50" charset="-127"/>
                      <a:cs typeface="굴림" pitchFamily="50" charset="-127"/>
                    </a:endParaRPr>
                  </a:p>
                </p:txBody>
              </p:sp>
            </mc:Choice>
            <mc:Fallback xmlns="">
              <p:sp>
                <p:nvSpPr>
                  <p:cNvPr id="28" name="Rectangle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165624" y="1695927"/>
                    <a:ext cx="342480" cy="343747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 b="-3571"/>
                    </a:stretch>
                  </a:blipFill>
                  <a:ln w="9525">
                    <a:noFill/>
                    <a:prstDash val="dash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2" name="그룹 61"/>
            <p:cNvGrpSpPr/>
            <p:nvPr/>
          </p:nvGrpSpPr>
          <p:grpSpPr>
            <a:xfrm>
              <a:off x="2411760" y="2636912"/>
              <a:ext cx="229639" cy="288947"/>
              <a:chOff x="3771317" y="1695927"/>
              <a:chExt cx="341734" cy="343747"/>
            </a:xfrm>
          </p:grpSpPr>
          <p:sp>
            <p:nvSpPr>
              <p:cNvPr id="24" name="AutoShape 15"/>
              <p:cNvSpPr>
                <a:spLocks noChangeArrowheads="1"/>
              </p:cNvSpPr>
              <p:nvPr/>
            </p:nvSpPr>
            <p:spPr bwMode="auto">
              <a:xfrm>
                <a:off x="3771317" y="1695927"/>
                <a:ext cx="341734" cy="343747"/>
              </a:xfrm>
              <a:prstGeom prst="flowChartConnector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5" name="Freeform 14"/>
              <p:cNvSpPr>
                <a:spLocks/>
              </p:cNvSpPr>
              <p:nvPr/>
            </p:nvSpPr>
            <p:spPr bwMode="auto">
              <a:xfrm>
                <a:off x="3929500" y="1733709"/>
                <a:ext cx="123860" cy="142981"/>
              </a:xfrm>
              <a:custGeom>
                <a:avLst/>
                <a:gdLst/>
                <a:ahLst/>
                <a:cxnLst>
                  <a:cxn ang="0">
                    <a:pos x="0" y="225"/>
                  </a:cxn>
                  <a:cxn ang="0">
                    <a:pos x="195" y="0"/>
                  </a:cxn>
                </a:cxnLst>
                <a:rect l="0" t="0" r="r" b="b"/>
                <a:pathLst>
                  <a:path w="195" h="225">
                    <a:moveTo>
                      <a:pt x="0" y="225"/>
                    </a:moveTo>
                    <a:lnTo>
                      <a:pt x="195" y="0"/>
                    </a:lnTo>
                  </a:path>
                </a:pathLst>
              </a:cu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endParaRPr>
              </a:p>
            </p:txBody>
          </p:sp>
        </p:grpSp>
        <p:grpSp>
          <p:nvGrpSpPr>
            <p:cNvPr id="61" name="그룹 60"/>
            <p:cNvGrpSpPr/>
            <p:nvPr/>
          </p:nvGrpSpPr>
          <p:grpSpPr>
            <a:xfrm>
              <a:off x="1802241" y="3812753"/>
              <a:ext cx="257059" cy="264320"/>
              <a:chOff x="1802242" y="3671729"/>
              <a:chExt cx="341734" cy="343747"/>
            </a:xfrm>
          </p:grpSpPr>
          <p:sp>
            <p:nvSpPr>
              <p:cNvPr id="26" name="AutoShape 13"/>
              <p:cNvSpPr>
                <a:spLocks noChangeArrowheads="1"/>
              </p:cNvSpPr>
              <p:nvPr/>
            </p:nvSpPr>
            <p:spPr bwMode="auto">
              <a:xfrm>
                <a:off x="1802242" y="3671729"/>
                <a:ext cx="341734" cy="343747"/>
              </a:xfrm>
              <a:prstGeom prst="flowChartConnector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endParaRPr>
              </a:p>
            </p:txBody>
          </p:sp>
          <p:sp>
            <p:nvSpPr>
              <p:cNvPr id="27" name="Freeform 12"/>
              <p:cNvSpPr>
                <a:spLocks/>
              </p:cNvSpPr>
              <p:nvPr/>
            </p:nvSpPr>
            <p:spPr bwMode="auto">
              <a:xfrm>
                <a:off x="1960425" y="3785077"/>
                <a:ext cx="171613" cy="67416"/>
              </a:xfrm>
              <a:custGeom>
                <a:avLst/>
                <a:gdLst/>
                <a:ahLst/>
                <a:cxnLst>
                  <a:cxn ang="0">
                    <a:pos x="0" y="106"/>
                  </a:cxn>
                  <a:cxn ang="0">
                    <a:pos x="270" y="0"/>
                  </a:cxn>
                </a:cxnLst>
                <a:rect l="0" t="0" r="r" b="b"/>
                <a:pathLst>
                  <a:path w="270" h="106">
                    <a:moveTo>
                      <a:pt x="0" y="106"/>
                    </a:moveTo>
                    <a:lnTo>
                      <a:pt x="270" y="0"/>
                    </a:lnTo>
                  </a:path>
                </a:pathLst>
              </a:custGeom>
              <a:noFill/>
              <a:ln w="9525">
                <a:solidFill>
                  <a:srgbClr val="8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7"/>
                <p:cNvSpPr>
                  <a:spLocks noChangeArrowheads="1"/>
                </p:cNvSpPr>
                <p:nvPr/>
              </p:nvSpPr>
              <p:spPr bwMode="auto">
                <a:xfrm>
                  <a:off x="1610637" y="2420888"/>
                  <a:ext cx="341734" cy="343747"/>
                </a:xfrm>
                <a:prstGeom prst="rect">
                  <a:avLst/>
                </a:prstGeom>
                <a:noFill/>
                <a:ln w="9525">
                  <a:noFill/>
                  <a:prstDash val="dash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ko-KR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𝐿</m:t>
                        </m:r>
                        <m:r>
                          <a:rPr kumimoji="1" lang="en-US" altLang="ko-KR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′</m:t>
                        </m:r>
                      </m:oMath>
                    </m:oMathPara>
                  </a14:m>
                  <a:endParaRPr kumimoji="1" lang="en-US" altLang="ko-KR" dirty="0">
                    <a:solidFill>
                      <a:prstClr val="black"/>
                    </a:solidFill>
                    <a:latin typeface="굴림" pitchFamily="50" charset="-127"/>
                    <a:ea typeface="굴림" pitchFamily="50" charset="-127"/>
                    <a:cs typeface="굴림" pitchFamily="50" charset="-127"/>
                  </a:endParaRPr>
                </a:p>
              </p:txBody>
            </p:sp>
          </mc:Choice>
          <mc:Fallback xmlns="">
            <p:sp>
              <p:nvSpPr>
                <p:cNvPr id="31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610637" y="2420888"/>
                  <a:ext cx="341734" cy="343747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r="-7143" b="-5263"/>
                  </a:stretch>
                </a:blipFill>
                <a:ln w="9525">
                  <a:noFill/>
                  <a:prstDash val="dash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"/>
                <p:cNvSpPr>
                  <a:spLocks noChangeArrowheads="1"/>
                </p:cNvSpPr>
                <p:nvPr/>
              </p:nvSpPr>
              <p:spPr bwMode="auto">
                <a:xfrm>
                  <a:off x="1565970" y="3085253"/>
                  <a:ext cx="341734" cy="343747"/>
                </a:xfrm>
                <a:prstGeom prst="rect">
                  <a:avLst/>
                </a:prstGeom>
                <a:noFill/>
                <a:ln w="9525">
                  <a:noFill/>
                  <a:prstDash val="dash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ko-KR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𝐿</m:t>
                        </m:r>
                      </m:oMath>
                    </m:oMathPara>
                  </a14:m>
                  <a:endParaRPr kumimoji="1" lang="en-US" altLang="ko-KR" dirty="0">
                    <a:solidFill>
                      <a:prstClr val="black"/>
                    </a:solidFill>
                    <a:latin typeface="굴림" pitchFamily="50" charset="-127"/>
                    <a:ea typeface="굴림" pitchFamily="50" charset="-127"/>
                    <a:cs typeface="굴림" pitchFamily="50" charset="-127"/>
                  </a:endParaRPr>
                </a:p>
              </p:txBody>
            </p:sp>
          </mc:Choice>
          <mc:Fallback xmlns="">
            <p:sp>
              <p:nvSpPr>
                <p:cNvPr id="71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565970" y="3085253"/>
                  <a:ext cx="341734" cy="343747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b="-1754"/>
                  </a:stretch>
                </a:blipFill>
                <a:ln w="9525">
                  <a:noFill/>
                  <a:prstDash val="dash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760802" y="3849121"/>
                  <a:ext cx="22147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𝜗</m:t>
                        </m:r>
                      </m:oMath>
                    </m:oMathPara>
                  </a14:m>
                  <a:endParaRPr lang="ko-KR" altLang="en-US" dirty="0">
                    <a:solidFill>
                      <a:prstClr val="black"/>
                    </a:solidFill>
                    <a:latin typeface="맑은 고딕"/>
                    <a:ea typeface="맑은 고딕" panose="020B0503020000020004" pitchFamily="50" charset="-127"/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802" y="3849121"/>
                  <a:ext cx="221471" cy="276999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l="-19444" r="-16667" b="-1087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485085" y="2646086"/>
                  <a:ext cx="27571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𝜗</m:t>
                        </m:r>
                        <m:r>
                          <a:rPr lang="en-US" altLang="ko-K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ko-KR" altLang="en-US" dirty="0">
                    <a:solidFill>
                      <a:prstClr val="black"/>
                    </a:solidFill>
                    <a:latin typeface="맑은 고딕"/>
                    <a:ea typeface="맑은 고딕" panose="020B0503020000020004" pitchFamily="50" charset="-127"/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5085" y="2646086"/>
                  <a:ext cx="275717" cy="276999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l="-15556" r="-20000" b="-1304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096000" y="769928"/>
                <a:ext cx="4536504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ko-KR" altLang="en-US" sz="1600" b="1" u="sng" dirty="0">
                    <a:solidFill>
                      <a:prstClr val="black"/>
                    </a:solidFill>
                    <a:latin typeface="맑은 고딕"/>
                    <a:ea typeface="맑은 고딕" panose="020B0503020000020004" pitchFamily="50" charset="-127"/>
                  </a:rPr>
                  <a:t>길이란</a:t>
                </a:r>
                <a:r>
                  <a:rPr lang="en-US" altLang="ko-KR" sz="1600" b="1" u="sng" dirty="0">
                    <a:solidFill>
                      <a:prstClr val="black"/>
                    </a:solidFill>
                    <a:latin typeface="맑은 고딕"/>
                    <a:ea typeface="맑은 고딕" panose="020B0503020000020004" pitchFamily="50" charset="-127"/>
                  </a:rPr>
                  <a:t>?</a:t>
                </a:r>
                <a:r>
                  <a:rPr lang="en-US" altLang="ko-KR" sz="1600" b="1" dirty="0">
                    <a:solidFill>
                      <a:prstClr val="black"/>
                    </a:solidFill>
                    <a:latin typeface="맑은 고딕"/>
                    <a:ea typeface="맑은 고딕" panose="020B0503020000020004" pitchFamily="50" charset="-127"/>
                  </a:rPr>
                  <a:t>: </a:t>
                </a:r>
                <a:r>
                  <a:rPr lang="ko-KR" altLang="en-US" sz="1600" dirty="0">
                    <a:solidFill>
                      <a:prstClr val="black"/>
                    </a:solidFill>
                    <a:latin typeface="맑은 고딕"/>
                    <a:ea typeface="맑은 고딕" panose="020B0503020000020004" pitchFamily="50" charset="-127"/>
                  </a:rPr>
                  <a:t>동시에 발생한 두 사건의 거리 </a:t>
                </a:r>
                <a:r>
                  <a:rPr lang="en-US" altLang="ko-KR" sz="1600" dirty="0">
                    <a:solidFill>
                      <a:prstClr val="black"/>
                    </a:solidFill>
                    <a:latin typeface="맑은 고딕"/>
                    <a:ea typeface="맑은 고딕" panose="020B0503020000020004" pitchFamily="50" charset="-127"/>
                    <a:sym typeface="Wingdings" panose="05000000000000000000" pitchFamily="2" charset="2"/>
                  </a:rPr>
                  <a:t>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ko-K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𝐿</m:t>
                        </m:r>
                      </m:e>
                      <m:sup>
                        <m:r>
                          <a:rPr lang="en-US" altLang="ko-K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∆</m:t>
                    </m:r>
                    <m:sSup>
                      <m:sSupPr>
                        <m:ctrlPr>
                          <a:rPr lang="en-US" altLang="ko-K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ko-K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altLang="ko-K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p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n-US" altLang="ko-K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  <m:r>
                          <a:rPr lang="en-US" altLang="ko-K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′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b>
                    </m:sSub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−</m:t>
                    </m:r>
                    <m:sSub>
                      <m:sSubPr>
                        <m:ctrlPr>
                          <a:rPr lang="en-US" altLang="ko-K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altLang="ko-K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  <m:r>
                          <a:rPr lang="en-US" altLang="ko-K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′</m:t>
                        </m:r>
                      </m:e>
                      <m:sub>
                        <m:r>
                          <a:rPr lang="en-US" altLang="ko-K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sz="1600" dirty="0">
                    <a:solidFill>
                      <a:prstClr val="black"/>
                    </a:solidFill>
                    <a:latin typeface="맑은 고딕"/>
                    <a:ea typeface="맑은 고딕" panose="020B0503020000020004" pitchFamily="50" charset="-127"/>
                  </a:rPr>
                  <a:t>  w/ 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p>
                      <m:sSupPr>
                        <m:ctrlPr>
                          <a:rPr lang="en-US" altLang="ko-K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altLang="ko-K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ko-KR" sz="1600" dirty="0">
                    <a:solidFill>
                      <a:prstClr val="black"/>
                    </a:solidFill>
                    <a:latin typeface="맑은 고딕"/>
                    <a:ea typeface="맑은 고딕" panose="020B0503020000020004" pitchFamily="50" charset="-127"/>
                  </a:rPr>
                  <a:t> (</a:t>
                </a:r>
                <a:r>
                  <a:rPr lang="ko-KR" altLang="en-US" sz="1600" dirty="0">
                    <a:solidFill>
                      <a:prstClr val="black"/>
                    </a:solidFill>
                    <a:latin typeface="맑은 고딕"/>
                    <a:ea typeface="맑은 고딕" panose="020B0503020000020004" pitchFamily="50" charset="-127"/>
                  </a:rPr>
                  <a:t>막대</a:t>
                </a:r>
                <a:r>
                  <a:rPr lang="en-US" altLang="ko-KR" sz="1600" dirty="0">
                    <a:solidFill>
                      <a:prstClr val="black"/>
                    </a:solidFill>
                    <a:latin typeface="맑은 고딕"/>
                    <a:ea typeface="맑은 고딕" panose="020B0503020000020004" pitchFamily="50" charset="-127"/>
                  </a:rPr>
                  <a:t> </a:t>
                </a:r>
                <a:r>
                  <a:rPr lang="ko-KR" altLang="en-US" sz="1600" dirty="0">
                    <a:solidFill>
                      <a:prstClr val="black"/>
                    </a:solidFill>
                    <a:latin typeface="맑은 고딕"/>
                    <a:ea typeface="맑은 고딕" panose="020B0503020000020004" pitchFamily="50" charset="-127"/>
                  </a:rPr>
                  <a:t>양 끝</a:t>
                </a:r>
                <a:r>
                  <a:rPr lang="en-US" altLang="ko-KR" sz="1600" dirty="0">
                    <a:solidFill>
                      <a:prstClr val="black"/>
                    </a:solidFill>
                    <a:latin typeface="맑은 고딕"/>
                    <a:ea typeface="맑은 고딕" panose="020B0503020000020004" pitchFamily="50" charset="-127"/>
                  </a:rPr>
                  <a:t>)</a:t>
                </a: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ko-KR" altLang="en-US" sz="1600" dirty="0">
                    <a:solidFill>
                      <a:prstClr val="black"/>
                    </a:solidFill>
                    <a:latin typeface="맑은 고딕"/>
                    <a:ea typeface="맑은 고딕" panose="020B0503020000020004" pitchFamily="50" charset="-127"/>
                  </a:rPr>
                  <a:t>마찬가지로 </a:t>
                </a:r>
                <a:r>
                  <a:rPr lang="en-US" altLang="ko-KR" sz="1600" dirty="0">
                    <a:solidFill>
                      <a:prstClr val="black"/>
                    </a:solidFill>
                    <a:latin typeface="맑은 고딕"/>
                    <a:ea typeface="맑은 고딕" panose="020B0503020000020004" pitchFamily="50" charset="-127"/>
                  </a:rPr>
                  <a:t>‘</a:t>
                </a:r>
                <a:r>
                  <a:rPr lang="ko-KR" altLang="en-US" sz="1600" dirty="0">
                    <a:solidFill>
                      <a:prstClr val="black"/>
                    </a:solidFill>
                    <a:latin typeface="맑은 고딕"/>
                    <a:ea typeface="맑은 고딕" panose="020B0503020000020004" pitchFamily="50" charset="-127"/>
                  </a:rPr>
                  <a:t>정지</a:t>
                </a:r>
                <a:r>
                  <a:rPr lang="en-US" altLang="ko-KR" sz="1600" dirty="0">
                    <a:solidFill>
                      <a:prstClr val="black"/>
                    </a:solidFill>
                    <a:latin typeface="맑은 고딕"/>
                    <a:ea typeface="맑은 고딕" panose="020B0503020000020004" pitchFamily="50" charset="-127"/>
                  </a:rPr>
                  <a:t>‘ </a:t>
                </a:r>
                <a:r>
                  <a:rPr lang="ko-KR" altLang="en-US" sz="1600" dirty="0">
                    <a:solidFill>
                      <a:prstClr val="black"/>
                    </a:solidFill>
                    <a:latin typeface="맑은 고딕"/>
                    <a:ea typeface="맑은 고딕" panose="020B0503020000020004" pitchFamily="50" charset="-127"/>
                  </a:rPr>
                  <a:t>관측자</a:t>
                </a:r>
                <a:r>
                  <a:rPr lang="en-US" altLang="ko-KR" sz="1600" dirty="0">
                    <a:solidFill>
                      <a:prstClr val="black"/>
                    </a:solidFill>
                    <a:latin typeface="맑은 고딕"/>
                    <a:ea typeface="맑은 고딕" panose="020B0503020000020004" pitchFamily="50" charset="-127"/>
                  </a:rPr>
                  <a:t>(</a:t>
                </a:r>
                <a14:m>
                  <m:oMath xmlns:m="http://schemas.openxmlformats.org/officeDocument/2006/math">
                    <m:r>
                      <a:rPr lang="ko-KR" alt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𝜗</m:t>
                    </m:r>
                  </m:oMath>
                </a14:m>
                <a:r>
                  <a:rPr lang="en-US" altLang="ko-KR" sz="1600" dirty="0">
                    <a:solidFill>
                      <a:prstClr val="black"/>
                    </a:solidFill>
                    <a:latin typeface="맑은 고딕"/>
                    <a:ea typeface="맑은 고딕" panose="020B0503020000020004" pitchFamily="50" charset="-127"/>
                  </a:rPr>
                  <a:t>)</a:t>
                </a:r>
                <a:r>
                  <a:rPr lang="ko-KR" altLang="en-US" sz="1600" dirty="0">
                    <a:solidFill>
                      <a:prstClr val="black"/>
                    </a:solidFill>
                    <a:latin typeface="맑은 고딕"/>
                    <a:ea typeface="맑은 고딕" panose="020B0503020000020004" pitchFamily="50" charset="-127"/>
                  </a:rPr>
                  <a:t>도 움직이는 막대의 양 끝을 동시에 측정하여 길이 구함</a:t>
                </a:r>
                <a:r>
                  <a:rPr lang="en-US" altLang="ko-KR" sz="1600" dirty="0">
                    <a:solidFill>
                      <a:prstClr val="black"/>
                    </a:solidFill>
                    <a:latin typeface="맑은 고딕"/>
                    <a:ea typeface="맑은 고딕" panose="020B0503020000020004" pitchFamily="50" charset="-127"/>
                  </a:rPr>
                  <a:t>:</a:t>
                </a:r>
                <a:r>
                  <a:rPr lang="ko-KR" altLang="en-US" sz="1600" dirty="0">
                    <a:solidFill>
                      <a:prstClr val="black"/>
                    </a:solidFill>
                    <a:latin typeface="맑은 고딕"/>
                    <a:ea typeface="맑은 고딕" panose="020B0503020000020004" pitchFamily="50" charset="-127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altLang="ko-KR" sz="1600" dirty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endParaRPr>
              </a:p>
              <a:p>
                <a:pPr marL="285750" indent="-285750">
                  <a:lnSpc>
                    <a:spcPct val="150000"/>
                  </a:lnSpc>
                  <a:buFontTx/>
                  <a:buChar char="-"/>
                </a:pPr>
                <a:r>
                  <a:rPr lang="en-US" altLang="ko-KR" sz="1600" dirty="0">
                    <a:solidFill>
                      <a:prstClr val="black"/>
                    </a:solidFill>
                    <a:latin typeface="맑은 고딕"/>
                    <a:ea typeface="맑은 고딕" panose="020B0503020000020004" pitchFamily="50" charset="-127"/>
                  </a:rPr>
                  <a:t>Note: </a:t>
                </a:r>
                <a14:m>
                  <m:oMath xmlns:m="http://schemas.openxmlformats.org/officeDocument/2006/math">
                    <m:r>
                      <a:rPr lang="ko-KR" alt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𝜗</m:t>
                    </m:r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ko-KR" altLang="en-US" sz="1600" dirty="0">
                    <a:solidFill>
                      <a:prstClr val="black"/>
                    </a:solidFill>
                    <a:latin typeface="맑은 고딕"/>
                    <a:ea typeface="맑은 고딕" panose="020B0503020000020004" pitchFamily="50" charset="-127"/>
                  </a:rPr>
                  <a:t> 의</a:t>
                </a:r>
                <a:r>
                  <a:rPr lang="en-US" altLang="ko-KR" sz="1600" dirty="0">
                    <a:solidFill>
                      <a:prstClr val="black"/>
                    </a:solidFill>
                    <a:latin typeface="맑은 고딕"/>
                    <a:ea typeface="맑은 고딕" panose="020B0503020000020004" pitchFamily="50" charset="-127"/>
                  </a:rPr>
                  <a:t> </a:t>
                </a:r>
                <a:r>
                  <a:rPr lang="ko-KR" altLang="en-US" sz="1600" dirty="0">
                    <a:solidFill>
                      <a:prstClr val="black"/>
                    </a:solidFill>
                    <a:latin typeface="맑은 고딕"/>
                    <a:ea typeface="맑은 고딕" panose="020B0503020000020004" pitchFamily="50" charset="-127"/>
                  </a:rPr>
                  <a:t>두 사건은 </a:t>
                </a:r>
                <a14:m>
                  <m:oMath xmlns:m="http://schemas.openxmlformats.org/officeDocument/2006/math">
                    <m:r>
                      <a:rPr lang="ko-KR" altLang="en-US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𝜗</m:t>
                    </m:r>
                  </m:oMath>
                </a14:m>
                <a:r>
                  <a:rPr lang="ko-KR" altLang="en-US" sz="1600" dirty="0">
                    <a:solidFill>
                      <a:prstClr val="black"/>
                    </a:solidFill>
                    <a:latin typeface="맑은 고딕"/>
                    <a:ea typeface="맑은 고딕" panose="020B0503020000020004" pitchFamily="50" charset="-127"/>
                  </a:rPr>
                  <a:t> 에게는 동시에 발생한 두 사건이 아님</a:t>
                </a: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769928"/>
                <a:ext cx="4536504" cy="2308324"/>
              </a:xfrm>
              <a:prstGeom prst="rect">
                <a:avLst/>
              </a:prstGeom>
              <a:blipFill>
                <a:blip r:embed="rId25"/>
                <a:stretch>
                  <a:fillRect l="-941" r="-403" b="-26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직선 연결선 78"/>
          <p:cNvCxnSpPr/>
          <p:nvPr/>
        </p:nvCxnSpPr>
        <p:spPr>
          <a:xfrm>
            <a:off x="9239234" y="4651273"/>
            <a:ext cx="2385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/>
          <p:cNvCxnSpPr/>
          <p:nvPr/>
        </p:nvCxnSpPr>
        <p:spPr>
          <a:xfrm>
            <a:off x="9301272" y="4338373"/>
            <a:ext cx="2385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직선 연결선 80"/>
          <p:cNvCxnSpPr/>
          <p:nvPr/>
        </p:nvCxnSpPr>
        <p:spPr>
          <a:xfrm>
            <a:off x="9375448" y="4051241"/>
            <a:ext cx="2385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/>
          <p:cNvCxnSpPr/>
          <p:nvPr/>
        </p:nvCxnSpPr>
        <p:spPr>
          <a:xfrm>
            <a:off x="9477811" y="3674694"/>
            <a:ext cx="2385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타원 87"/>
          <p:cNvSpPr/>
          <p:nvPr/>
        </p:nvSpPr>
        <p:spPr>
          <a:xfrm>
            <a:off x="9479196" y="4481248"/>
            <a:ext cx="61739" cy="694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89" name="타원 88"/>
          <p:cNvSpPr/>
          <p:nvPr/>
        </p:nvSpPr>
        <p:spPr>
          <a:xfrm>
            <a:off x="9216291" y="4608780"/>
            <a:ext cx="61739" cy="6944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90" name="타원 89"/>
          <p:cNvSpPr/>
          <p:nvPr/>
        </p:nvSpPr>
        <p:spPr>
          <a:xfrm>
            <a:off x="9441840" y="4615739"/>
            <a:ext cx="61739" cy="6944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91" name="타원 90"/>
          <p:cNvSpPr/>
          <p:nvPr/>
        </p:nvSpPr>
        <p:spPr>
          <a:xfrm>
            <a:off x="9210214" y="4615739"/>
            <a:ext cx="61739" cy="6944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cxnSp>
        <p:nvCxnSpPr>
          <p:cNvPr id="93" name="구부러진 연결선 92"/>
          <p:cNvCxnSpPr/>
          <p:nvPr/>
        </p:nvCxnSpPr>
        <p:spPr>
          <a:xfrm rot="16200000" flipV="1">
            <a:off x="8715351" y="3908302"/>
            <a:ext cx="709154" cy="625752"/>
          </a:xfrm>
          <a:prstGeom prst="curvedConnector3">
            <a:avLst>
              <a:gd name="adj1" fmla="val 7686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구부러진 연결선 102"/>
          <p:cNvCxnSpPr/>
          <p:nvPr/>
        </p:nvCxnSpPr>
        <p:spPr>
          <a:xfrm rot="16200000" flipH="1">
            <a:off x="9283694" y="4735231"/>
            <a:ext cx="521874" cy="37222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그룹 103"/>
          <p:cNvGrpSpPr/>
          <p:nvPr/>
        </p:nvGrpSpPr>
        <p:grpSpPr>
          <a:xfrm>
            <a:off x="1365053" y="4365684"/>
            <a:ext cx="1718037" cy="2004167"/>
            <a:chOff x="1156666" y="1597837"/>
            <a:chExt cx="3228782" cy="2695259"/>
          </a:xfrm>
        </p:grpSpPr>
        <p:sp>
          <p:nvSpPr>
            <p:cNvPr id="105" name="Freeform 76"/>
            <p:cNvSpPr>
              <a:spLocks/>
            </p:cNvSpPr>
            <p:nvPr/>
          </p:nvSpPr>
          <p:spPr bwMode="auto">
            <a:xfrm flipH="1">
              <a:off x="1535563" y="1960952"/>
              <a:ext cx="45719" cy="2332144"/>
            </a:xfrm>
            <a:custGeom>
              <a:avLst/>
              <a:gdLst/>
              <a:ahLst/>
              <a:cxnLst>
                <a:cxn ang="0">
                  <a:pos x="16" y="5631"/>
                </a:cxn>
                <a:cxn ang="0">
                  <a:pos x="0" y="0"/>
                </a:cxn>
              </a:cxnLst>
              <a:rect l="0" t="0" r="r" b="b"/>
              <a:pathLst>
                <a:path w="16" h="5631">
                  <a:moveTo>
                    <a:pt x="16" y="5631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106" name="Freeform 71"/>
            <p:cNvSpPr>
              <a:spLocks/>
            </p:cNvSpPr>
            <p:nvPr/>
          </p:nvSpPr>
          <p:spPr bwMode="auto">
            <a:xfrm>
              <a:off x="1445208" y="1864569"/>
              <a:ext cx="773105" cy="2356519"/>
            </a:xfrm>
            <a:custGeom>
              <a:avLst/>
              <a:gdLst/>
              <a:ahLst/>
              <a:cxnLst>
                <a:cxn ang="0">
                  <a:pos x="0" y="5719"/>
                </a:cxn>
                <a:cxn ang="0">
                  <a:pos x="3348" y="0"/>
                </a:cxn>
              </a:cxnLst>
              <a:rect l="0" t="0" r="r" b="b"/>
              <a:pathLst>
                <a:path w="3348" h="5719">
                  <a:moveTo>
                    <a:pt x="0" y="5719"/>
                  </a:moveTo>
                  <a:lnTo>
                    <a:pt x="3348" y="0"/>
                  </a:lnTo>
                </a:path>
              </a:pathLst>
            </a:custGeom>
            <a:noFill/>
            <a:ln w="9525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107" name="Freeform 70"/>
            <p:cNvSpPr>
              <a:spLocks/>
            </p:cNvSpPr>
            <p:nvPr/>
          </p:nvSpPr>
          <p:spPr bwMode="auto">
            <a:xfrm flipV="1">
              <a:off x="1156666" y="3932899"/>
              <a:ext cx="2711735" cy="45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89" y="3"/>
                </a:cxn>
              </a:cxnLst>
              <a:rect l="0" t="0" r="r" b="b"/>
              <a:pathLst>
                <a:path w="4389" h="3">
                  <a:moveTo>
                    <a:pt x="0" y="0"/>
                  </a:moveTo>
                  <a:lnTo>
                    <a:pt x="4389" y="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/>
              <a:tailEnd type="triangle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p:sp>
          <p:nvSpPr>
            <p:cNvPr id="108" name="Freeform 69"/>
            <p:cNvSpPr>
              <a:spLocks/>
            </p:cNvSpPr>
            <p:nvPr/>
          </p:nvSpPr>
          <p:spPr bwMode="auto">
            <a:xfrm>
              <a:off x="1200084" y="3068960"/>
              <a:ext cx="2795852" cy="1008653"/>
            </a:xfrm>
            <a:custGeom>
              <a:avLst/>
              <a:gdLst/>
              <a:ahLst/>
              <a:cxnLst>
                <a:cxn ang="0">
                  <a:pos x="0" y="2536"/>
                </a:cxn>
                <a:cxn ang="0">
                  <a:pos x="4350" y="0"/>
                </a:cxn>
              </a:cxnLst>
              <a:rect l="0" t="0" r="r" b="b"/>
              <a:pathLst>
                <a:path w="4350" h="2536">
                  <a:moveTo>
                    <a:pt x="0" y="2536"/>
                  </a:moveTo>
                  <a:lnTo>
                    <a:pt x="4350" y="0"/>
                  </a:lnTo>
                </a:path>
              </a:pathLst>
            </a:custGeom>
            <a:noFill/>
            <a:ln w="12700">
              <a:solidFill>
                <a:srgbClr val="00B050"/>
              </a:solidFill>
              <a:round/>
              <a:headEnd type="none"/>
              <a:tailEnd type="triangle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3999837" y="2856737"/>
                  <a:ext cx="385611" cy="28973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ko-KR" altLang="en-US" sz="1400" dirty="0">
                    <a:solidFill>
                      <a:prstClr val="black"/>
                    </a:solidFill>
                    <a:latin typeface="맑은 고딕"/>
                    <a:ea typeface="맑은 고딕" panose="020B0503020000020004" pitchFamily="50" charset="-127"/>
                  </a:endParaRPr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9837" y="2856737"/>
                  <a:ext cx="385611" cy="289735"/>
                </a:xfrm>
                <a:prstGeom prst="rect">
                  <a:avLst/>
                </a:prstGeom>
                <a:blipFill rotWithShape="0">
                  <a:blip r:embed="rId26"/>
                  <a:stretch>
                    <a:fillRect l="-21212" r="-15152" b="-1428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TextBox 109"/>
                <p:cNvSpPr txBox="1"/>
                <p:nvPr/>
              </p:nvSpPr>
              <p:spPr>
                <a:xfrm>
                  <a:off x="3858042" y="3765930"/>
                  <a:ext cx="308491" cy="28973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ko-KR" altLang="en-US" sz="1400" dirty="0">
                    <a:solidFill>
                      <a:prstClr val="black"/>
                    </a:solidFill>
                    <a:latin typeface="맑은 고딕"/>
                    <a:ea typeface="맑은 고딕" panose="020B0503020000020004" pitchFamily="50" charset="-127"/>
                  </a:endParaRPr>
                </a:p>
              </p:txBody>
            </p:sp>
          </mc:Choice>
          <mc:Fallback xmlns="">
            <p:sp>
              <p:nvSpPr>
                <p:cNvPr id="110" name="TextBox 10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8042" y="3765930"/>
                  <a:ext cx="308491" cy="289735"/>
                </a:xfrm>
                <a:prstGeom prst="rect">
                  <a:avLst/>
                </a:prstGeom>
                <a:blipFill rotWithShape="0">
                  <a:blip r:embed="rId27"/>
                  <a:stretch>
                    <a:fillRect l="-7407" r="-3704" b="-285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1291994" y="1597838"/>
                  <a:ext cx="414893" cy="28973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𝑐𝑡</m:t>
                        </m:r>
                      </m:oMath>
                    </m:oMathPara>
                  </a14:m>
                  <a:endParaRPr lang="ko-KR" altLang="en-US" sz="1400" dirty="0">
                    <a:solidFill>
                      <a:prstClr val="black"/>
                    </a:solidFill>
                    <a:latin typeface="맑은 고딕"/>
                    <a:ea typeface="맑은 고딕" panose="020B0503020000020004" pitchFamily="50" charset="-127"/>
                  </a:endParaRPr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1994" y="1597838"/>
                  <a:ext cx="414893" cy="289735"/>
                </a:xfrm>
                <a:prstGeom prst="rect">
                  <a:avLst/>
                </a:prstGeom>
                <a:blipFill rotWithShape="0">
                  <a:blip r:embed="rId28"/>
                  <a:stretch>
                    <a:fillRect l="-5405" r="-5405" b="-1142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/>
                <p:cNvSpPr txBox="1"/>
                <p:nvPr/>
              </p:nvSpPr>
              <p:spPr>
                <a:xfrm>
                  <a:off x="2072158" y="1597837"/>
                  <a:ext cx="494064" cy="28973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𝑐𝑡</m:t>
                        </m:r>
                        <m:r>
                          <a:rPr lang="en-US" altLang="ko-K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ko-KR" altLang="en-US" sz="1400" dirty="0">
                    <a:solidFill>
                      <a:prstClr val="black"/>
                    </a:solidFill>
                    <a:latin typeface="맑은 고딕"/>
                    <a:ea typeface="맑은 고딕" panose="020B0503020000020004" pitchFamily="50" charset="-127"/>
                  </a:endParaRPr>
                </a:p>
              </p:txBody>
            </p:sp>
          </mc:Choice>
          <mc:Fallback xmlns="">
            <p:sp>
              <p:nvSpPr>
                <p:cNvPr id="112" name="TextBox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2158" y="1597837"/>
                  <a:ext cx="494064" cy="289735"/>
                </a:xfrm>
                <a:prstGeom prst="rect">
                  <a:avLst/>
                </a:prstGeom>
                <a:blipFill rotWithShape="0">
                  <a:blip r:embed="rId29"/>
                  <a:stretch>
                    <a:fillRect l="-4545" r="-11364" b="-1714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3" name="직선 연결선 112"/>
          <p:cNvCxnSpPr/>
          <p:nvPr/>
        </p:nvCxnSpPr>
        <p:spPr>
          <a:xfrm flipV="1">
            <a:off x="1895747" y="4581128"/>
            <a:ext cx="442189" cy="1683974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1640668" y="6107723"/>
                <a:ext cx="13939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ko-KR" altLang="en-US" sz="1200" i="1" dirty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668" y="6107723"/>
                <a:ext cx="139397" cy="184666"/>
              </a:xfrm>
              <a:prstGeom prst="rect">
                <a:avLst/>
              </a:prstGeom>
              <a:blipFill>
                <a:blip r:embed="rId30"/>
                <a:stretch>
                  <a:fillRect l="-21739" r="-13043"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/>
              <p:cNvSpPr txBox="1"/>
              <p:nvPr/>
            </p:nvSpPr>
            <p:spPr>
              <a:xfrm>
                <a:off x="1658869" y="5875029"/>
                <a:ext cx="17633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altLang="ko-KR" sz="1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ko-KR" altLang="en-US" sz="1200" i="1" dirty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115" name="TextBox 1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869" y="5875029"/>
                <a:ext cx="176330" cy="184666"/>
              </a:xfrm>
              <a:prstGeom prst="rect">
                <a:avLst/>
              </a:prstGeom>
              <a:blipFill>
                <a:blip r:embed="rId31"/>
                <a:stretch>
                  <a:fillRect l="-13793" r="-17241" b="-1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2" name="직선 연결선 121"/>
          <p:cNvCxnSpPr/>
          <p:nvPr/>
        </p:nvCxnSpPr>
        <p:spPr>
          <a:xfrm>
            <a:off x="1566663" y="6126876"/>
            <a:ext cx="36329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직선 연결선 136"/>
          <p:cNvCxnSpPr/>
          <p:nvPr/>
        </p:nvCxnSpPr>
        <p:spPr>
          <a:xfrm flipH="1">
            <a:off x="1560420" y="5896323"/>
            <a:ext cx="442998" cy="2247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/>
              <p:cNvSpPr txBox="1"/>
              <p:nvPr/>
            </p:nvSpPr>
            <p:spPr>
              <a:xfrm>
                <a:off x="1961611" y="6102821"/>
                <a:ext cx="232308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ko-KR" sz="1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ko-KR" altLang="en-US" sz="1200" dirty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140" name="TextBox 1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1611" y="6102821"/>
                <a:ext cx="232308" cy="184666"/>
              </a:xfrm>
              <a:prstGeom prst="rect">
                <a:avLst/>
              </a:prstGeom>
              <a:blipFill>
                <a:blip r:embed="rId32"/>
                <a:stretch>
                  <a:fillRect l="-10526" r="-2632"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Box 140"/>
              <p:cNvSpPr txBox="1"/>
              <p:nvPr/>
            </p:nvSpPr>
            <p:spPr>
              <a:xfrm>
                <a:off x="2057706" y="4738343"/>
                <a:ext cx="1097223" cy="3059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𝑉𝑡</m:t>
                    </m:r>
                    <m:r>
                      <a:rPr lang="en-US" altLang="ko-KR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altLang="ko-KR" sz="1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altLang="ko-KR" sz="1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𝑐𝑡</m:t>
                    </m:r>
                  </m:oMath>
                </a14:m>
                <a:r>
                  <a:rPr lang="ko-KR" altLang="en-US" sz="1400" dirty="0">
                    <a:solidFill>
                      <a:prstClr val="black"/>
                    </a:solidFill>
                    <a:latin typeface="맑은 고딕"/>
                    <a:ea typeface="맑은 고딕" panose="020B0503020000020004" pitchFamily="50" charset="-127"/>
                  </a:rPr>
                  <a:t> </a:t>
                </a:r>
              </a:p>
            </p:txBody>
          </p:sp>
        </mc:Choice>
        <mc:Fallback xmlns="">
          <p:sp>
            <p:nvSpPr>
              <p:cNvPr id="141" name="TextBox 1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706" y="4738343"/>
                <a:ext cx="1097223" cy="305918"/>
              </a:xfrm>
              <a:prstGeom prst="rect">
                <a:avLst/>
              </a:prstGeom>
              <a:blipFill>
                <a:blip r:embed="rId33"/>
                <a:stretch>
                  <a:fillRect l="-4444" b="-12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2353956" y="5574360"/>
                <a:ext cx="1914947" cy="4033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𝑐𝑡</m:t>
                      </m:r>
                      <m:r>
                        <a:rPr lang="en-US" altLang="ko-KR" sz="1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altLang="ko-KR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altLang="ko-KR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ko-KR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1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ko-KR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altLang="ko-KR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ko-KR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altLang="ko-KR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altLang="ko-KR" sz="1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US" altLang="ko-KR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ko-KR" sz="1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ko-KR" altLang="en-US" sz="1400" dirty="0">
                          <a:solidFill>
                            <a:prstClr val="black"/>
                          </a:solidFill>
                        </a:rPr>
                        <m:t> </m:t>
                      </m:r>
                    </m:oMath>
                  </m:oMathPara>
                </a14:m>
                <a:endParaRPr lang="ko-KR" altLang="en-US" sz="1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956" y="5574360"/>
                <a:ext cx="1914947" cy="403380"/>
              </a:xfrm>
              <a:prstGeom prst="rect">
                <a:avLst/>
              </a:prstGeom>
              <a:blipFill>
                <a:blip r:embed="rId34"/>
                <a:stretch>
                  <a:fillRect l="-637" b="-895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Box 142"/>
              <p:cNvSpPr txBox="1"/>
              <p:nvPr/>
            </p:nvSpPr>
            <p:spPr>
              <a:xfrm>
                <a:off x="4125288" y="3916127"/>
                <a:ext cx="33713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altLang="ko-K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altLang="ko-KR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en-US" altLang="ko-KR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ko-KR" altLang="en-US" dirty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143" name="TextBox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288" y="3916127"/>
                <a:ext cx="3371308" cy="276999"/>
              </a:xfrm>
              <a:prstGeom prst="rect">
                <a:avLst/>
              </a:prstGeom>
              <a:blipFill>
                <a:blip r:embed="rId35"/>
                <a:stretch>
                  <a:fillRect l="-904" b="-130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144"/>
              <p:cNvSpPr txBox="1"/>
              <p:nvPr/>
            </p:nvSpPr>
            <p:spPr>
              <a:xfrm>
                <a:off x="1833652" y="6474121"/>
                <a:ext cx="107465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ko-KR" altLang="en-US" sz="1200" dirty="0">
                  <a:solidFill>
                    <a:prstClr val="black"/>
                  </a:solidFill>
                  <a:latin typeface="맑은 고딕"/>
                  <a:ea typeface="맑은 고딕" panose="020B0503020000020004" pitchFamily="50" charset="-127"/>
                </a:endParaRPr>
              </a:p>
            </p:txBody>
          </p:sp>
        </mc:Choice>
        <mc:Fallback xmlns="">
          <p:sp>
            <p:nvSpPr>
              <p:cNvPr id="145" name="TextBox 1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652" y="6474121"/>
                <a:ext cx="107465" cy="184666"/>
              </a:xfrm>
              <a:prstGeom prst="rect">
                <a:avLst/>
              </a:prstGeom>
              <a:blipFill>
                <a:blip r:embed="rId36"/>
                <a:stretch>
                  <a:fillRect l="-35294" r="-23529" b="-1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7" name="직선 화살표 연결선 146"/>
          <p:cNvCxnSpPr>
            <a:endCxn id="145" idx="0"/>
          </p:cNvCxnSpPr>
          <p:nvPr/>
        </p:nvCxnSpPr>
        <p:spPr>
          <a:xfrm flipH="1">
            <a:off x="1887385" y="6112347"/>
            <a:ext cx="78289" cy="361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아래쪽 화살표 157"/>
          <p:cNvSpPr/>
          <p:nvPr/>
        </p:nvSpPr>
        <p:spPr>
          <a:xfrm>
            <a:off x="5940152" y="4332613"/>
            <a:ext cx="222526" cy="1915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9" name="TextBox 158"/>
              <p:cNvSpPr txBox="1"/>
              <p:nvPr/>
            </p:nvSpPr>
            <p:spPr>
              <a:xfrm>
                <a:off x="4151785" y="4543642"/>
                <a:ext cx="3929987" cy="4692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altLang="ko-K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num>
                              <m:den>
                                <m:r>
                                  <a:rPr lang="en-US" altLang="ko-KR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  <m:r>
                              <a:rPr lang="en-US" altLang="ko-KR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altLang="ko-KR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altLang="ko-K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ko-K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ko-K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altLang="ko-K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ko-K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[1−</m:t>
                    </m:r>
                    <m:sSup>
                      <m:sSupPr>
                        <m:ctrlPr>
                          <a:rPr lang="en-US" altLang="ko-K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ko-KR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num>
                              <m:den>
                                <m:r>
                                  <a:rPr lang="en-US" altLang="ko-KR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ko-K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]=</m:t>
                    </m:r>
                    <m:sSup>
                      <m:sSupPr>
                        <m:ctrlPr>
                          <a:rPr lang="en-US" altLang="ko-K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altLang="ko-K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 altLang="ko-K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ko-KR" altLang="en-US" dirty="0">
                    <a:solidFill>
                      <a:prstClr val="black"/>
                    </a:solidFill>
                    <a:latin typeface="맑은 고딕"/>
                    <a:ea typeface="맑은 고딕" panose="020B0503020000020004" pitchFamily="50" charset="-127"/>
                  </a:rPr>
                  <a:t> </a:t>
                </a:r>
              </a:p>
            </p:txBody>
          </p:sp>
        </mc:Choice>
        <mc:Fallback xmlns="">
          <p:sp>
            <p:nvSpPr>
              <p:cNvPr id="159" name="TextBox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785" y="4543642"/>
                <a:ext cx="3929987" cy="469231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/>
              <p:cNvSpPr txBox="1"/>
              <p:nvPr/>
            </p:nvSpPr>
            <p:spPr>
              <a:xfrm>
                <a:off x="2040686" y="6395857"/>
                <a:ext cx="7893318" cy="4171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600" dirty="0">
                    <a:solidFill>
                      <a:prstClr val="black"/>
                    </a:solidFill>
                    <a:latin typeface="맑은 고딕"/>
                    <a:ea typeface="Cambria Math" panose="02040503050406030204" pitchFamily="18" charset="0"/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𝐿</m:t>
                    </m:r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altLang="ko-K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ko-K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altLang="ko-KR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num>
                          <m:den>
                            <m:r>
                              <a:rPr lang="en-US" altLang="ko-KR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den>
                        </m:f>
                        <m:r>
                          <a:rPr lang="en-US" altLang="ko-K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ko-K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ko-KR" altLang="en-US" sz="1600" dirty="0">
                    <a:solidFill>
                      <a:prstClr val="black"/>
                    </a:solidFill>
                    <a:latin typeface="맑은 고딕"/>
                    <a:ea typeface="맑은 고딕" panose="020B0503020000020004" pitchFamily="50" charset="-127"/>
                  </a:rPr>
                  <a:t> </a:t>
                </a:r>
                <a:r>
                  <a:rPr lang="en-US" altLang="ko-KR" sz="1600" dirty="0">
                    <a:solidFill>
                      <a:prstClr val="black"/>
                    </a:solidFill>
                    <a:latin typeface="맑은 고딕"/>
                    <a:ea typeface="맑은 고딕" panose="020B0503020000020004" pitchFamily="50" charset="-127"/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∆</m:t>
                    </m:r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𝑥</m:t>
                    </m:r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𝐿</m:t>
                    </m:r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/[1−</m:t>
                    </m:r>
                    <m:sSup>
                      <m:sSupPr>
                        <m:ctrlPr>
                          <a:rPr lang="en-US" altLang="ko-K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ko-KR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ko-KR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fPr>
                              <m:num>
                                <m:r>
                                  <a:rPr lang="en-US" altLang="ko-KR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𝑉</m:t>
                                </m:r>
                              </m:num>
                              <m:den>
                                <m:r>
                                  <a:rPr lang="en-US" altLang="ko-KR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ko-K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altLang="ko-KR" sz="1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]</m:t>
                    </m:r>
                  </m:oMath>
                </a14:m>
                <a:r>
                  <a:rPr lang="ko-KR" altLang="en-US" sz="1600" dirty="0">
                    <a:solidFill>
                      <a:prstClr val="black"/>
                    </a:solidFill>
                    <a:latin typeface="맑은 고딕"/>
                    <a:ea typeface="맑은 고딕" panose="020B0503020000020004" pitchFamily="50" charset="-127"/>
                  </a:rPr>
                  <a:t> </a:t>
                </a:r>
              </a:p>
            </p:txBody>
          </p:sp>
        </mc:Choice>
        <mc:Fallback xmlns="">
          <p:sp>
            <p:nvSpPr>
              <p:cNvPr id="160" name="TextBox 1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686" y="6395857"/>
                <a:ext cx="7893318" cy="417102"/>
              </a:xfrm>
              <a:prstGeom prst="rect">
                <a:avLst/>
              </a:prstGeom>
              <a:blipFill>
                <a:blip r:embed="rId39"/>
                <a:stretch>
                  <a:fillRect l="-1622" b="-144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7" name="직선 화살표 연결선 166"/>
          <p:cNvCxnSpPr/>
          <p:nvPr/>
        </p:nvCxnSpPr>
        <p:spPr>
          <a:xfrm>
            <a:off x="3722024" y="5903802"/>
            <a:ext cx="408665" cy="570319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구부러진 연결선 169"/>
          <p:cNvCxnSpPr/>
          <p:nvPr/>
        </p:nvCxnSpPr>
        <p:spPr>
          <a:xfrm rot="16200000" flipH="1">
            <a:off x="2229193" y="5484885"/>
            <a:ext cx="1429862" cy="548613"/>
          </a:xfrm>
          <a:prstGeom prst="curvedConnector3">
            <a:avLst>
              <a:gd name="adj1" fmla="val 50000"/>
            </a:avLst>
          </a:prstGeom>
          <a:ln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8" name="직사각형 177"/>
              <p:cNvSpPr/>
              <p:nvPr/>
            </p:nvSpPr>
            <p:spPr>
              <a:xfrm>
                <a:off x="7294724" y="5706595"/>
                <a:ext cx="1940018" cy="656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ko-KR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ko-K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ko-K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en-US" altLang="ko-KR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ko-KR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lang="en-US" altLang="ko-KR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altLang="ko-KR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sSup>
                      <m:sSupPr>
                        <m:ctrlPr>
                          <a:rPr lang="en-US" altLang="ko-K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en-US" altLang="ko-KR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ko-KR" altLang="en-US">
                    <a:solidFill>
                      <a:prstClr val="black"/>
                    </a:solidFill>
                    <a:latin typeface="맑은 고딕"/>
                    <a:ea typeface="맑은 고딕" panose="020B0503020000020004" pitchFamily="50" charset="-127"/>
                  </a:rPr>
                  <a:t> </a:t>
                </a:r>
              </a:p>
            </p:txBody>
          </p:sp>
        </mc:Choice>
        <mc:Fallback xmlns="">
          <p:sp>
            <p:nvSpPr>
              <p:cNvPr id="178" name="직사각형 1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724" y="5706595"/>
                <a:ext cx="1940018" cy="656013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9" name="아래쪽 화살표 178"/>
          <p:cNvSpPr/>
          <p:nvPr/>
        </p:nvSpPr>
        <p:spPr>
          <a:xfrm rot="17855551">
            <a:off x="6602723" y="5693073"/>
            <a:ext cx="274528" cy="4068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p:sp>
        <p:nvSpPr>
          <p:cNvPr id="188" name="직사각형 187"/>
          <p:cNvSpPr/>
          <p:nvPr/>
        </p:nvSpPr>
        <p:spPr>
          <a:xfrm>
            <a:off x="7236256" y="5706594"/>
            <a:ext cx="2038301" cy="6724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  <a:latin typeface="맑은 고딕"/>
              <a:ea typeface="맑은 고딕" panose="020B0503020000020004" pitchFamily="50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직사각형 36"/>
              <p:cNvSpPr/>
              <p:nvPr/>
            </p:nvSpPr>
            <p:spPr>
              <a:xfrm>
                <a:off x="5259351" y="5091803"/>
                <a:ext cx="3078792" cy="5064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altLang="ko-KR" sz="16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→</m:t>
                    </m:r>
                    <m:r>
                      <a:rPr lang="en-US" altLang="ko-KR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 </m:t>
                    </m:r>
                    <m:f>
                      <m:fPr>
                        <m:ctrlPr>
                          <a:rPr lang="en-US" altLang="ko-KR" sz="1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altLang="ko-KR" sz="16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𝐿</m:t>
                            </m:r>
                          </m:e>
                          <m:sup>
                            <m:r>
                              <a:rPr lang="en-US" altLang="ko-KR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ko-KR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ko-KR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altLang="ko-KR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altLang="ko-KR" sz="1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altLang="ko-KR" sz="1600" i="1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sz="16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  <m:t>𝑣</m:t>
                                        </m:r>
                                        <m:r>
                                          <a:rPr lang="en-US" altLang="ko-KR" sz="16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  <m:t>/</m:t>
                                        </m:r>
                                        <m:r>
                                          <a:rPr lang="en-US" altLang="ko-KR" sz="1600" b="0" i="1" smtClean="0">
                                            <a:solidFill>
                                              <a:prstClr val="black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Wingdings" panose="05000000000000000000" pitchFamily="2" charset="2"/>
                                          </a:rPr>
                                          <m:t>𝑐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ko-KR" sz="1600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Wingdings" panose="05000000000000000000" pitchFamily="2" charset="2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ko-KR" sz="1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altLang="ko-K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US" altLang="ko-KR" sz="1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1−</m:t>
                        </m:r>
                        <m:sSup>
                          <m:sSupPr>
                            <m:ctrlPr>
                              <a:rPr lang="en-US" altLang="ko-KR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ko-KR" sz="16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</m:ctrlPr>
                              </m:dPr>
                              <m:e>
                                <m:r>
                                  <a:rPr lang="en-US" altLang="ko-KR" sz="1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𝑣</m:t>
                                </m:r>
                                <m:r>
                                  <a:rPr lang="en-US" altLang="ko-KR" sz="1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/</m:t>
                                </m:r>
                                <m:r>
                                  <a:rPr lang="en-US" altLang="ko-KR" sz="16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Wingdings" panose="05000000000000000000" pitchFamily="2" charset="2"/>
                                  </a:rPr>
                                  <m:t>𝑐</m:t>
                                </m:r>
                              </m:e>
                            </m:d>
                          </m:e>
                          <m:sup>
                            <m:r>
                              <a:rPr lang="en-US" altLang="ko-KR" sz="1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ko-KR" sz="16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altLang="ko-KR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altLang="ko-KR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𝐿</m:t>
                        </m:r>
                      </m:e>
                      <m:sup>
                        <m:r>
                          <a:rPr lang="en-US" altLang="ko-KR" sz="16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′2</m:t>
                        </m:r>
                      </m:sup>
                    </m:sSup>
                  </m:oMath>
                </a14:m>
                <a:r>
                  <a:rPr lang="ko-KR" altLang="en-US" sz="1600" dirty="0">
                    <a:solidFill>
                      <a:prstClr val="black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37" name="직사각형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351" y="5091803"/>
                <a:ext cx="3078792" cy="506421"/>
              </a:xfrm>
              <a:prstGeom prst="rect">
                <a:avLst/>
              </a:prstGeom>
              <a:blipFill>
                <a:blip r:embed="rId41"/>
                <a:stretch>
                  <a:fillRect b="-361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자유형 37"/>
          <p:cNvSpPr/>
          <p:nvPr/>
        </p:nvSpPr>
        <p:spPr>
          <a:xfrm>
            <a:off x="5079761" y="5461000"/>
            <a:ext cx="876539" cy="952500"/>
          </a:xfrm>
          <a:custGeom>
            <a:avLst/>
            <a:gdLst>
              <a:gd name="connsiteX0" fmla="*/ 876539 w 876539"/>
              <a:gd name="connsiteY0" fmla="*/ 952500 h 952500"/>
              <a:gd name="connsiteX1" fmla="*/ 25639 w 876539"/>
              <a:gd name="connsiteY1" fmla="*/ 647700 h 952500"/>
              <a:gd name="connsiteX2" fmla="*/ 305039 w 876539"/>
              <a:gd name="connsiteY2" fmla="*/ 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539" h="952500">
                <a:moveTo>
                  <a:pt x="876539" y="952500"/>
                </a:moveTo>
                <a:cubicBezTo>
                  <a:pt x="498714" y="879475"/>
                  <a:pt x="120889" y="806450"/>
                  <a:pt x="25639" y="647700"/>
                </a:cubicBezTo>
                <a:cubicBezTo>
                  <a:pt x="-69611" y="488950"/>
                  <a:pt x="117714" y="244475"/>
                  <a:pt x="305039" y="0"/>
                </a:cubicBezTo>
              </a:path>
            </a:pathLst>
          </a:custGeom>
          <a:noFill/>
          <a:ln w="12700">
            <a:prstDash val="lg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538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16"/>
    </mc:Choice>
    <mc:Fallback xmlns="">
      <p:transition spd="slow" advTm="18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90" grpId="0" animBg="1"/>
      <p:bldP spid="9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CB7FA3D1-9991-4C1E-9531-8168814805F6}"/>
              </a:ext>
            </a:extLst>
          </p:cNvPr>
          <p:cNvSpPr/>
          <p:nvPr/>
        </p:nvSpPr>
        <p:spPr>
          <a:xfrm>
            <a:off x="1282700" y="2463800"/>
            <a:ext cx="9347200" cy="134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인과 관계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484848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1493A-9063-49C3-A169-18B8C0934BE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40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72574" y="438978"/>
            <a:ext cx="7219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절대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시공간에서의 인과 관계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Freeform 76"/>
          <p:cNvSpPr>
            <a:spLocks/>
          </p:cNvSpPr>
          <p:nvPr/>
        </p:nvSpPr>
        <p:spPr bwMode="auto">
          <a:xfrm flipH="1">
            <a:off x="3135207" y="1626095"/>
            <a:ext cx="37144" cy="4596905"/>
          </a:xfrm>
          <a:custGeom>
            <a:avLst/>
            <a:gdLst/>
            <a:ahLst/>
            <a:cxnLst>
              <a:cxn ang="0">
                <a:pos x="16" y="5631"/>
              </a:cxn>
              <a:cxn ang="0">
                <a:pos x="0" y="0"/>
              </a:cxn>
            </a:cxnLst>
            <a:rect l="0" t="0" r="r" b="b"/>
            <a:pathLst>
              <a:path w="16" h="5631">
                <a:moveTo>
                  <a:pt x="16" y="563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2820803" y="3519553"/>
            <a:ext cx="427375" cy="513114"/>
            <a:chOff x="8519372" y="3413444"/>
            <a:chExt cx="427375" cy="513114"/>
          </a:xfrm>
        </p:grpSpPr>
        <p:grpSp>
          <p:nvGrpSpPr>
            <p:cNvPr id="13" name="그룹 12"/>
            <p:cNvGrpSpPr/>
            <p:nvPr/>
          </p:nvGrpSpPr>
          <p:grpSpPr>
            <a:xfrm>
              <a:off x="8749935" y="3674045"/>
              <a:ext cx="196812" cy="252513"/>
              <a:chOff x="8894434" y="3543130"/>
              <a:chExt cx="117093" cy="178936"/>
            </a:xfrm>
          </p:grpSpPr>
          <p:sp>
            <p:nvSpPr>
              <p:cNvPr id="30" name="Oval 65"/>
              <p:cNvSpPr>
                <a:spLocks noChangeArrowheads="1"/>
              </p:cNvSpPr>
              <p:nvPr/>
            </p:nvSpPr>
            <p:spPr bwMode="auto">
              <a:xfrm>
                <a:off x="8924499" y="3543130"/>
                <a:ext cx="60919" cy="64084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1" name="Freeform 64"/>
              <p:cNvSpPr>
                <a:spLocks/>
              </p:cNvSpPr>
              <p:nvPr/>
            </p:nvSpPr>
            <p:spPr bwMode="auto">
              <a:xfrm>
                <a:off x="8951794" y="3610543"/>
                <a:ext cx="395" cy="640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80"/>
                  </a:cxn>
                </a:cxnLst>
                <a:rect l="0" t="0" r="r" b="b"/>
                <a:pathLst>
                  <a:path w="1" h="180">
                    <a:moveTo>
                      <a:pt x="0" y="0"/>
                    </a:moveTo>
                    <a:lnTo>
                      <a:pt x="1" y="180"/>
                    </a:lnTo>
                  </a:path>
                </a:pathLst>
              </a:cu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2" name="Freeform 63"/>
              <p:cNvSpPr>
                <a:spLocks/>
              </p:cNvSpPr>
              <p:nvPr/>
            </p:nvSpPr>
            <p:spPr bwMode="auto">
              <a:xfrm>
                <a:off x="8901555" y="3674627"/>
                <a:ext cx="45492" cy="42445"/>
              </a:xfrm>
              <a:custGeom>
                <a:avLst/>
                <a:gdLst/>
                <a:ahLst/>
                <a:cxnLst>
                  <a:cxn ang="0">
                    <a:pos x="135" y="0"/>
                  </a:cxn>
                  <a:cxn ang="0">
                    <a:pos x="0" y="119"/>
                  </a:cxn>
                </a:cxnLst>
                <a:rect l="0" t="0" r="r" b="b"/>
                <a:pathLst>
                  <a:path w="135" h="119">
                    <a:moveTo>
                      <a:pt x="135" y="0"/>
                    </a:moveTo>
                    <a:lnTo>
                      <a:pt x="0" y="119"/>
                    </a:lnTo>
                  </a:path>
                </a:pathLst>
              </a:cu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3" name="Freeform 62"/>
              <p:cNvSpPr>
                <a:spLocks/>
              </p:cNvSpPr>
              <p:nvPr/>
            </p:nvSpPr>
            <p:spPr bwMode="auto">
              <a:xfrm>
                <a:off x="8957728" y="3674627"/>
                <a:ext cx="53799" cy="474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133"/>
                  </a:cxn>
                </a:cxnLst>
                <a:rect l="0" t="0" r="r" b="b"/>
                <a:pathLst>
                  <a:path w="159" h="133">
                    <a:moveTo>
                      <a:pt x="0" y="0"/>
                    </a:moveTo>
                    <a:lnTo>
                      <a:pt x="159" y="133"/>
                    </a:lnTo>
                  </a:path>
                </a:pathLst>
              </a:cu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4" name="Freeform 61"/>
              <p:cNvSpPr>
                <a:spLocks/>
              </p:cNvSpPr>
              <p:nvPr/>
            </p:nvSpPr>
            <p:spPr bwMode="auto">
              <a:xfrm>
                <a:off x="8894434" y="3615537"/>
                <a:ext cx="56568" cy="31626"/>
              </a:xfrm>
              <a:custGeom>
                <a:avLst/>
                <a:gdLst/>
                <a:ahLst/>
                <a:cxnLst>
                  <a:cxn ang="0">
                    <a:pos x="165" y="0"/>
                  </a:cxn>
                  <a:cxn ang="0">
                    <a:pos x="0" y="90"/>
                  </a:cxn>
                </a:cxnLst>
                <a:rect l="0" t="0" r="r" b="b"/>
                <a:pathLst>
                  <a:path w="165" h="90">
                    <a:moveTo>
                      <a:pt x="165" y="0"/>
                    </a:moveTo>
                    <a:lnTo>
                      <a:pt x="0" y="90"/>
                    </a:lnTo>
                  </a:path>
                </a:pathLst>
              </a:cu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5" name="Freeform 60"/>
              <p:cNvSpPr>
                <a:spLocks/>
              </p:cNvSpPr>
              <p:nvPr/>
            </p:nvSpPr>
            <p:spPr bwMode="auto">
              <a:xfrm>
                <a:off x="8951003" y="3615537"/>
                <a:ext cx="50239" cy="374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0" y="105"/>
                  </a:cxn>
                </a:cxnLst>
                <a:rect l="0" t="0" r="r" b="b"/>
                <a:pathLst>
                  <a:path w="150" h="105">
                    <a:moveTo>
                      <a:pt x="0" y="0"/>
                    </a:moveTo>
                    <a:lnTo>
                      <a:pt x="150" y="105"/>
                    </a:lnTo>
                  </a:path>
                </a:pathLst>
              </a:cu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8519372" y="3413444"/>
                  <a:ext cx="15269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ko-KR" alt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𝜗</m:t>
                        </m:r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9372" y="3413444"/>
                  <a:ext cx="152692" cy="400110"/>
                </a:xfrm>
                <a:prstGeom prst="rect">
                  <a:avLst/>
                </a:prstGeom>
                <a:blipFill>
                  <a:blip r:embed="rId2"/>
                  <a:stretch>
                    <a:fillRect l="-12000" r="-108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4" name="직선 연결선 63"/>
          <p:cNvCxnSpPr/>
          <p:nvPr/>
        </p:nvCxnSpPr>
        <p:spPr>
          <a:xfrm>
            <a:off x="1321623" y="5553851"/>
            <a:ext cx="3922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45566" y="1279994"/>
                <a:ext cx="10481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𝑡</m:t>
                    </m:r>
                  </m:oMath>
                </a14:m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(</a:t>
                </a:r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시간</a:t>
                </a: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)</a:t>
                </a:r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566" y="1279994"/>
                <a:ext cx="1048113" cy="400110"/>
              </a:xfrm>
              <a:prstGeom prst="rect">
                <a:avLst/>
              </a:prstGeom>
              <a:blipFill>
                <a:blip r:embed="rId3"/>
                <a:stretch>
                  <a:fillRect t="-9091" r="-6395" b="-257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직선 연결선 58"/>
          <p:cNvCxnSpPr/>
          <p:nvPr/>
        </p:nvCxnSpPr>
        <p:spPr>
          <a:xfrm>
            <a:off x="1321623" y="5091296"/>
            <a:ext cx="3922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/>
          <p:nvPr/>
        </p:nvCxnSpPr>
        <p:spPr>
          <a:xfrm>
            <a:off x="1321623" y="4629207"/>
            <a:ext cx="3922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/>
          <p:nvPr/>
        </p:nvCxnSpPr>
        <p:spPr>
          <a:xfrm>
            <a:off x="1298515" y="4109356"/>
            <a:ext cx="3922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/>
          <p:cNvCxnSpPr/>
          <p:nvPr/>
        </p:nvCxnSpPr>
        <p:spPr>
          <a:xfrm>
            <a:off x="1321623" y="3647267"/>
            <a:ext cx="3922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/>
          <p:cNvCxnSpPr/>
          <p:nvPr/>
        </p:nvCxnSpPr>
        <p:spPr>
          <a:xfrm>
            <a:off x="1338073" y="3185178"/>
            <a:ext cx="3922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71"/>
          <p:cNvCxnSpPr/>
          <p:nvPr/>
        </p:nvCxnSpPr>
        <p:spPr>
          <a:xfrm>
            <a:off x="1290168" y="2723089"/>
            <a:ext cx="3922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/>
          <p:nvPr/>
        </p:nvCxnSpPr>
        <p:spPr>
          <a:xfrm>
            <a:off x="1338073" y="2318761"/>
            <a:ext cx="3922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그룹 47"/>
          <p:cNvGrpSpPr/>
          <p:nvPr/>
        </p:nvGrpSpPr>
        <p:grpSpPr>
          <a:xfrm>
            <a:off x="5278736" y="2085906"/>
            <a:ext cx="631868" cy="3625308"/>
            <a:chOff x="5456536" y="2111306"/>
            <a:chExt cx="631868" cy="36253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5460860" y="5336504"/>
                  <a:ext cx="62754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−3</m:t>
                            </m:r>
                          </m:sub>
                        </m:sSub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0860" y="5336504"/>
                  <a:ext cx="627544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5456536" y="4881868"/>
                  <a:ext cx="62754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6536" y="4881868"/>
                  <a:ext cx="627544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5456536" y="4419779"/>
                  <a:ext cx="62754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6536" y="4419779"/>
                  <a:ext cx="627544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5456536" y="3899929"/>
                  <a:ext cx="49128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6536" y="3899929"/>
                  <a:ext cx="491288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5456536" y="3446632"/>
                  <a:ext cx="48532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6536" y="3446632"/>
                  <a:ext cx="485325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5456536" y="2975751"/>
                  <a:ext cx="49128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6536" y="2975751"/>
                  <a:ext cx="491288" cy="400110"/>
                </a:xfrm>
                <a:prstGeom prst="rect">
                  <a:avLst/>
                </a:prstGeom>
                <a:blipFill>
                  <a:blip r:embed="rId9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5456536" y="2513662"/>
                  <a:ext cx="49128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6536" y="2513662"/>
                  <a:ext cx="491288" cy="400110"/>
                </a:xfrm>
                <a:prstGeom prst="rect">
                  <a:avLst/>
                </a:prstGeom>
                <a:blipFill>
                  <a:blip r:embed="rId10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5456536" y="2111306"/>
                  <a:ext cx="49128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6536" y="2111306"/>
                  <a:ext cx="491288" cy="400110"/>
                </a:xfrm>
                <a:prstGeom prst="rect">
                  <a:avLst/>
                </a:prstGeom>
                <a:blipFill>
                  <a:blip r:embed="rId11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그룹 24"/>
          <p:cNvGrpSpPr/>
          <p:nvPr/>
        </p:nvGrpSpPr>
        <p:grpSpPr>
          <a:xfrm>
            <a:off x="2704694" y="3912266"/>
            <a:ext cx="483642" cy="400110"/>
            <a:chOff x="4902450" y="3903376"/>
            <a:chExt cx="595290" cy="498798"/>
          </a:xfrm>
        </p:grpSpPr>
        <p:sp>
          <p:nvSpPr>
            <p:cNvPr id="7" name="순서도: 연결자 6"/>
            <p:cNvSpPr/>
            <p:nvPr/>
          </p:nvSpPr>
          <p:spPr>
            <a:xfrm>
              <a:off x="5420314" y="4107894"/>
              <a:ext cx="77426" cy="92333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902450" y="3903376"/>
                  <a:ext cx="540855" cy="4987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𝑃</m:t>
                        </m:r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2450" y="3903376"/>
                  <a:ext cx="540855" cy="49879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6" name="그룹 45"/>
          <p:cNvGrpSpPr/>
          <p:nvPr/>
        </p:nvGrpSpPr>
        <p:grpSpPr>
          <a:xfrm>
            <a:off x="3154946" y="2784201"/>
            <a:ext cx="1200317" cy="1329153"/>
            <a:chOff x="3332746" y="2809601"/>
            <a:chExt cx="1200317" cy="1329153"/>
          </a:xfrm>
        </p:grpSpPr>
        <p:cxnSp>
          <p:nvCxnSpPr>
            <p:cNvPr id="11" name="직선 화살표 연결선 10"/>
            <p:cNvCxnSpPr/>
            <p:nvPr/>
          </p:nvCxnSpPr>
          <p:spPr>
            <a:xfrm flipV="1">
              <a:off x="3332746" y="3226751"/>
              <a:ext cx="676186" cy="91200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순서도: 연결자 105"/>
            <p:cNvSpPr/>
            <p:nvPr/>
          </p:nvSpPr>
          <p:spPr>
            <a:xfrm>
              <a:off x="3979963" y="3168071"/>
              <a:ext cx="62905" cy="74065"/>
            </a:xfrm>
            <a:prstGeom prst="flowChartConnector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/>
                <p:cNvSpPr txBox="1"/>
                <p:nvPr/>
              </p:nvSpPr>
              <p:spPr>
                <a:xfrm>
                  <a:off x="3979963" y="2809601"/>
                  <a:ext cx="553100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𝑄</m:t>
                            </m:r>
                          </m:e>
                          <m:sub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2" name="TextBox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9963" y="2809601"/>
                  <a:ext cx="553100" cy="400110"/>
                </a:xfrm>
                <a:prstGeom prst="rect">
                  <a:avLst/>
                </a:prstGeom>
                <a:blipFill>
                  <a:blip r:embed="rId13"/>
                  <a:stretch>
                    <a:fillRect b="-1230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TextBox 41"/>
          <p:cNvSpPr txBox="1"/>
          <p:nvPr/>
        </p:nvSpPr>
        <p:spPr>
          <a:xfrm>
            <a:off x="2042620" y="6322332"/>
            <a:ext cx="2202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(1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차원 공간 가정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49" name="그룹 48"/>
          <p:cNvGrpSpPr/>
          <p:nvPr/>
        </p:nvGrpSpPr>
        <p:grpSpPr>
          <a:xfrm>
            <a:off x="1579663" y="2850571"/>
            <a:ext cx="1570931" cy="1262785"/>
            <a:chOff x="1757463" y="2875971"/>
            <a:chExt cx="1570931" cy="1262785"/>
          </a:xfrm>
        </p:grpSpPr>
        <p:cxnSp>
          <p:nvCxnSpPr>
            <p:cNvPr id="9" name="직선 화살표 연결선 8"/>
            <p:cNvCxnSpPr>
              <a:endCxn id="80" idx="6"/>
            </p:cNvCxnSpPr>
            <p:nvPr/>
          </p:nvCxnSpPr>
          <p:spPr>
            <a:xfrm flipH="1" flipV="1">
              <a:off x="1820368" y="2913004"/>
              <a:ext cx="1508026" cy="12257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순서도: 연결자 79"/>
            <p:cNvSpPr/>
            <p:nvPr/>
          </p:nvSpPr>
          <p:spPr>
            <a:xfrm>
              <a:off x="1757463" y="2875971"/>
              <a:ext cx="62905" cy="74065"/>
            </a:xfrm>
            <a:prstGeom prst="flowChartConnector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3170473" y="3155371"/>
            <a:ext cx="1431195" cy="952281"/>
            <a:chOff x="3348273" y="3180771"/>
            <a:chExt cx="1431195" cy="952281"/>
          </a:xfrm>
        </p:grpSpPr>
        <p:cxnSp>
          <p:nvCxnSpPr>
            <p:cNvPr id="114" name="직선 화살표 연결선 113"/>
            <p:cNvCxnSpPr/>
            <p:nvPr/>
          </p:nvCxnSpPr>
          <p:spPr>
            <a:xfrm flipV="1">
              <a:off x="3348273" y="3222754"/>
              <a:ext cx="1363809" cy="91029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순서도: 연결자 80"/>
            <p:cNvSpPr/>
            <p:nvPr/>
          </p:nvSpPr>
          <p:spPr>
            <a:xfrm>
              <a:off x="4716563" y="3180771"/>
              <a:ext cx="62905" cy="74065"/>
            </a:xfrm>
            <a:prstGeom prst="flowChartConnector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51" name="그룹 50"/>
          <p:cNvGrpSpPr/>
          <p:nvPr/>
        </p:nvGrpSpPr>
        <p:grpSpPr>
          <a:xfrm>
            <a:off x="3170775" y="3790371"/>
            <a:ext cx="2116693" cy="313279"/>
            <a:chOff x="3348575" y="3815771"/>
            <a:chExt cx="2116693" cy="313279"/>
          </a:xfrm>
        </p:grpSpPr>
        <p:cxnSp>
          <p:nvCxnSpPr>
            <p:cNvPr id="115" name="직선 화살표 연결선 114"/>
            <p:cNvCxnSpPr/>
            <p:nvPr/>
          </p:nvCxnSpPr>
          <p:spPr>
            <a:xfrm flipV="1">
              <a:off x="3348575" y="3840779"/>
              <a:ext cx="2042118" cy="28827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순서도: 연결자 82"/>
            <p:cNvSpPr/>
            <p:nvPr/>
          </p:nvSpPr>
          <p:spPr>
            <a:xfrm>
              <a:off x="5402363" y="3815771"/>
              <a:ext cx="62905" cy="74065"/>
            </a:xfrm>
            <a:prstGeom prst="flowChartConnector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5781999" y="2784201"/>
                <a:ext cx="6131578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𝑄</m:t>
                        </m:r>
                      </m:e>
                      <m:sub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사건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𝑃</m:t>
                    </m:r>
                  </m:oMath>
                </a14:m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사건의 미래</a:t>
                </a:r>
                <a:endPara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800100" marR="0" lvl="1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𝑃</m:t>
                    </m:r>
                  </m:oMath>
                </a14:m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로부터 영향을 받을 수 있기 때문</a:t>
                </a:r>
                <a:endPara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800100" marR="0" lvl="1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ko-KR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물리적 정보전달 속도에 제한이 없음</a:t>
                </a:r>
                <a:endParaRPr kumimoji="0" lang="en-US" altLang="ko-KR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457200" marR="0" lvl="1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−</m:t>
                      </m:r>
                      <m:r>
                        <a:rPr kumimoji="0" lang="en-US" altLang="ko-KR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∞&lt;</m:t>
                      </m:r>
                      <m:r>
                        <a:rPr kumimoji="0" lang="en-US" altLang="ko-KR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𝒗</m:t>
                      </m:r>
                      <m:r>
                        <a:rPr kumimoji="0" lang="en-US" altLang="ko-KR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&lt;∞</m:t>
                      </m:r>
                    </m:oMath>
                  </m:oMathPara>
                </a14:m>
                <a:endParaRPr kumimoji="0" lang="en-US" altLang="ko-KR" sz="24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800100" marR="0" lvl="1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선 상단의 사건들은 모두 </a:t>
                </a:r>
                <a14:m>
                  <m:oMath xmlns:m="http://schemas.openxmlformats.org/officeDocument/2006/math">
                    <m:r>
                      <a:rPr kumimoji="0" lang="en-US" altLang="ko-KR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𝑷</m:t>
                    </m:r>
                    <m:r>
                      <a:rPr kumimoji="0" lang="en-US" altLang="ko-KR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ko-KR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의 미래 </a:t>
                </a: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사건</a:t>
                </a:r>
                <a:endPara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999" y="2784201"/>
                <a:ext cx="6131578" cy="3416320"/>
              </a:xfrm>
              <a:prstGeom prst="rect">
                <a:avLst/>
              </a:prstGeom>
              <a:blipFill>
                <a:blip r:embed="rId14"/>
                <a:stretch>
                  <a:fillRect l="-1292" r="-1392" b="-125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10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76"/>
          <p:cNvSpPr>
            <a:spLocks/>
          </p:cNvSpPr>
          <p:nvPr/>
        </p:nvSpPr>
        <p:spPr bwMode="auto">
          <a:xfrm flipH="1">
            <a:off x="3044377" y="1322151"/>
            <a:ext cx="37144" cy="4596905"/>
          </a:xfrm>
          <a:custGeom>
            <a:avLst/>
            <a:gdLst/>
            <a:ahLst/>
            <a:cxnLst>
              <a:cxn ang="0">
                <a:pos x="16" y="5631"/>
              </a:cxn>
              <a:cxn ang="0">
                <a:pos x="0" y="0"/>
              </a:cxn>
            </a:cxnLst>
            <a:rect l="0" t="0" r="r" b="b"/>
            <a:pathLst>
              <a:path w="16" h="5631">
                <a:moveTo>
                  <a:pt x="16" y="563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2729973" y="3215609"/>
            <a:ext cx="427375" cy="513114"/>
            <a:chOff x="8519372" y="3413444"/>
            <a:chExt cx="427375" cy="513114"/>
          </a:xfrm>
        </p:grpSpPr>
        <p:grpSp>
          <p:nvGrpSpPr>
            <p:cNvPr id="13" name="그룹 12"/>
            <p:cNvGrpSpPr/>
            <p:nvPr/>
          </p:nvGrpSpPr>
          <p:grpSpPr>
            <a:xfrm>
              <a:off x="8749935" y="3674045"/>
              <a:ext cx="196812" cy="252513"/>
              <a:chOff x="8894434" y="3543130"/>
              <a:chExt cx="117093" cy="178936"/>
            </a:xfrm>
          </p:grpSpPr>
          <p:sp>
            <p:nvSpPr>
              <p:cNvPr id="30" name="Oval 65"/>
              <p:cNvSpPr>
                <a:spLocks noChangeArrowheads="1"/>
              </p:cNvSpPr>
              <p:nvPr/>
            </p:nvSpPr>
            <p:spPr bwMode="auto">
              <a:xfrm>
                <a:off x="8924499" y="3543130"/>
                <a:ext cx="60919" cy="64084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1" name="Freeform 64"/>
              <p:cNvSpPr>
                <a:spLocks/>
              </p:cNvSpPr>
              <p:nvPr/>
            </p:nvSpPr>
            <p:spPr bwMode="auto">
              <a:xfrm>
                <a:off x="8951794" y="3610543"/>
                <a:ext cx="395" cy="640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80"/>
                  </a:cxn>
                </a:cxnLst>
                <a:rect l="0" t="0" r="r" b="b"/>
                <a:pathLst>
                  <a:path w="1" h="180">
                    <a:moveTo>
                      <a:pt x="0" y="0"/>
                    </a:moveTo>
                    <a:lnTo>
                      <a:pt x="1" y="180"/>
                    </a:lnTo>
                  </a:path>
                </a:pathLst>
              </a:cu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2" name="Freeform 63"/>
              <p:cNvSpPr>
                <a:spLocks/>
              </p:cNvSpPr>
              <p:nvPr/>
            </p:nvSpPr>
            <p:spPr bwMode="auto">
              <a:xfrm>
                <a:off x="8901555" y="3674627"/>
                <a:ext cx="45492" cy="42445"/>
              </a:xfrm>
              <a:custGeom>
                <a:avLst/>
                <a:gdLst/>
                <a:ahLst/>
                <a:cxnLst>
                  <a:cxn ang="0">
                    <a:pos x="135" y="0"/>
                  </a:cxn>
                  <a:cxn ang="0">
                    <a:pos x="0" y="119"/>
                  </a:cxn>
                </a:cxnLst>
                <a:rect l="0" t="0" r="r" b="b"/>
                <a:pathLst>
                  <a:path w="135" h="119">
                    <a:moveTo>
                      <a:pt x="135" y="0"/>
                    </a:moveTo>
                    <a:lnTo>
                      <a:pt x="0" y="119"/>
                    </a:lnTo>
                  </a:path>
                </a:pathLst>
              </a:cu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3" name="Freeform 62"/>
              <p:cNvSpPr>
                <a:spLocks/>
              </p:cNvSpPr>
              <p:nvPr/>
            </p:nvSpPr>
            <p:spPr bwMode="auto">
              <a:xfrm>
                <a:off x="8957728" y="3674627"/>
                <a:ext cx="53799" cy="474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133"/>
                  </a:cxn>
                </a:cxnLst>
                <a:rect l="0" t="0" r="r" b="b"/>
                <a:pathLst>
                  <a:path w="159" h="133">
                    <a:moveTo>
                      <a:pt x="0" y="0"/>
                    </a:moveTo>
                    <a:lnTo>
                      <a:pt x="159" y="133"/>
                    </a:lnTo>
                  </a:path>
                </a:pathLst>
              </a:cu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4" name="Freeform 61"/>
              <p:cNvSpPr>
                <a:spLocks/>
              </p:cNvSpPr>
              <p:nvPr/>
            </p:nvSpPr>
            <p:spPr bwMode="auto">
              <a:xfrm>
                <a:off x="8894434" y="3615537"/>
                <a:ext cx="56568" cy="31626"/>
              </a:xfrm>
              <a:custGeom>
                <a:avLst/>
                <a:gdLst/>
                <a:ahLst/>
                <a:cxnLst>
                  <a:cxn ang="0">
                    <a:pos x="165" y="0"/>
                  </a:cxn>
                  <a:cxn ang="0">
                    <a:pos x="0" y="90"/>
                  </a:cxn>
                </a:cxnLst>
                <a:rect l="0" t="0" r="r" b="b"/>
                <a:pathLst>
                  <a:path w="165" h="90">
                    <a:moveTo>
                      <a:pt x="165" y="0"/>
                    </a:moveTo>
                    <a:lnTo>
                      <a:pt x="0" y="90"/>
                    </a:lnTo>
                  </a:path>
                </a:pathLst>
              </a:cu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5" name="Freeform 60"/>
              <p:cNvSpPr>
                <a:spLocks/>
              </p:cNvSpPr>
              <p:nvPr/>
            </p:nvSpPr>
            <p:spPr bwMode="auto">
              <a:xfrm>
                <a:off x="8951003" y="3615537"/>
                <a:ext cx="50239" cy="374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0" y="105"/>
                  </a:cxn>
                </a:cxnLst>
                <a:rect l="0" t="0" r="r" b="b"/>
                <a:pathLst>
                  <a:path w="150" h="105">
                    <a:moveTo>
                      <a:pt x="0" y="0"/>
                    </a:moveTo>
                    <a:lnTo>
                      <a:pt x="150" y="105"/>
                    </a:lnTo>
                  </a:path>
                </a:pathLst>
              </a:cu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8519372" y="3413444"/>
                  <a:ext cx="15269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ko-KR" alt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𝜗</m:t>
                        </m:r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9372" y="3413444"/>
                  <a:ext cx="152692" cy="400110"/>
                </a:xfrm>
                <a:prstGeom prst="rect">
                  <a:avLst/>
                </a:prstGeom>
                <a:blipFill>
                  <a:blip r:embed="rId2"/>
                  <a:stretch>
                    <a:fillRect l="-12000" r="-108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4" name="직선 연결선 63"/>
          <p:cNvCxnSpPr/>
          <p:nvPr/>
        </p:nvCxnSpPr>
        <p:spPr>
          <a:xfrm>
            <a:off x="1230793" y="5249907"/>
            <a:ext cx="3922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54736" y="976050"/>
                <a:ext cx="10481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𝑡</m:t>
                    </m:r>
                  </m:oMath>
                </a14:m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(</a:t>
                </a:r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시간</a:t>
                </a: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)</a:t>
                </a:r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736" y="976050"/>
                <a:ext cx="1048113" cy="400110"/>
              </a:xfrm>
              <a:prstGeom prst="rect">
                <a:avLst/>
              </a:prstGeom>
              <a:blipFill>
                <a:blip r:embed="rId3"/>
                <a:stretch>
                  <a:fillRect t="-7576" r="-6395" b="-2575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직선 연결선 58"/>
          <p:cNvCxnSpPr/>
          <p:nvPr/>
        </p:nvCxnSpPr>
        <p:spPr>
          <a:xfrm>
            <a:off x="1230793" y="4787352"/>
            <a:ext cx="3922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/>
          <p:nvPr/>
        </p:nvCxnSpPr>
        <p:spPr>
          <a:xfrm>
            <a:off x="1230793" y="4325263"/>
            <a:ext cx="3922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/>
          <p:nvPr/>
        </p:nvCxnSpPr>
        <p:spPr>
          <a:xfrm>
            <a:off x="1207685" y="3805412"/>
            <a:ext cx="3922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/>
          <p:cNvCxnSpPr/>
          <p:nvPr/>
        </p:nvCxnSpPr>
        <p:spPr>
          <a:xfrm>
            <a:off x="1230793" y="3343323"/>
            <a:ext cx="3922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/>
          <p:cNvCxnSpPr/>
          <p:nvPr/>
        </p:nvCxnSpPr>
        <p:spPr>
          <a:xfrm>
            <a:off x="1247243" y="2881234"/>
            <a:ext cx="3922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71"/>
          <p:cNvCxnSpPr/>
          <p:nvPr/>
        </p:nvCxnSpPr>
        <p:spPr>
          <a:xfrm>
            <a:off x="1199338" y="2419145"/>
            <a:ext cx="3922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/>
          <p:nvPr/>
        </p:nvCxnSpPr>
        <p:spPr>
          <a:xfrm>
            <a:off x="1247243" y="2014817"/>
            <a:ext cx="3922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그룹 47"/>
          <p:cNvGrpSpPr/>
          <p:nvPr/>
        </p:nvGrpSpPr>
        <p:grpSpPr>
          <a:xfrm>
            <a:off x="5187906" y="1781962"/>
            <a:ext cx="631868" cy="3625308"/>
            <a:chOff x="5456536" y="2111306"/>
            <a:chExt cx="631868" cy="36253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5460860" y="5336504"/>
                  <a:ext cx="62754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−3</m:t>
                            </m:r>
                          </m:sub>
                        </m:sSub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0860" y="5336504"/>
                  <a:ext cx="627544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5456536" y="4881868"/>
                  <a:ext cx="62754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6536" y="4881868"/>
                  <a:ext cx="627544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5456536" y="4419779"/>
                  <a:ext cx="62754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6536" y="4419779"/>
                  <a:ext cx="627544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5456536" y="3899929"/>
                  <a:ext cx="49128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6536" y="3899929"/>
                  <a:ext cx="491288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5456536" y="3446632"/>
                  <a:ext cx="48532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6536" y="3446632"/>
                  <a:ext cx="485325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5456536" y="2975751"/>
                  <a:ext cx="49128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6536" y="2975751"/>
                  <a:ext cx="491288" cy="400110"/>
                </a:xfrm>
                <a:prstGeom prst="rect">
                  <a:avLst/>
                </a:prstGeom>
                <a:blipFill>
                  <a:blip r:embed="rId9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5456536" y="2513662"/>
                  <a:ext cx="49128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6536" y="2513662"/>
                  <a:ext cx="491288" cy="400110"/>
                </a:xfrm>
                <a:prstGeom prst="rect">
                  <a:avLst/>
                </a:prstGeom>
                <a:blipFill>
                  <a:blip r:embed="rId10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5456536" y="2111306"/>
                  <a:ext cx="49128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6536" y="2111306"/>
                  <a:ext cx="491288" cy="400110"/>
                </a:xfrm>
                <a:prstGeom prst="rect">
                  <a:avLst/>
                </a:prstGeom>
                <a:blipFill>
                  <a:blip r:embed="rId11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그룹 24"/>
          <p:cNvGrpSpPr/>
          <p:nvPr/>
        </p:nvGrpSpPr>
        <p:grpSpPr>
          <a:xfrm>
            <a:off x="2613864" y="3608322"/>
            <a:ext cx="483642" cy="400110"/>
            <a:chOff x="4902450" y="3903376"/>
            <a:chExt cx="595290" cy="498798"/>
          </a:xfrm>
        </p:grpSpPr>
        <p:sp>
          <p:nvSpPr>
            <p:cNvPr id="7" name="순서도: 연결자 6"/>
            <p:cNvSpPr/>
            <p:nvPr/>
          </p:nvSpPr>
          <p:spPr>
            <a:xfrm>
              <a:off x="5420314" y="4107894"/>
              <a:ext cx="77426" cy="92333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902450" y="3903376"/>
                  <a:ext cx="540855" cy="4987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𝑃</m:t>
                        </m:r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2450" y="3903376"/>
                  <a:ext cx="540855" cy="49879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TextBox 41"/>
          <p:cNvSpPr txBox="1"/>
          <p:nvPr/>
        </p:nvSpPr>
        <p:spPr>
          <a:xfrm>
            <a:off x="1951790" y="6018388"/>
            <a:ext cx="2202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(1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차원 공간 가정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7" name="그룹 56"/>
          <p:cNvGrpSpPr/>
          <p:nvPr/>
        </p:nvGrpSpPr>
        <p:grpSpPr>
          <a:xfrm>
            <a:off x="2054474" y="3829956"/>
            <a:ext cx="1846764" cy="1267236"/>
            <a:chOff x="2323104" y="4159300"/>
            <a:chExt cx="1846764" cy="1267236"/>
          </a:xfrm>
        </p:grpSpPr>
        <p:grpSp>
          <p:nvGrpSpPr>
            <p:cNvPr id="27" name="그룹 26"/>
            <p:cNvGrpSpPr/>
            <p:nvPr/>
          </p:nvGrpSpPr>
          <p:grpSpPr>
            <a:xfrm>
              <a:off x="2323104" y="4159300"/>
              <a:ext cx="1785452" cy="1187551"/>
              <a:chOff x="4213925" y="4179679"/>
              <a:chExt cx="2197621" cy="1480463"/>
            </a:xfrm>
          </p:grpSpPr>
          <p:cxnSp>
            <p:nvCxnSpPr>
              <p:cNvPr id="17" name="직선 화살표 연결선 16"/>
              <p:cNvCxnSpPr/>
              <p:nvPr/>
            </p:nvCxnSpPr>
            <p:spPr>
              <a:xfrm flipV="1">
                <a:off x="4818846" y="4179679"/>
                <a:ext cx="599869" cy="596926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직선 화살표 연결선 96"/>
              <p:cNvCxnSpPr/>
              <p:nvPr/>
            </p:nvCxnSpPr>
            <p:spPr>
              <a:xfrm flipH="1" flipV="1">
                <a:off x="5499881" y="4200229"/>
                <a:ext cx="911665" cy="1459913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4213925" y="4374456"/>
                    <a:ext cx="688122" cy="4987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𝑄</m:t>
                              </m:r>
                            </m:e>
                            <m:sub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kumimoji="0" lang="ko-KR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맑은 고딕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98" name="TextBox 9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13925" y="4374456"/>
                    <a:ext cx="688122" cy="498798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0606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5" name="순서도: 연결자 104"/>
              <p:cNvSpPr/>
              <p:nvPr/>
            </p:nvSpPr>
            <p:spPr>
              <a:xfrm>
                <a:off x="4755560" y="4756189"/>
                <a:ext cx="77427" cy="92333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sp>
          <p:nvSpPr>
            <p:cNvPr id="86" name="순서도: 연결자 85"/>
            <p:cNvSpPr/>
            <p:nvPr/>
          </p:nvSpPr>
          <p:spPr>
            <a:xfrm>
              <a:off x="4106963" y="5352471"/>
              <a:ext cx="62905" cy="74065"/>
            </a:xfrm>
            <a:prstGeom prst="flowChartConnector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5745038" y="3896815"/>
                <a:ext cx="6133197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𝑄</m:t>
                        </m:r>
                      </m:e>
                      <m:sub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ko-K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사건</a:t>
                </a:r>
                <a:r>
                  <a:rPr kumimoji="0" lang="en-US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𝑃</m:t>
                    </m:r>
                  </m:oMath>
                </a14:m>
                <a:r>
                  <a:rPr kumimoji="0" lang="ko-K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사건의 </a:t>
                </a: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과거</a:t>
                </a:r>
                <a:endPara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800100" marR="0" lvl="1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𝑃</m:t>
                    </m:r>
                  </m:oMath>
                </a14:m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에  </a:t>
                </a:r>
                <a:r>
                  <a:rPr kumimoji="0" lang="ko-K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영향을 </a:t>
                </a: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줄 </a:t>
                </a:r>
                <a:r>
                  <a:rPr kumimoji="0" lang="ko-K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수 있기 </a:t>
                </a: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때문</a:t>
                </a:r>
                <a:endPara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800100" marR="0" lvl="1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선 하단의 </a:t>
                </a:r>
                <a:r>
                  <a:rPr kumimoji="0" lang="ko-K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사건들은 모두 </a:t>
                </a:r>
                <a14:m>
                  <m:oMath xmlns:m="http://schemas.openxmlformats.org/officeDocument/2006/math">
                    <m:r>
                      <a:rPr kumimoji="0" lang="en-US" altLang="ko-KR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𝑷</m:t>
                    </m:r>
                    <m:r>
                      <a:rPr kumimoji="0" lang="en-US" altLang="ko-KR" sz="2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ko-KR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의 과거 </a:t>
                </a: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사건</a:t>
                </a:r>
                <a:endPara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5038" y="3896815"/>
                <a:ext cx="6133197" cy="2308324"/>
              </a:xfrm>
              <a:prstGeom prst="rect">
                <a:avLst/>
              </a:prstGeom>
              <a:blipFill>
                <a:blip r:embed="rId14"/>
                <a:stretch>
                  <a:fillRect l="-1291" r="-1291" b="-2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985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3200" y="606425"/>
            <a:ext cx="10515600" cy="815975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ko-KR" altLang="en-US" dirty="0" smtClean="0"/>
              <a:t>전통적 접근 방법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952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/>
              <a:t>Michelson-Morley experiment (1887)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광속 불변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시간 지연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길이 수축</a:t>
            </a:r>
            <a:r>
              <a:rPr lang="en-US" altLang="ko-KR" dirty="0" smtClean="0"/>
              <a:t>, </a:t>
            </a:r>
            <a:r>
              <a:rPr lang="ko-KR" altLang="en-US" dirty="0" smtClean="0"/>
              <a:t>로렌츠 변환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동시성의 상대성</a:t>
            </a:r>
            <a:r>
              <a:rPr lang="en-US" altLang="ko-KR" dirty="0" smtClean="0"/>
              <a:t>, …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/>
              <a:t>시간과 공간의 병합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새로운 인과 관계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상대론적 역학</a:t>
            </a:r>
            <a:endParaRPr lang="en-US" altLang="ko-KR" dirty="0" smtClean="0"/>
          </a:p>
          <a:p>
            <a:pPr>
              <a:lnSpc>
                <a:spcPct val="150000"/>
              </a:lnSpc>
            </a:pPr>
            <a:r>
              <a:rPr lang="ko-KR" altLang="en-US" dirty="0" smtClean="0"/>
              <a:t>특수 상대성 이론 </a:t>
            </a:r>
            <a:r>
              <a:rPr lang="en-US" altLang="ko-KR" dirty="0" smtClean="0"/>
              <a:t>or </a:t>
            </a:r>
            <a:r>
              <a:rPr lang="ko-KR" altLang="en-US" dirty="0" smtClean="0"/>
              <a:t>상대성 원리 </a:t>
            </a:r>
            <a:r>
              <a:rPr lang="en-US" altLang="ko-KR" dirty="0" smtClean="0"/>
              <a:t>(1905)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596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76"/>
          <p:cNvSpPr>
            <a:spLocks/>
          </p:cNvSpPr>
          <p:nvPr/>
        </p:nvSpPr>
        <p:spPr bwMode="auto">
          <a:xfrm flipH="1">
            <a:off x="2876822" y="1319397"/>
            <a:ext cx="37144" cy="4596905"/>
          </a:xfrm>
          <a:custGeom>
            <a:avLst/>
            <a:gdLst/>
            <a:ahLst/>
            <a:cxnLst>
              <a:cxn ang="0">
                <a:pos x="16" y="5631"/>
              </a:cxn>
              <a:cxn ang="0">
                <a:pos x="0" y="0"/>
              </a:cxn>
            </a:cxnLst>
            <a:rect l="0" t="0" r="r" b="b"/>
            <a:pathLst>
              <a:path w="16" h="5631">
                <a:moveTo>
                  <a:pt x="16" y="563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2562418" y="3212855"/>
            <a:ext cx="427375" cy="513114"/>
            <a:chOff x="8519372" y="3413444"/>
            <a:chExt cx="427375" cy="513114"/>
          </a:xfrm>
        </p:grpSpPr>
        <p:grpSp>
          <p:nvGrpSpPr>
            <p:cNvPr id="13" name="그룹 12"/>
            <p:cNvGrpSpPr/>
            <p:nvPr/>
          </p:nvGrpSpPr>
          <p:grpSpPr>
            <a:xfrm>
              <a:off x="8749935" y="3674045"/>
              <a:ext cx="196812" cy="252513"/>
              <a:chOff x="8894434" y="3543130"/>
              <a:chExt cx="117093" cy="178936"/>
            </a:xfrm>
          </p:grpSpPr>
          <p:sp>
            <p:nvSpPr>
              <p:cNvPr id="30" name="Oval 65"/>
              <p:cNvSpPr>
                <a:spLocks noChangeArrowheads="1"/>
              </p:cNvSpPr>
              <p:nvPr/>
            </p:nvSpPr>
            <p:spPr bwMode="auto">
              <a:xfrm>
                <a:off x="8924499" y="3543130"/>
                <a:ext cx="60919" cy="64084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1" name="Freeform 64"/>
              <p:cNvSpPr>
                <a:spLocks/>
              </p:cNvSpPr>
              <p:nvPr/>
            </p:nvSpPr>
            <p:spPr bwMode="auto">
              <a:xfrm>
                <a:off x="8951794" y="3610543"/>
                <a:ext cx="395" cy="640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80"/>
                  </a:cxn>
                </a:cxnLst>
                <a:rect l="0" t="0" r="r" b="b"/>
                <a:pathLst>
                  <a:path w="1" h="180">
                    <a:moveTo>
                      <a:pt x="0" y="0"/>
                    </a:moveTo>
                    <a:lnTo>
                      <a:pt x="1" y="180"/>
                    </a:lnTo>
                  </a:path>
                </a:pathLst>
              </a:cu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2" name="Freeform 63"/>
              <p:cNvSpPr>
                <a:spLocks/>
              </p:cNvSpPr>
              <p:nvPr/>
            </p:nvSpPr>
            <p:spPr bwMode="auto">
              <a:xfrm>
                <a:off x="8901555" y="3674627"/>
                <a:ext cx="45492" cy="42445"/>
              </a:xfrm>
              <a:custGeom>
                <a:avLst/>
                <a:gdLst/>
                <a:ahLst/>
                <a:cxnLst>
                  <a:cxn ang="0">
                    <a:pos x="135" y="0"/>
                  </a:cxn>
                  <a:cxn ang="0">
                    <a:pos x="0" y="119"/>
                  </a:cxn>
                </a:cxnLst>
                <a:rect l="0" t="0" r="r" b="b"/>
                <a:pathLst>
                  <a:path w="135" h="119">
                    <a:moveTo>
                      <a:pt x="135" y="0"/>
                    </a:moveTo>
                    <a:lnTo>
                      <a:pt x="0" y="119"/>
                    </a:lnTo>
                  </a:path>
                </a:pathLst>
              </a:cu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3" name="Freeform 62"/>
              <p:cNvSpPr>
                <a:spLocks/>
              </p:cNvSpPr>
              <p:nvPr/>
            </p:nvSpPr>
            <p:spPr bwMode="auto">
              <a:xfrm>
                <a:off x="8957728" y="3674627"/>
                <a:ext cx="53799" cy="474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133"/>
                  </a:cxn>
                </a:cxnLst>
                <a:rect l="0" t="0" r="r" b="b"/>
                <a:pathLst>
                  <a:path w="159" h="133">
                    <a:moveTo>
                      <a:pt x="0" y="0"/>
                    </a:moveTo>
                    <a:lnTo>
                      <a:pt x="159" y="133"/>
                    </a:lnTo>
                  </a:path>
                </a:pathLst>
              </a:cu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4" name="Freeform 61"/>
              <p:cNvSpPr>
                <a:spLocks/>
              </p:cNvSpPr>
              <p:nvPr/>
            </p:nvSpPr>
            <p:spPr bwMode="auto">
              <a:xfrm>
                <a:off x="8894434" y="3615537"/>
                <a:ext cx="56568" cy="31626"/>
              </a:xfrm>
              <a:custGeom>
                <a:avLst/>
                <a:gdLst/>
                <a:ahLst/>
                <a:cxnLst>
                  <a:cxn ang="0">
                    <a:pos x="165" y="0"/>
                  </a:cxn>
                  <a:cxn ang="0">
                    <a:pos x="0" y="90"/>
                  </a:cxn>
                </a:cxnLst>
                <a:rect l="0" t="0" r="r" b="b"/>
                <a:pathLst>
                  <a:path w="165" h="90">
                    <a:moveTo>
                      <a:pt x="165" y="0"/>
                    </a:moveTo>
                    <a:lnTo>
                      <a:pt x="0" y="90"/>
                    </a:lnTo>
                  </a:path>
                </a:pathLst>
              </a:cu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5" name="Freeform 60"/>
              <p:cNvSpPr>
                <a:spLocks/>
              </p:cNvSpPr>
              <p:nvPr/>
            </p:nvSpPr>
            <p:spPr bwMode="auto">
              <a:xfrm>
                <a:off x="8951003" y="3615537"/>
                <a:ext cx="50239" cy="3745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0" y="105"/>
                  </a:cxn>
                </a:cxnLst>
                <a:rect l="0" t="0" r="r" b="b"/>
                <a:pathLst>
                  <a:path w="150" h="105">
                    <a:moveTo>
                      <a:pt x="0" y="0"/>
                    </a:moveTo>
                    <a:lnTo>
                      <a:pt x="150" y="105"/>
                    </a:lnTo>
                  </a:path>
                </a:pathLst>
              </a:cu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8519372" y="3413444"/>
                  <a:ext cx="152692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ko-KR" alt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𝜗</m:t>
                        </m:r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9372" y="3413444"/>
                  <a:ext cx="152692" cy="400110"/>
                </a:xfrm>
                <a:prstGeom prst="rect">
                  <a:avLst/>
                </a:prstGeom>
                <a:blipFill>
                  <a:blip r:embed="rId2"/>
                  <a:stretch>
                    <a:fillRect l="-12000" r="-108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4" name="직선 연결선 63"/>
          <p:cNvCxnSpPr/>
          <p:nvPr/>
        </p:nvCxnSpPr>
        <p:spPr>
          <a:xfrm>
            <a:off x="1063238" y="5247153"/>
            <a:ext cx="3922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87181" y="973296"/>
                <a:ext cx="10481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𝑡</m:t>
                    </m:r>
                  </m:oMath>
                </a14:m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(</a:t>
                </a:r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시간</a:t>
                </a: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)</a:t>
                </a:r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181" y="973296"/>
                <a:ext cx="1048113" cy="400110"/>
              </a:xfrm>
              <a:prstGeom prst="rect">
                <a:avLst/>
              </a:prstGeom>
              <a:blipFill>
                <a:blip r:embed="rId3"/>
                <a:stretch>
                  <a:fillRect t="-9231" r="-5814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직선 연결선 58"/>
          <p:cNvCxnSpPr/>
          <p:nvPr/>
        </p:nvCxnSpPr>
        <p:spPr>
          <a:xfrm>
            <a:off x="1063238" y="4784598"/>
            <a:ext cx="3922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/>
          <p:nvPr/>
        </p:nvCxnSpPr>
        <p:spPr>
          <a:xfrm>
            <a:off x="1063238" y="4322509"/>
            <a:ext cx="3922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/>
          <p:nvPr/>
        </p:nvCxnSpPr>
        <p:spPr>
          <a:xfrm>
            <a:off x="1040130" y="3802658"/>
            <a:ext cx="3922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/>
          <p:cNvCxnSpPr/>
          <p:nvPr/>
        </p:nvCxnSpPr>
        <p:spPr>
          <a:xfrm>
            <a:off x="1063238" y="3340569"/>
            <a:ext cx="3922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/>
          <p:cNvCxnSpPr/>
          <p:nvPr/>
        </p:nvCxnSpPr>
        <p:spPr>
          <a:xfrm>
            <a:off x="1079688" y="2878480"/>
            <a:ext cx="3922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71"/>
          <p:cNvCxnSpPr/>
          <p:nvPr/>
        </p:nvCxnSpPr>
        <p:spPr>
          <a:xfrm>
            <a:off x="1031783" y="2416391"/>
            <a:ext cx="3922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/>
          <p:nvPr/>
        </p:nvCxnSpPr>
        <p:spPr>
          <a:xfrm>
            <a:off x="1079688" y="2012063"/>
            <a:ext cx="39227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그룹 47"/>
          <p:cNvGrpSpPr/>
          <p:nvPr/>
        </p:nvGrpSpPr>
        <p:grpSpPr>
          <a:xfrm>
            <a:off x="5020351" y="1779208"/>
            <a:ext cx="631868" cy="3625308"/>
            <a:chOff x="5456536" y="2111306"/>
            <a:chExt cx="631868" cy="36253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5460860" y="5336504"/>
                  <a:ext cx="62754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−3</m:t>
                            </m:r>
                          </m:sub>
                        </m:sSub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0860" y="5336504"/>
                  <a:ext cx="627544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5456536" y="4881868"/>
                  <a:ext cx="62754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6536" y="4881868"/>
                  <a:ext cx="627544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5456536" y="4419779"/>
                  <a:ext cx="62754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6536" y="4419779"/>
                  <a:ext cx="627544" cy="400110"/>
                </a:xfrm>
                <a:prstGeom prst="rect">
                  <a:avLst/>
                </a:prstGeom>
                <a:blipFill>
                  <a:blip r:embed="rId6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5456536" y="3899929"/>
                  <a:ext cx="49128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6536" y="3899929"/>
                  <a:ext cx="491288" cy="400110"/>
                </a:xfrm>
                <a:prstGeom prst="rect">
                  <a:avLst/>
                </a:prstGeom>
                <a:blipFill>
                  <a:blip r:embed="rId7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5456536" y="3446632"/>
                  <a:ext cx="48532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6536" y="3446632"/>
                  <a:ext cx="485325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5456536" y="2975751"/>
                  <a:ext cx="49128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6536" y="2975751"/>
                  <a:ext cx="491288" cy="400110"/>
                </a:xfrm>
                <a:prstGeom prst="rect">
                  <a:avLst/>
                </a:prstGeom>
                <a:blipFill>
                  <a:blip r:embed="rId9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5456536" y="2513662"/>
                  <a:ext cx="49128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6536" y="2513662"/>
                  <a:ext cx="491288" cy="400110"/>
                </a:xfrm>
                <a:prstGeom prst="rect">
                  <a:avLst/>
                </a:prstGeom>
                <a:blipFill>
                  <a:blip r:embed="rId10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5456536" y="2111306"/>
                  <a:ext cx="49128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56536" y="2111306"/>
                  <a:ext cx="491288" cy="400110"/>
                </a:xfrm>
                <a:prstGeom prst="rect">
                  <a:avLst/>
                </a:prstGeom>
                <a:blipFill>
                  <a:blip r:embed="rId11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그룹 24"/>
          <p:cNvGrpSpPr/>
          <p:nvPr/>
        </p:nvGrpSpPr>
        <p:grpSpPr>
          <a:xfrm>
            <a:off x="2446309" y="3605568"/>
            <a:ext cx="483642" cy="400110"/>
            <a:chOff x="4902450" y="3903376"/>
            <a:chExt cx="595290" cy="498798"/>
          </a:xfrm>
        </p:grpSpPr>
        <p:sp>
          <p:nvSpPr>
            <p:cNvPr id="7" name="순서도: 연결자 6"/>
            <p:cNvSpPr/>
            <p:nvPr/>
          </p:nvSpPr>
          <p:spPr>
            <a:xfrm>
              <a:off x="5420314" y="4107894"/>
              <a:ext cx="77426" cy="92333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902450" y="3903376"/>
                  <a:ext cx="540855" cy="4987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𝑃</m:t>
                        </m:r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02450" y="3903376"/>
                  <a:ext cx="540855" cy="49879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그룹 27"/>
          <p:cNvGrpSpPr/>
          <p:nvPr/>
        </p:nvGrpSpPr>
        <p:grpSpPr>
          <a:xfrm>
            <a:off x="4221517" y="3493951"/>
            <a:ext cx="559063" cy="400110"/>
            <a:chOff x="7086862" y="3765134"/>
            <a:chExt cx="688125" cy="498798"/>
          </a:xfrm>
        </p:grpSpPr>
        <p:sp>
          <p:nvSpPr>
            <p:cNvPr id="110" name="순서도: 연결자 109"/>
            <p:cNvSpPr/>
            <p:nvPr/>
          </p:nvSpPr>
          <p:spPr>
            <a:xfrm>
              <a:off x="7086862" y="4107894"/>
              <a:ext cx="77426" cy="92333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7086862" y="3765134"/>
                  <a:ext cx="688125" cy="4987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𝑄</m:t>
                            </m:r>
                          </m:e>
                          <m:sub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6862" y="3765134"/>
                  <a:ext cx="688125" cy="498798"/>
                </a:xfrm>
                <a:prstGeom prst="rect">
                  <a:avLst/>
                </a:prstGeom>
                <a:blipFill>
                  <a:blip r:embed="rId13"/>
                  <a:stretch>
                    <a:fillRect b="-1212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TextBox 41"/>
          <p:cNvSpPr txBox="1"/>
          <p:nvPr/>
        </p:nvSpPr>
        <p:spPr>
          <a:xfrm>
            <a:off x="1784235" y="6015634"/>
            <a:ext cx="2202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(1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차원 공간 가정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  <a:endParaRPr kumimoji="0" lang="ko-KR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4" name="그룹 53"/>
          <p:cNvGrpSpPr/>
          <p:nvPr/>
        </p:nvGrpSpPr>
        <p:grpSpPr>
          <a:xfrm>
            <a:off x="2888778" y="1334968"/>
            <a:ext cx="3457717" cy="4347426"/>
            <a:chOff x="6624892" y="1716123"/>
            <a:chExt cx="3457717" cy="4347426"/>
          </a:xfrm>
        </p:grpSpPr>
        <p:grpSp>
          <p:nvGrpSpPr>
            <p:cNvPr id="29" name="그룹 28"/>
            <p:cNvGrpSpPr/>
            <p:nvPr/>
          </p:nvGrpSpPr>
          <p:grpSpPr>
            <a:xfrm>
              <a:off x="6624892" y="1716123"/>
              <a:ext cx="1183882" cy="4347426"/>
              <a:chOff x="6826500" y="1621930"/>
              <a:chExt cx="1183882" cy="4347426"/>
            </a:xfrm>
          </p:grpSpPr>
          <p:grpSp>
            <p:nvGrpSpPr>
              <p:cNvPr id="10" name="그룹 9"/>
              <p:cNvGrpSpPr/>
              <p:nvPr/>
            </p:nvGrpSpPr>
            <p:grpSpPr>
              <a:xfrm>
                <a:off x="7596070" y="3476867"/>
                <a:ext cx="414312" cy="514295"/>
                <a:chOff x="9058206" y="3313846"/>
                <a:chExt cx="414312" cy="514295"/>
              </a:xfrm>
            </p:grpSpPr>
            <p:grpSp>
              <p:nvGrpSpPr>
                <p:cNvPr id="8" name="그룹 7"/>
                <p:cNvGrpSpPr/>
                <p:nvPr/>
              </p:nvGrpSpPr>
              <p:grpSpPr>
                <a:xfrm>
                  <a:off x="9058206" y="3556002"/>
                  <a:ext cx="156945" cy="272139"/>
                  <a:chOff x="9058206" y="3556002"/>
                  <a:chExt cx="156945" cy="272139"/>
                </a:xfrm>
              </p:grpSpPr>
              <p:sp>
                <p:nvSpPr>
                  <p:cNvPr id="36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9097308" y="3556002"/>
                    <a:ext cx="81954" cy="97056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맑은 고딕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37" name="Freeform 58"/>
                  <p:cNvSpPr>
                    <a:spLocks/>
                  </p:cNvSpPr>
                  <p:nvPr/>
                </p:nvSpPr>
                <p:spPr bwMode="auto">
                  <a:xfrm>
                    <a:off x="9134804" y="3658767"/>
                    <a:ext cx="535" cy="97056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" y="180"/>
                      </a:cxn>
                    </a:cxnLst>
                    <a:rect l="0" t="0" r="r" b="b"/>
                    <a:pathLst>
                      <a:path w="1" h="180">
                        <a:moveTo>
                          <a:pt x="0" y="0"/>
                        </a:moveTo>
                        <a:lnTo>
                          <a:pt x="1" y="180"/>
                        </a:lnTo>
                      </a:path>
                    </a:pathLst>
                  </a:custGeom>
                  <a:noFill/>
                  <a:ln w="28575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맑은 고딕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38" name="Freeform 57"/>
                  <p:cNvSpPr>
                    <a:spLocks/>
                  </p:cNvSpPr>
                  <p:nvPr/>
                </p:nvSpPr>
                <p:spPr bwMode="auto">
                  <a:xfrm>
                    <a:off x="9067312" y="3755824"/>
                    <a:ext cx="60528" cy="64704"/>
                  </a:xfrm>
                  <a:custGeom>
                    <a:avLst/>
                    <a:gdLst/>
                    <a:ahLst/>
                    <a:cxnLst>
                      <a:cxn ang="0">
                        <a:pos x="135" y="0"/>
                      </a:cxn>
                      <a:cxn ang="0">
                        <a:pos x="0" y="119"/>
                      </a:cxn>
                    </a:cxnLst>
                    <a:rect l="0" t="0" r="r" b="b"/>
                    <a:pathLst>
                      <a:path w="135" h="119">
                        <a:moveTo>
                          <a:pt x="135" y="0"/>
                        </a:moveTo>
                        <a:lnTo>
                          <a:pt x="0" y="119"/>
                        </a:lnTo>
                      </a:path>
                    </a:pathLst>
                  </a:custGeom>
                  <a:noFill/>
                  <a:ln w="28575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맑은 고딕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39" name="Freeform 56"/>
                  <p:cNvSpPr>
                    <a:spLocks/>
                  </p:cNvSpPr>
                  <p:nvPr/>
                </p:nvSpPr>
                <p:spPr bwMode="auto">
                  <a:xfrm>
                    <a:off x="9141767" y="3755824"/>
                    <a:ext cx="73384" cy="723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9" y="133"/>
                      </a:cxn>
                    </a:cxnLst>
                    <a:rect l="0" t="0" r="r" b="b"/>
                    <a:pathLst>
                      <a:path w="159" h="133">
                        <a:moveTo>
                          <a:pt x="0" y="0"/>
                        </a:moveTo>
                        <a:lnTo>
                          <a:pt x="159" y="133"/>
                        </a:lnTo>
                      </a:path>
                    </a:pathLst>
                  </a:custGeom>
                  <a:noFill/>
                  <a:ln w="28575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맑은 고딕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40" name="Freeform 55"/>
                  <p:cNvSpPr>
                    <a:spLocks/>
                  </p:cNvSpPr>
                  <p:nvPr/>
                </p:nvSpPr>
                <p:spPr bwMode="auto">
                  <a:xfrm>
                    <a:off x="9058206" y="3666380"/>
                    <a:ext cx="74990" cy="47576"/>
                  </a:xfrm>
                  <a:custGeom>
                    <a:avLst/>
                    <a:gdLst/>
                    <a:ahLst/>
                    <a:cxnLst>
                      <a:cxn ang="0">
                        <a:pos x="165" y="0"/>
                      </a:cxn>
                      <a:cxn ang="0">
                        <a:pos x="0" y="90"/>
                      </a:cxn>
                    </a:cxnLst>
                    <a:rect l="0" t="0" r="r" b="b"/>
                    <a:pathLst>
                      <a:path w="165" h="90">
                        <a:moveTo>
                          <a:pt x="165" y="0"/>
                        </a:moveTo>
                        <a:lnTo>
                          <a:pt x="0" y="90"/>
                        </a:lnTo>
                      </a:path>
                    </a:pathLst>
                  </a:custGeom>
                  <a:noFill/>
                  <a:ln w="28575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맑은 고딕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41" name="Freeform 54"/>
                  <p:cNvSpPr>
                    <a:spLocks/>
                  </p:cNvSpPr>
                  <p:nvPr/>
                </p:nvSpPr>
                <p:spPr bwMode="auto">
                  <a:xfrm>
                    <a:off x="9133196" y="3666380"/>
                    <a:ext cx="78740" cy="38062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72" y="71"/>
                      </a:cxn>
                    </a:cxnLst>
                    <a:rect l="0" t="0" r="r" b="b"/>
                    <a:pathLst>
                      <a:path w="172" h="71">
                        <a:moveTo>
                          <a:pt x="0" y="0"/>
                        </a:moveTo>
                        <a:lnTo>
                          <a:pt x="172" y="71"/>
                        </a:lnTo>
                      </a:path>
                    </a:pathLst>
                  </a:custGeom>
                  <a:noFill/>
                  <a:ln w="28575">
                    <a:solidFill>
                      <a:srgbClr val="008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맑은 고딕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TextBox 55"/>
                    <p:cNvSpPr txBox="1"/>
                    <p:nvPr/>
                  </p:nvSpPr>
                  <p:spPr>
                    <a:xfrm>
                      <a:off x="9166370" y="3313846"/>
                      <a:ext cx="306148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kumimoji="0" lang="ko-KR" alt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+mn-cs"/>
                              </a:rPr>
                              <m:t>𝜗</m:t>
                            </m:r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+mn-cs"/>
                              </a:rPr>
                              <m:t>′</m:t>
                            </m:r>
                          </m:oMath>
                        </m:oMathPara>
                      </a14:m>
                      <a:endParaRPr kumimoji="0" lang="ko-KR" altLang="en-US" sz="20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/>
                        <a:ea typeface="맑은 고딕" panose="020B0503020000020004" pitchFamily="50" charset="-127"/>
                        <a:cs typeface="+mn-cs"/>
                      </a:endParaRPr>
                    </a:p>
                  </p:txBody>
                </p:sp>
              </mc:Choice>
              <mc:Fallback xmlns="">
                <p:sp>
                  <p:nvSpPr>
                    <p:cNvPr id="56" name="TextBox 5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166370" y="3313846"/>
                      <a:ext cx="306148" cy="40011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r="-3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ko-KR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61" name="자유형 60"/>
              <p:cNvSpPr/>
              <p:nvPr/>
            </p:nvSpPr>
            <p:spPr>
              <a:xfrm>
                <a:off x="6826500" y="1621930"/>
                <a:ext cx="895104" cy="4347426"/>
              </a:xfrm>
              <a:custGeom>
                <a:avLst/>
                <a:gdLst>
                  <a:gd name="connsiteX0" fmla="*/ 84937 w 1099979"/>
                  <a:gd name="connsiteY0" fmla="*/ 5410200 h 5410200"/>
                  <a:gd name="connsiteX1" fmla="*/ 113512 w 1099979"/>
                  <a:gd name="connsiteY1" fmla="*/ 4352925 h 5410200"/>
                  <a:gd name="connsiteX2" fmla="*/ 408787 w 1099979"/>
                  <a:gd name="connsiteY2" fmla="*/ 3781425 h 5410200"/>
                  <a:gd name="connsiteX3" fmla="*/ 1085062 w 1099979"/>
                  <a:gd name="connsiteY3" fmla="*/ 2752725 h 5410200"/>
                  <a:gd name="connsiteX4" fmla="*/ 818362 w 1099979"/>
                  <a:gd name="connsiteY4" fmla="*/ 2076450 h 5410200"/>
                  <a:gd name="connsiteX5" fmla="*/ 151612 w 1099979"/>
                  <a:gd name="connsiteY5" fmla="*/ 1352550 h 5410200"/>
                  <a:gd name="connsiteX6" fmla="*/ 8737 w 1099979"/>
                  <a:gd name="connsiteY6" fmla="*/ 695325 h 5410200"/>
                  <a:gd name="connsiteX7" fmla="*/ 27787 w 1099979"/>
                  <a:gd name="connsiteY7" fmla="*/ 0 h 5410200"/>
                  <a:gd name="connsiteX0" fmla="*/ 84937 w 1099979"/>
                  <a:gd name="connsiteY0" fmla="*/ 5410200 h 5410200"/>
                  <a:gd name="connsiteX1" fmla="*/ 65887 w 1099979"/>
                  <a:gd name="connsiteY1" fmla="*/ 4657725 h 5410200"/>
                  <a:gd name="connsiteX2" fmla="*/ 113512 w 1099979"/>
                  <a:gd name="connsiteY2" fmla="*/ 4352925 h 5410200"/>
                  <a:gd name="connsiteX3" fmla="*/ 408787 w 1099979"/>
                  <a:gd name="connsiteY3" fmla="*/ 3781425 h 5410200"/>
                  <a:gd name="connsiteX4" fmla="*/ 1085062 w 1099979"/>
                  <a:gd name="connsiteY4" fmla="*/ 2752725 h 5410200"/>
                  <a:gd name="connsiteX5" fmla="*/ 818362 w 1099979"/>
                  <a:gd name="connsiteY5" fmla="*/ 2076450 h 5410200"/>
                  <a:gd name="connsiteX6" fmla="*/ 151612 w 1099979"/>
                  <a:gd name="connsiteY6" fmla="*/ 1352550 h 5410200"/>
                  <a:gd name="connsiteX7" fmla="*/ 8737 w 1099979"/>
                  <a:gd name="connsiteY7" fmla="*/ 695325 h 5410200"/>
                  <a:gd name="connsiteX8" fmla="*/ 27787 w 1099979"/>
                  <a:gd name="connsiteY8" fmla="*/ 0 h 5410200"/>
                  <a:gd name="connsiteX0" fmla="*/ 8737 w 1099979"/>
                  <a:gd name="connsiteY0" fmla="*/ 5419725 h 5419725"/>
                  <a:gd name="connsiteX1" fmla="*/ 65887 w 1099979"/>
                  <a:gd name="connsiteY1" fmla="*/ 4657725 h 5419725"/>
                  <a:gd name="connsiteX2" fmla="*/ 113512 w 1099979"/>
                  <a:gd name="connsiteY2" fmla="*/ 4352925 h 5419725"/>
                  <a:gd name="connsiteX3" fmla="*/ 408787 w 1099979"/>
                  <a:gd name="connsiteY3" fmla="*/ 3781425 h 5419725"/>
                  <a:gd name="connsiteX4" fmla="*/ 1085062 w 1099979"/>
                  <a:gd name="connsiteY4" fmla="*/ 2752725 h 5419725"/>
                  <a:gd name="connsiteX5" fmla="*/ 818362 w 1099979"/>
                  <a:gd name="connsiteY5" fmla="*/ 2076450 h 5419725"/>
                  <a:gd name="connsiteX6" fmla="*/ 151612 w 1099979"/>
                  <a:gd name="connsiteY6" fmla="*/ 1352550 h 5419725"/>
                  <a:gd name="connsiteX7" fmla="*/ 8737 w 1099979"/>
                  <a:gd name="connsiteY7" fmla="*/ 695325 h 5419725"/>
                  <a:gd name="connsiteX8" fmla="*/ 27787 w 1099979"/>
                  <a:gd name="connsiteY8" fmla="*/ 0 h 5419725"/>
                  <a:gd name="connsiteX0" fmla="*/ 10496 w 1101738"/>
                  <a:gd name="connsiteY0" fmla="*/ 5419725 h 5419725"/>
                  <a:gd name="connsiteX1" fmla="*/ 971 w 1101738"/>
                  <a:gd name="connsiteY1" fmla="*/ 4705350 h 5419725"/>
                  <a:gd name="connsiteX2" fmla="*/ 115271 w 1101738"/>
                  <a:gd name="connsiteY2" fmla="*/ 4352925 h 5419725"/>
                  <a:gd name="connsiteX3" fmla="*/ 410546 w 1101738"/>
                  <a:gd name="connsiteY3" fmla="*/ 3781425 h 5419725"/>
                  <a:gd name="connsiteX4" fmla="*/ 1086821 w 1101738"/>
                  <a:gd name="connsiteY4" fmla="*/ 2752725 h 5419725"/>
                  <a:gd name="connsiteX5" fmla="*/ 820121 w 1101738"/>
                  <a:gd name="connsiteY5" fmla="*/ 2076450 h 5419725"/>
                  <a:gd name="connsiteX6" fmla="*/ 153371 w 1101738"/>
                  <a:gd name="connsiteY6" fmla="*/ 1352550 h 5419725"/>
                  <a:gd name="connsiteX7" fmla="*/ 10496 w 1101738"/>
                  <a:gd name="connsiteY7" fmla="*/ 695325 h 5419725"/>
                  <a:gd name="connsiteX8" fmla="*/ 29546 w 1101738"/>
                  <a:gd name="connsiteY8" fmla="*/ 0 h 5419725"/>
                  <a:gd name="connsiteX0" fmla="*/ 10496 w 1101738"/>
                  <a:gd name="connsiteY0" fmla="*/ 5419725 h 5419725"/>
                  <a:gd name="connsiteX1" fmla="*/ 971 w 1101738"/>
                  <a:gd name="connsiteY1" fmla="*/ 4705350 h 5419725"/>
                  <a:gd name="connsiteX2" fmla="*/ 86696 w 1101738"/>
                  <a:gd name="connsiteY2" fmla="*/ 4286250 h 5419725"/>
                  <a:gd name="connsiteX3" fmla="*/ 410546 w 1101738"/>
                  <a:gd name="connsiteY3" fmla="*/ 3781425 h 5419725"/>
                  <a:gd name="connsiteX4" fmla="*/ 1086821 w 1101738"/>
                  <a:gd name="connsiteY4" fmla="*/ 2752725 h 5419725"/>
                  <a:gd name="connsiteX5" fmla="*/ 820121 w 1101738"/>
                  <a:gd name="connsiteY5" fmla="*/ 2076450 h 5419725"/>
                  <a:gd name="connsiteX6" fmla="*/ 153371 w 1101738"/>
                  <a:gd name="connsiteY6" fmla="*/ 1352550 h 5419725"/>
                  <a:gd name="connsiteX7" fmla="*/ 10496 w 1101738"/>
                  <a:gd name="connsiteY7" fmla="*/ 695325 h 5419725"/>
                  <a:gd name="connsiteX8" fmla="*/ 29546 w 1101738"/>
                  <a:gd name="connsiteY8" fmla="*/ 0 h 5419725"/>
                  <a:gd name="connsiteX0" fmla="*/ 10496 w 1101738"/>
                  <a:gd name="connsiteY0" fmla="*/ 5419725 h 5419725"/>
                  <a:gd name="connsiteX1" fmla="*/ 971 w 1101738"/>
                  <a:gd name="connsiteY1" fmla="*/ 4705350 h 5419725"/>
                  <a:gd name="connsiteX2" fmla="*/ 86696 w 1101738"/>
                  <a:gd name="connsiteY2" fmla="*/ 4286250 h 5419725"/>
                  <a:gd name="connsiteX3" fmla="*/ 410546 w 1101738"/>
                  <a:gd name="connsiteY3" fmla="*/ 3781425 h 5419725"/>
                  <a:gd name="connsiteX4" fmla="*/ 1086821 w 1101738"/>
                  <a:gd name="connsiteY4" fmla="*/ 2752725 h 5419725"/>
                  <a:gd name="connsiteX5" fmla="*/ 820121 w 1101738"/>
                  <a:gd name="connsiteY5" fmla="*/ 2076450 h 5419725"/>
                  <a:gd name="connsiteX6" fmla="*/ 153371 w 1101738"/>
                  <a:gd name="connsiteY6" fmla="*/ 1352550 h 5419725"/>
                  <a:gd name="connsiteX7" fmla="*/ 20021 w 1101738"/>
                  <a:gd name="connsiteY7" fmla="*/ 723900 h 5419725"/>
                  <a:gd name="connsiteX8" fmla="*/ 29546 w 1101738"/>
                  <a:gd name="connsiteY8" fmla="*/ 0 h 5419725"/>
                  <a:gd name="connsiteX0" fmla="*/ 10496 w 1101738"/>
                  <a:gd name="connsiteY0" fmla="*/ 5419725 h 5419725"/>
                  <a:gd name="connsiteX1" fmla="*/ 971 w 1101738"/>
                  <a:gd name="connsiteY1" fmla="*/ 4705350 h 5419725"/>
                  <a:gd name="connsiteX2" fmla="*/ 86696 w 1101738"/>
                  <a:gd name="connsiteY2" fmla="*/ 4286250 h 5419725"/>
                  <a:gd name="connsiteX3" fmla="*/ 410546 w 1101738"/>
                  <a:gd name="connsiteY3" fmla="*/ 3781425 h 5419725"/>
                  <a:gd name="connsiteX4" fmla="*/ 1086821 w 1101738"/>
                  <a:gd name="connsiteY4" fmla="*/ 2752725 h 5419725"/>
                  <a:gd name="connsiteX5" fmla="*/ 820121 w 1101738"/>
                  <a:gd name="connsiteY5" fmla="*/ 2076450 h 5419725"/>
                  <a:gd name="connsiteX6" fmla="*/ 153371 w 1101738"/>
                  <a:gd name="connsiteY6" fmla="*/ 1352550 h 5419725"/>
                  <a:gd name="connsiteX7" fmla="*/ 20021 w 1101738"/>
                  <a:gd name="connsiteY7" fmla="*/ 723900 h 5419725"/>
                  <a:gd name="connsiteX8" fmla="*/ 29546 w 1101738"/>
                  <a:gd name="connsiteY8" fmla="*/ 0 h 5419725"/>
                  <a:gd name="connsiteX0" fmla="*/ 10496 w 1101738"/>
                  <a:gd name="connsiteY0" fmla="*/ 5419725 h 5419725"/>
                  <a:gd name="connsiteX1" fmla="*/ 971 w 1101738"/>
                  <a:gd name="connsiteY1" fmla="*/ 4705350 h 5419725"/>
                  <a:gd name="connsiteX2" fmla="*/ 86696 w 1101738"/>
                  <a:gd name="connsiteY2" fmla="*/ 4286250 h 5419725"/>
                  <a:gd name="connsiteX3" fmla="*/ 410546 w 1101738"/>
                  <a:gd name="connsiteY3" fmla="*/ 3781425 h 5419725"/>
                  <a:gd name="connsiteX4" fmla="*/ 1086821 w 1101738"/>
                  <a:gd name="connsiteY4" fmla="*/ 2752725 h 5419725"/>
                  <a:gd name="connsiteX5" fmla="*/ 820121 w 1101738"/>
                  <a:gd name="connsiteY5" fmla="*/ 2076450 h 5419725"/>
                  <a:gd name="connsiteX6" fmla="*/ 153371 w 1101738"/>
                  <a:gd name="connsiteY6" fmla="*/ 1352550 h 5419725"/>
                  <a:gd name="connsiteX7" fmla="*/ 20021 w 1101738"/>
                  <a:gd name="connsiteY7" fmla="*/ 723900 h 5419725"/>
                  <a:gd name="connsiteX8" fmla="*/ 48596 w 1101738"/>
                  <a:gd name="connsiteY8" fmla="*/ 0 h 5419725"/>
                  <a:gd name="connsiteX0" fmla="*/ 10496 w 1101738"/>
                  <a:gd name="connsiteY0" fmla="*/ 5419725 h 5419725"/>
                  <a:gd name="connsiteX1" fmla="*/ 971 w 1101738"/>
                  <a:gd name="connsiteY1" fmla="*/ 4705350 h 5419725"/>
                  <a:gd name="connsiteX2" fmla="*/ 86696 w 1101738"/>
                  <a:gd name="connsiteY2" fmla="*/ 4286250 h 5419725"/>
                  <a:gd name="connsiteX3" fmla="*/ 410546 w 1101738"/>
                  <a:gd name="connsiteY3" fmla="*/ 3781425 h 5419725"/>
                  <a:gd name="connsiteX4" fmla="*/ 1086821 w 1101738"/>
                  <a:gd name="connsiteY4" fmla="*/ 2752725 h 5419725"/>
                  <a:gd name="connsiteX5" fmla="*/ 820121 w 1101738"/>
                  <a:gd name="connsiteY5" fmla="*/ 2076450 h 5419725"/>
                  <a:gd name="connsiteX6" fmla="*/ 153371 w 1101738"/>
                  <a:gd name="connsiteY6" fmla="*/ 1352550 h 5419725"/>
                  <a:gd name="connsiteX7" fmla="*/ 20021 w 1101738"/>
                  <a:gd name="connsiteY7" fmla="*/ 723900 h 5419725"/>
                  <a:gd name="connsiteX8" fmla="*/ 29546 w 1101738"/>
                  <a:gd name="connsiteY8" fmla="*/ 504825 h 5419725"/>
                  <a:gd name="connsiteX9" fmla="*/ 48596 w 1101738"/>
                  <a:gd name="connsiteY9" fmla="*/ 0 h 5419725"/>
                  <a:gd name="connsiteX0" fmla="*/ 10496 w 1101738"/>
                  <a:gd name="connsiteY0" fmla="*/ 5419725 h 5419725"/>
                  <a:gd name="connsiteX1" fmla="*/ 971 w 1101738"/>
                  <a:gd name="connsiteY1" fmla="*/ 4705350 h 5419725"/>
                  <a:gd name="connsiteX2" fmla="*/ 86696 w 1101738"/>
                  <a:gd name="connsiteY2" fmla="*/ 4286250 h 5419725"/>
                  <a:gd name="connsiteX3" fmla="*/ 410546 w 1101738"/>
                  <a:gd name="connsiteY3" fmla="*/ 3781425 h 5419725"/>
                  <a:gd name="connsiteX4" fmla="*/ 1086821 w 1101738"/>
                  <a:gd name="connsiteY4" fmla="*/ 2752725 h 5419725"/>
                  <a:gd name="connsiteX5" fmla="*/ 820121 w 1101738"/>
                  <a:gd name="connsiteY5" fmla="*/ 2076450 h 5419725"/>
                  <a:gd name="connsiteX6" fmla="*/ 153371 w 1101738"/>
                  <a:gd name="connsiteY6" fmla="*/ 1352550 h 5419725"/>
                  <a:gd name="connsiteX7" fmla="*/ 20021 w 1101738"/>
                  <a:gd name="connsiteY7" fmla="*/ 723900 h 5419725"/>
                  <a:gd name="connsiteX8" fmla="*/ 20021 w 1101738"/>
                  <a:gd name="connsiteY8" fmla="*/ 609600 h 5419725"/>
                  <a:gd name="connsiteX9" fmla="*/ 29546 w 1101738"/>
                  <a:gd name="connsiteY9" fmla="*/ 504825 h 5419725"/>
                  <a:gd name="connsiteX10" fmla="*/ 48596 w 1101738"/>
                  <a:gd name="connsiteY10" fmla="*/ 0 h 5419725"/>
                  <a:gd name="connsiteX0" fmla="*/ 10496 w 1101738"/>
                  <a:gd name="connsiteY0" fmla="*/ 5419725 h 5419725"/>
                  <a:gd name="connsiteX1" fmla="*/ 971 w 1101738"/>
                  <a:gd name="connsiteY1" fmla="*/ 4705350 h 5419725"/>
                  <a:gd name="connsiteX2" fmla="*/ 86696 w 1101738"/>
                  <a:gd name="connsiteY2" fmla="*/ 4286250 h 5419725"/>
                  <a:gd name="connsiteX3" fmla="*/ 410546 w 1101738"/>
                  <a:gd name="connsiteY3" fmla="*/ 3781425 h 5419725"/>
                  <a:gd name="connsiteX4" fmla="*/ 1086821 w 1101738"/>
                  <a:gd name="connsiteY4" fmla="*/ 2752725 h 5419725"/>
                  <a:gd name="connsiteX5" fmla="*/ 820121 w 1101738"/>
                  <a:gd name="connsiteY5" fmla="*/ 2076450 h 5419725"/>
                  <a:gd name="connsiteX6" fmla="*/ 153371 w 1101738"/>
                  <a:gd name="connsiteY6" fmla="*/ 1352550 h 5419725"/>
                  <a:gd name="connsiteX7" fmla="*/ 20021 w 1101738"/>
                  <a:gd name="connsiteY7" fmla="*/ 723900 h 5419725"/>
                  <a:gd name="connsiteX8" fmla="*/ 39071 w 1101738"/>
                  <a:gd name="connsiteY8" fmla="*/ 619125 h 5419725"/>
                  <a:gd name="connsiteX9" fmla="*/ 29546 w 1101738"/>
                  <a:gd name="connsiteY9" fmla="*/ 504825 h 5419725"/>
                  <a:gd name="connsiteX10" fmla="*/ 48596 w 1101738"/>
                  <a:gd name="connsiteY10" fmla="*/ 0 h 5419725"/>
                  <a:gd name="connsiteX0" fmla="*/ 10496 w 1101738"/>
                  <a:gd name="connsiteY0" fmla="*/ 5419725 h 5419725"/>
                  <a:gd name="connsiteX1" fmla="*/ 971 w 1101738"/>
                  <a:gd name="connsiteY1" fmla="*/ 4705350 h 5419725"/>
                  <a:gd name="connsiteX2" fmla="*/ 86696 w 1101738"/>
                  <a:gd name="connsiteY2" fmla="*/ 4286250 h 5419725"/>
                  <a:gd name="connsiteX3" fmla="*/ 410546 w 1101738"/>
                  <a:gd name="connsiteY3" fmla="*/ 3781425 h 5419725"/>
                  <a:gd name="connsiteX4" fmla="*/ 1086821 w 1101738"/>
                  <a:gd name="connsiteY4" fmla="*/ 2752725 h 5419725"/>
                  <a:gd name="connsiteX5" fmla="*/ 820121 w 1101738"/>
                  <a:gd name="connsiteY5" fmla="*/ 2076450 h 5419725"/>
                  <a:gd name="connsiteX6" fmla="*/ 153371 w 1101738"/>
                  <a:gd name="connsiteY6" fmla="*/ 1352550 h 5419725"/>
                  <a:gd name="connsiteX7" fmla="*/ 48596 w 1101738"/>
                  <a:gd name="connsiteY7" fmla="*/ 962025 h 5419725"/>
                  <a:gd name="connsiteX8" fmla="*/ 20021 w 1101738"/>
                  <a:gd name="connsiteY8" fmla="*/ 723900 h 5419725"/>
                  <a:gd name="connsiteX9" fmla="*/ 39071 w 1101738"/>
                  <a:gd name="connsiteY9" fmla="*/ 619125 h 5419725"/>
                  <a:gd name="connsiteX10" fmla="*/ 29546 w 1101738"/>
                  <a:gd name="connsiteY10" fmla="*/ 504825 h 5419725"/>
                  <a:gd name="connsiteX11" fmla="*/ 48596 w 1101738"/>
                  <a:gd name="connsiteY11" fmla="*/ 0 h 5419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01738" h="5419725">
                    <a:moveTo>
                      <a:pt x="10496" y="5419725"/>
                    </a:moveTo>
                    <a:cubicBezTo>
                      <a:pt x="10496" y="5292725"/>
                      <a:pt x="-3791" y="4881562"/>
                      <a:pt x="971" y="4705350"/>
                    </a:cubicBezTo>
                    <a:cubicBezTo>
                      <a:pt x="5733" y="4529138"/>
                      <a:pt x="18434" y="4440238"/>
                      <a:pt x="86696" y="4286250"/>
                    </a:cubicBezTo>
                    <a:cubicBezTo>
                      <a:pt x="154959" y="4132263"/>
                      <a:pt x="243858" y="4037013"/>
                      <a:pt x="410546" y="3781425"/>
                    </a:cubicBezTo>
                    <a:cubicBezTo>
                      <a:pt x="577234" y="3525837"/>
                      <a:pt x="1018559" y="3036887"/>
                      <a:pt x="1086821" y="2752725"/>
                    </a:cubicBezTo>
                    <a:cubicBezTo>
                      <a:pt x="1155083" y="2468563"/>
                      <a:pt x="975696" y="2309812"/>
                      <a:pt x="820121" y="2076450"/>
                    </a:cubicBezTo>
                    <a:cubicBezTo>
                      <a:pt x="664546" y="1843087"/>
                      <a:pt x="281959" y="1538288"/>
                      <a:pt x="153371" y="1352550"/>
                    </a:cubicBezTo>
                    <a:cubicBezTo>
                      <a:pt x="24783" y="1166812"/>
                      <a:pt x="70821" y="1066800"/>
                      <a:pt x="48596" y="962025"/>
                    </a:cubicBezTo>
                    <a:cubicBezTo>
                      <a:pt x="26371" y="857250"/>
                      <a:pt x="21609" y="781050"/>
                      <a:pt x="20021" y="723900"/>
                    </a:cubicBezTo>
                    <a:cubicBezTo>
                      <a:pt x="18434" y="666750"/>
                      <a:pt x="37484" y="655637"/>
                      <a:pt x="39071" y="619125"/>
                    </a:cubicBezTo>
                    <a:cubicBezTo>
                      <a:pt x="40658" y="582613"/>
                      <a:pt x="21609" y="608012"/>
                      <a:pt x="29546" y="504825"/>
                    </a:cubicBezTo>
                    <a:cubicBezTo>
                      <a:pt x="34308" y="384175"/>
                      <a:pt x="42246" y="85725"/>
                      <a:pt x="48596" y="0"/>
                    </a:cubicBezTo>
                  </a:path>
                </a:pathLst>
              </a:custGeom>
              <a:noFill/>
              <a:ln w="19050">
                <a:solidFill>
                  <a:srgbClr val="00B050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p:grpSp>
          <p:nvGrpSpPr>
            <p:cNvPr id="52" name="그룹 51"/>
            <p:cNvGrpSpPr/>
            <p:nvPr/>
          </p:nvGrpSpPr>
          <p:grpSpPr>
            <a:xfrm>
              <a:off x="8762797" y="2164978"/>
              <a:ext cx="1319812" cy="3625308"/>
              <a:chOff x="9179692" y="2151150"/>
              <a:chExt cx="1319812" cy="362530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9184016" y="5376348"/>
                    <a:ext cx="131548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−3</m:t>
                              </m:r>
                            </m:sub>
                          </m:s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sSubSup>
                            <m:sSubSupPr>
                              <m:ctrlP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−3</m:t>
                              </m:r>
                            </m:sub>
                            <m:sup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kumimoji="0" lang="ko-KR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맑은 고딕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89" name="TextBox 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84016" y="5376348"/>
                    <a:ext cx="1315488" cy="400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4545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9179692" y="4921712"/>
                    <a:ext cx="131548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−2</m:t>
                              </m:r>
                            </m:sub>
                          </m:s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sSubSup>
                            <m:sSubSupPr>
                              <m:ctrlP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−2</m:t>
                              </m:r>
                            </m:sub>
                            <m:sup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kumimoji="0" lang="ko-KR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맑은 고딕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90" name="TextBox 8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79692" y="4921712"/>
                    <a:ext cx="1315488" cy="400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4545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9179692" y="4459623"/>
                    <a:ext cx="131548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−1</m:t>
                              </m:r>
                            </m:sub>
                          </m:s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sSubSup>
                            <m:sSubSupPr>
                              <m:ctrlP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−1</m:t>
                              </m:r>
                            </m:sub>
                            <m:sup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kumimoji="0" lang="ko-KR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맑은 고딕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91" name="TextBox 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79692" y="4459623"/>
                    <a:ext cx="1315488" cy="40011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4615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/>
                  <p:cNvSpPr txBox="1"/>
                  <p:nvPr/>
                </p:nvSpPr>
                <p:spPr>
                  <a:xfrm>
                    <a:off x="9179692" y="3939773"/>
                    <a:ext cx="104297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</m:s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sSubSup>
                            <m:sSubSupPr>
                              <m:ctrlP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sub>
                            <m:sup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kumimoji="0" lang="ko-KR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맑은 고딕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94" name="Text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79692" y="3939773"/>
                    <a:ext cx="1042978" cy="40011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b="-4545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9179692" y="3486476"/>
                    <a:ext cx="1031051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sSubSup>
                            <m:sSubSupPr>
                              <m:ctrlP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  <m:sup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kumimoji="0" lang="ko-KR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맑은 고딕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95" name="TextBox 9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79692" y="3486476"/>
                    <a:ext cx="1031051" cy="40011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b="-303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9179692" y="3015595"/>
                    <a:ext cx="104297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sSubSup>
                            <m:sSubSupPr>
                              <m:ctrlP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  <m:sup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kumimoji="0" lang="ko-KR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맑은 고딕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96" name="TextBox 9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79692" y="3015595"/>
                    <a:ext cx="1042978" cy="400110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6154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9179692" y="2553506"/>
                    <a:ext cx="104297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sub>
                          </m:s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sSubSup>
                            <m:sSubSupPr>
                              <m:ctrlP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3</m:t>
                              </m:r>
                            </m:sub>
                            <m:sup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kumimoji="0" lang="ko-KR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맑은 고딕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99" name="TextBox 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79692" y="2553506"/>
                    <a:ext cx="1042978" cy="400110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b="-4545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9179692" y="2151150"/>
                    <a:ext cx="104297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4</m:t>
                              </m:r>
                            </m:sub>
                          </m:s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=</m:t>
                          </m:r>
                          <m:sSubSup>
                            <m:sSubSupPr>
                              <m:ctrlP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4</m:t>
                              </m:r>
                            </m:sub>
                            <m:sup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bSup>
                        </m:oMath>
                      </m:oMathPara>
                    </a14:m>
                    <a:endParaRPr kumimoji="0" lang="ko-KR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맑은 고딕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100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79692" y="2151150"/>
                    <a:ext cx="1042978" cy="400110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b="-303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/>
              <p:cNvSpPr txBox="1"/>
              <p:nvPr/>
            </p:nvSpPr>
            <p:spPr>
              <a:xfrm>
                <a:off x="7156572" y="3492827"/>
                <a:ext cx="4269663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𝑃</m:t>
                    </m:r>
                  </m:oMath>
                </a14:m>
                <a:r>
                  <a:rPr kumimoji="0" lang="en-US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와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𝑄</m:t>
                        </m:r>
                      </m:e>
                      <m:sub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r>
                      <a:rPr kumimoji="0" lang="en-US" altLang="ko-KR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</m:oMath>
                </a14:m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더 나아가 모든 현재 사건</a:t>
                </a:r>
                <a:r>
                  <a:rPr kumimoji="0" lang="ko-K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은</a:t>
                </a: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인과 관계 공유</a:t>
                </a:r>
                <a:endPara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342900" marR="0" lvl="0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관측자와 무관하며 절대적</a:t>
                </a:r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02" name="TextBox 1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6572" y="3492827"/>
                <a:ext cx="4269663" cy="1754326"/>
              </a:xfrm>
              <a:prstGeom prst="rect">
                <a:avLst/>
              </a:prstGeom>
              <a:blipFill>
                <a:blip r:embed="rId23"/>
                <a:stretch>
                  <a:fillRect l="-2000" r="-714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7" name="그룹 106"/>
          <p:cNvGrpSpPr/>
          <p:nvPr/>
        </p:nvGrpSpPr>
        <p:grpSpPr>
          <a:xfrm>
            <a:off x="6207180" y="1779208"/>
            <a:ext cx="315777" cy="2026416"/>
            <a:chOff x="6084565" y="2111306"/>
            <a:chExt cx="315777" cy="2026416"/>
          </a:xfrm>
        </p:grpSpPr>
        <p:cxnSp>
          <p:nvCxnSpPr>
            <p:cNvPr id="76" name="직선 화살표 연결선 75"/>
            <p:cNvCxnSpPr/>
            <p:nvPr/>
          </p:nvCxnSpPr>
          <p:spPr>
            <a:xfrm flipH="1" flipV="1">
              <a:off x="6090528" y="2111306"/>
              <a:ext cx="23042" cy="2026416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6084565" y="2863860"/>
              <a:ext cx="3157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미래</a:t>
              </a:r>
              <a:endPara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08" name="그룹 107"/>
          <p:cNvGrpSpPr/>
          <p:nvPr/>
        </p:nvGrpSpPr>
        <p:grpSpPr>
          <a:xfrm>
            <a:off x="6236185" y="3796952"/>
            <a:ext cx="325450" cy="2017750"/>
            <a:chOff x="6113570" y="4129050"/>
            <a:chExt cx="325450" cy="2017750"/>
          </a:xfrm>
        </p:grpSpPr>
        <p:cxnSp>
          <p:nvCxnSpPr>
            <p:cNvPr id="101" name="직선 화살표 연결선 100"/>
            <p:cNvCxnSpPr/>
            <p:nvPr/>
          </p:nvCxnSpPr>
          <p:spPr>
            <a:xfrm>
              <a:off x="6113570" y="4129050"/>
              <a:ext cx="0" cy="201775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6123243" y="4681617"/>
              <a:ext cx="3157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과거</a:t>
              </a:r>
              <a:endPara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04" name="그룹 103"/>
          <p:cNvGrpSpPr/>
          <p:nvPr/>
        </p:nvGrpSpPr>
        <p:grpSpPr>
          <a:xfrm>
            <a:off x="5941052" y="3610154"/>
            <a:ext cx="1086896" cy="400110"/>
            <a:chOff x="5818437" y="3942252"/>
            <a:chExt cx="1086896" cy="400110"/>
          </a:xfrm>
        </p:grpSpPr>
        <p:cxnSp>
          <p:nvCxnSpPr>
            <p:cNvPr id="68" name="직선 연결선 67"/>
            <p:cNvCxnSpPr/>
            <p:nvPr/>
          </p:nvCxnSpPr>
          <p:spPr>
            <a:xfrm flipV="1">
              <a:off x="5818437" y="4137721"/>
              <a:ext cx="631554" cy="4615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Box 115"/>
            <p:cNvSpPr txBox="1"/>
            <p:nvPr/>
          </p:nvSpPr>
          <p:spPr>
            <a:xfrm>
              <a:off x="6190669" y="3942252"/>
              <a:ext cx="7146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현재</a:t>
              </a:r>
              <a:endPara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648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4105" y="677011"/>
            <a:ext cx="9022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특수상대론적 시공간에서의 인과 관계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Freeform 76"/>
          <p:cNvSpPr>
            <a:spLocks/>
          </p:cNvSpPr>
          <p:nvPr/>
        </p:nvSpPr>
        <p:spPr bwMode="auto">
          <a:xfrm flipH="1">
            <a:off x="2804762" y="1854783"/>
            <a:ext cx="37133" cy="4857011"/>
          </a:xfrm>
          <a:custGeom>
            <a:avLst/>
            <a:gdLst/>
            <a:ahLst/>
            <a:cxnLst>
              <a:cxn ang="0">
                <a:pos x="16" y="5631"/>
              </a:cxn>
              <a:cxn ang="0">
                <a:pos x="0" y="0"/>
              </a:cxn>
            </a:cxnLst>
            <a:rect l="0" t="0" r="r" b="b"/>
            <a:pathLst>
              <a:path w="16" h="5631">
                <a:moveTo>
                  <a:pt x="16" y="563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63" name="직선 연결선 62"/>
          <p:cNvCxnSpPr/>
          <p:nvPr/>
        </p:nvCxnSpPr>
        <p:spPr>
          <a:xfrm>
            <a:off x="1392779" y="6424806"/>
            <a:ext cx="39215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/>
          <p:cNvCxnSpPr/>
          <p:nvPr/>
        </p:nvCxnSpPr>
        <p:spPr>
          <a:xfrm>
            <a:off x="1392779" y="5986633"/>
            <a:ext cx="39215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/>
          <p:cNvCxnSpPr/>
          <p:nvPr/>
        </p:nvCxnSpPr>
        <p:spPr>
          <a:xfrm>
            <a:off x="1342639" y="2043076"/>
            <a:ext cx="39215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690591" y="1499110"/>
                <a:ext cx="10027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𝑡</m:t>
                    </m:r>
                    <m:r>
                      <a:rPr kumimoji="0" lang="en-US" altLang="ko-KR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 </m:t>
                    </m:r>
                  </m:oMath>
                </a14:m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(</a:t>
                </a:r>
                <a:r>
                  <a: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시간</a:t>
                </a: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)</a:t>
                </a:r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591" y="1499110"/>
                <a:ext cx="1002775" cy="400110"/>
              </a:xfrm>
              <a:prstGeom prst="rect">
                <a:avLst/>
              </a:prstGeom>
              <a:blipFill>
                <a:blip r:embed="rId2"/>
                <a:stretch>
                  <a:fillRect t="-9091" r="-13333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직선 연결선 58"/>
          <p:cNvCxnSpPr/>
          <p:nvPr/>
        </p:nvCxnSpPr>
        <p:spPr>
          <a:xfrm>
            <a:off x="1392779" y="5485359"/>
            <a:ext cx="39215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/>
          <p:nvPr/>
        </p:nvCxnSpPr>
        <p:spPr>
          <a:xfrm>
            <a:off x="1392779" y="4984590"/>
            <a:ext cx="39215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/>
          <p:nvPr/>
        </p:nvCxnSpPr>
        <p:spPr>
          <a:xfrm>
            <a:off x="1369679" y="4421224"/>
            <a:ext cx="39215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/>
          <p:cNvCxnSpPr/>
          <p:nvPr/>
        </p:nvCxnSpPr>
        <p:spPr>
          <a:xfrm>
            <a:off x="1392779" y="3920455"/>
            <a:ext cx="39215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/>
          <p:cNvCxnSpPr/>
          <p:nvPr/>
        </p:nvCxnSpPr>
        <p:spPr>
          <a:xfrm>
            <a:off x="1409225" y="3419686"/>
            <a:ext cx="39215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71"/>
          <p:cNvCxnSpPr/>
          <p:nvPr/>
        </p:nvCxnSpPr>
        <p:spPr>
          <a:xfrm>
            <a:off x="1361334" y="2918917"/>
            <a:ext cx="39215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/>
          <p:nvPr/>
        </p:nvCxnSpPr>
        <p:spPr>
          <a:xfrm>
            <a:off x="1409225" y="2480744"/>
            <a:ext cx="39215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순서도: 연결자 6"/>
          <p:cNvSpPr/>
          <p:nvPr/>
        </p:nvSpPr>
        <p:spPr>
          <a:xfrm>
            <a:off x="2783672" y="5449829"/>
            <a:ext cx="62885" cy="80265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6" name="순서도: 연결자 105"/>
          <p:cNvSpPr/>
          <p:nvPr/>
        </p:nvSpPr>
        <p:spPr>
          <a:xfrm>
            <a:off x="3882517" y="4143218"/>
            <a:ext cx="62885" cy="80265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0" name="순서도: 연결자 109"/>
          <p:cNvSpPr/>
          <p:nvPr/>
        </p:nvSpPr>
        <p:spPr>
          <a:xfrm>
            <a:off x="4459028" y="5074252"/>
            <a:ext cx="62885" cy="80265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261129" y="6228435"/>
                <a:ext cx="6275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1129" y="6228435"/>
                <a:ext cx="627544" cy="400110"/>
              </a:xfrm>
              <a:prstGeom prst="rect">
                <a:avLst/>
              </a:prstGeom>
              <a:blipFill>
                <a:blip r:embed="rId3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241344" y="5790262"/>
                <a:ext cx="6275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344" y="5790262"/>
                <a:ext cx="627544" cy="400110"/>
              </a:xfrm>
              <a:prstGeom prst="rect">
                <a:avLst/>
              </a:prstGeom>
              <a:blipFill>
                <a:blip r:embed="rId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237022" y="5297570"/>
                <a:ext cx="4912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022" y="5297570"/>
                <a:ext cx="491288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5237022" y="4796801"/>
                <a:ext cx="4853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022" y="4796801"/>
                <a:ext cx="485325" cy="400110"/>
              </a:xfrm>
              <a:prstGeom prst="rect">
                <a:avLst/>
              </a:prstGeom>
              <a:blipFill>
                <a:blip r:embed="rId6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237022" y="4233436"/>
                <a:ext cx="4912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022" y="4233436"/>
                <a:ext cx="491288" cy="400110"/>
              </a:xfrm>
              <a:prstGeom prst="rect">
                <a:avLst/>
              </a:prstGeom>
              <a:blipFill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237022" y="3732667"/>
                <a:ext cx="4912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022" y="3732667"/>
                <a:ext cx="491288" cy="400110"/>
              </a:xfrm>
              <a:prstGeom prst="rect">
                <a:avLst/>
              </a:prstGeom>
              <a:blipFill>
                <a:blip r:embed="rId8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5282867" y="3211918"/>
                <a:ext cx="4912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867" y="3211918"/>
                <a:ext cx="491288" cy="400110"/>
              </a:xfrm>
              <a:prstGeom prst="rect">
                <a:avLst/>
              </a:prstGeom>
              <a:blipFill>
                <a:blip r:embed="rId9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5237022" y="2731129"/>
                <a:ext cx="4912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022" y="2731129"/>
                <a:ext cx="491288" cy="400110"/>
              </a:xfrm>
              <a:prstGeom prst="rect">
                <a:avLst/>
              </a:prstGeom>
              <a:blipFill>
                <a:blip r:embed="rId10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5237021" y="2292956"/>
                <a:ext cx="4912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021" y="2292956"/>
                <a:ext cx="491288" cy="400110"/>
              </a:xfrm>
              <a:prstGeom prst="rect">
                <a:avLst/>
              </a:prstGeom>
              <a:blipFill>
                <a:blip r:embed="rId1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5220409" y="1854783"/>
                <a:ext cx="4912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409" y="1854783"/>
                <a:ext cx="491288" cy="400110"/>
              </a:xfrm>
              <a:prstGeom prst="rect">
                <a:avLst/>
              </a:prstGeom>
              <a:blipFill>
                <a:blip r:embed="rId1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6042444" y="3546276"/>
                <a:ext cx="5654256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just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정상적인 </a:t>
                </a:r>
                <a:r>
                  <a:rPr kumimoji="0" lang="ko-KR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물체는 빛보다 빠르지 못함</a:t>
                </a:r>
                <a:r>
                  <a:rPr kumimoji="0" lang="en-US" altLang="ko-K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: </a:t>
                </a:r>
                <a:endParaRPr kumimoji="0" lang="en-US" altLang="ko-KR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ctr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0" lang="en-US" altLang="ko-KR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𝒄</m:t>
                      </m:r>
                      <m:r>
                        <a:rPr kumimoji="0" lang="en-US" altLang="ko-KR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≤</m:t>
                      </m:r>
                      <m:r>
                        <a:rPr kumimoji="0" lang="en-US" altLang="ko-KR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𝒗</m:t>
                      </m:r>
                      <m:r>
                        <a:rPr kumimoji="0" lang="en-US" altLang="ko-KR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≤</m:t>
                      </m:r>
                      <m:r>
                        <a:rPr kumimoji="0" lang="en-US" altLang="ko-KR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𝒄</m:t>
                      </m:r>
                    </m:oMath>
                  </m:oMathPara>
                </a14:m>
                <a:endPara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  <a:sym typeface="Wingdings" panose="05000000000000000000" pitchFamily="2" charset="2"/>
                </a:endParaRPr>
              </a:p>
              <a:p>
                <a:pPr marL="342900" marR="0" lvl="0" indent="-342900" algn="just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è"/>
                  <a:tabLst/>
                  <a:defRPr/>
                </a:pPr>
                <a:r>
                  <a:rPr kumimoji="0" lang="ko-KR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물리적 </a:t>
                </a:r>
                <a:r>
                  <a:rPr kumimoji="0" lang="ko-KR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정보전달은 빛의 경로에 의해 </a:t>
                </a:r>
                <a:r>
                  <a:rPr kumimoji="0" lang="ko-KR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 결정됨</a:t>
                </a:r>
                <a:r>
                  <a:rPr kumimoji="0" lang="en-US" altLang="ko-KR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, </a:t>
                </a:r>
                <a:r>
                  <a:rPr kumimoji="0" lang="ko-KR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즉 빛의 경로를 알면 물체가 움직일 수 있는 영역을 알게 됨</a:t>
                </a:r>
                <a:r>
                  <a:rPr kumimoji="0" lang="en-US" altLang="ko-KR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.</a:t>
                </a:r>
                <a:endParaRPr kumimoji="0" lang="en-US" altLang="ko-K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444" y="3546276"/>
                <a:ext cx="5654256" cy="2862322"/>
              </a:xfrm>
              <a:prstGeom prst="rect">
                <a:avLst/>
              </a:prstGeom>
              <a:blipFill>
                <a:blip r:embed="rId13"/>
                <a:stretch>
                  <a:fillRect l="-1401" r="-1616" b="-170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그룹 17"/>
          <p:cNvGrpSpPr/>
          <p:nvPr/>
        </p:nvGrpSpPr>
        <p:grpSpPr>
          <a:xfrm>
            <a:off x="2527640" y="2939521"/>
            <a:ext cx="428481" cy="616443"/>
            <a:chOff x="2607278" y="2572542"/>
            <a:chExt cx="520266" cy="616443"/>
          </a:xfrm>
        </p:grpSpPr>
        <p:grpSp>
          <p:nvGrpSpPr>
            <p:cNvPr id="15" name="그룹 14"/>
            <p:cNvGrpSpPr/>
            <p:nvPr/>
          </p:nvGrpSpPr>
          <p:grpSpPr>
            <a:xfrm>
              <a:off x="2842868" y="2841885"/>
              <a:ext cx="284676" cy="347100"/>
              <a:chOff x="2915724" y="2982370"/>
              <a:chExt cx="117057" cy="193913"/>
            </a:xfrm>
          </p:grpSpPr>
          <p:sp>
            <p:nvSpPr>
              <p:cNvPr id="118" name="Oval 65"/>
              <p:cNvSpPr>
                <a:spLocks noChangeArrowheads="1"/>
              </p:cNvSpPr>
              <p:nvPr/>
            </p:nvSpPr>
            <p:spPr bwMode="auto">
              <a:xfrm>
                <a:off x="2945779" y="2982370"/>
                <a:ext cx="60901" cy="69448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19" name="Freeform 64"/>
              <p:cNvSpPr>
                <a:spLocks/>
              </p:cNvSpPr>
              <p:nvPr/>
            </p:nvSpPr>
            <p:spPr bwMode="auto">
              <a:xfrm>
                <a:off x="2973066" y="3055425"/>
                <a:ext cx="395" cy="694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80"/>
                  </a:cxn>
                </a:cxnLst>
                <a:rect l="0" t="0" r="r" b="b"/>
                <a:pathLst>
                  <a:path w="1" h="180">
                    <a:moveTo>
                      <a:pt x="0" y="0"/>
                    </a:moveTo>
                    <a:lnTo>
                      <a:pt x="1" y="180"/>
                    </a:lnTo>
                  </a:path>
                </a:pathLst>
              </a:cu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20" name="Freeform 63"/>
              <p:cNvSpPr>
                <a:spLocks/>
              </p:cNvSpPr>
              <p:nvPr/>
            </p:nvSpPr>
            <p:spPr bwMode="auto">
              <a:xfrm>
                <a:off x="2922842" y="3124873"/>
                <a:ext cx="45478" cy="45998"/>
              </a:xfrm>
              <a:custGeom>
                <a:avLst/>
                <a:gdLst/>
                <a:ahLst/>
                <a:cxnLst>
                  <a:cxn ang="0">
                    <a:pos x="135" y="0"/>
                  </a:cxn>
                  <a:cxn ang="0">
                    <a:pos x="0" y="119"/>
                  </a:cxn>
                </a:cxnLst>
                <a:rect l="0" t="0" r="r" b="b"/>
                <a:pathLst>
                  <a:path w="135" h="119">
                    <a:moveTo>
                      <a:pt x="135" y="0"/>
                    </a:moveTo>
                    <a:lnTo>
                      <a:pt x="0" y="119"/>
                    </a:lnTo>
                  </a:path>
                </a:pathLst>
              </a:cu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21" name="Freeform 62"/>
              <p:cNvSpPr>
                <a:spLocks/>
              </p:cNvSpPr>
              <p:nvPr/>
            </p:nvSpPr>
            <p:spPr bwMode="auto">
              <a:xfrm>
                <a:off x="2978998" y="3124873"/>
                <a:ext cx="53783" cy="514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133"/>
                  </a:cxn>
                </a:cxnLst>
                <a:rect l="0" t="0" r="r" b="b"/>
                <a:pathLst>
                  <a:path w="159" h="133">
                    <a:moveTo>
                      <a:pt x="0" y="0"/>
                    </a:moveTo>
                    <a:lnTo>
                      <a:pt x="159" y="133"/>
                    </a:lnTo>
                  </a:path>
                </a:pathLst>
              </a:cu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22" name="Freeform 61"/>
              <p:cNvSpPr>
                <a:spLocks/>
              </p:cNvSpPr>
              <p:nvPr/>
            </p:nvSpPr>
            <p:spPr bwMode="auto">
              <a:xfrm>
                <a:off x="2915724" y="3060837"/>
                <a:ext cx="56551" cy="34273"/>
              </a:xfrm>
              <a:custGeom>
                <a:avLst/>
                <a:gdLst/>
                <a:ahLst/>
                <a:cxnLst>
                  <a:cxn ang="0">
                    <a:pos x="165" y="0"/>
                  </a:cxn>
                  <a:cxn ang="0">
                    <a:pos x="0" y="90"/>
                  </a:cxn>
                </a:cxnLst>
                <a:rect l="0" t="0" r="r" b="b"/>
                <a:pathLst>
                  <a:path w="165" h="90">
                    <a:moveTo>
                      <a:pt x="165" y="0"/>
                    </a:moveTo>
                    <a:lnTo>
                      <a:pt x="0" y="90"/>
                    </a:lnTo>
                  </a:path>
                </a:pathLst>
              </a:cu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23" name="Freeform 60"/>
              <p:cNvSpPr>
                <a:spLocks/>
              </p:cNvSpPr>
              <p:nvPr/>
            </p:nvSpPr>
            <p:spPr bwMode="auto">
              <a:xfrm>
                <a:off x="2972275" y="3060837"/>
                <a:ext cx="50224" cy="405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0" y="105"/>
                  </a:cxn>
                </a:cxnLst>
                <a:rect l="0" t="0" r="r" b="b"/>
                <a:pathLst>
                  <a:path w="150" h="105">
                    <a:moveTo>
                      <a:pt x="0" y="0"/>
                    </a:moveTo>
                    <a:lnTo>
                      <a:pt x="150" y="105"/>
                    </a:lnTo>
                  </a:path>
                </a:pathLst>
              </a:cu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/>
                <p:cNvSpPr txBox="1"/>
                <p:nvPr/>
              </p:nvSpPr>
              <p:spPr>
                <a:xfrm>
                  <a:off x="2607278" y="2572542"/>
                  <a:ext cx="2795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ko-KR" alt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𝜗</m:t>
                        </m:r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4" name="TextBox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7278" y="2572542"/>
                  <a:ext cx="279540" cy="400110"/>
                </a:xfrm>
                <a:prstGeom prst="rect">
                  <a:avLst/>
                </a:prstGeom>
                <a:blipFill>
                  <a:blip r:embed="rId14"/>
                  <a:stretch>
                    <a:fillRect r="-486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2319194" y="5240207"/>
                <a:ext cx="4394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𝑃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194" y="5240207"/>
                <a:ext cx="439416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>
                <a:off x="4396432" y="4715474"/>
                <a:ext cx="5590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𝑄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432" y="4715474"/>
                <a:ext cx="559064" cy="400110"/>
              </a:xfrm>
              <a:prstGeom prst="rect">
                <a:avLst/>
              </a:prstGeom>
              <a:blipFill>
                <a:blip r:embed="rId16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3876293" y="3814596"/>
                <a:ext cx="5531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𝑄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293" y="3814596"/>
                <a:ext cx="553100" cy="400110"/>
              </a:xfrm>
              <a:prstGeom prst="rect">
                <a:avLst/>
              </a:prstGeom>
              <a:blipFill>
                <a:blip r:embed="rId17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그룹 24"/>
          <p:cNvGrpSpPr/>
          <p:nvPr/>
        </p:nvGrpSpPr>
        <p:grpSpPr>
          <a:xfrm>
            <a:off x="1401573" y="3732668"/>
            <a:ext cx="3815491" cy="2788843"/>
            <a:chOff x="1033273" y="3288168"/>
            <a:chExt cx="3815491" cy="2788843"/>
          </a:xfrm>
        </p:grpSpPr>
        <p:grpSp>
          <p:nvGrpSpPr>
            <p:cNvPr id="20" name="그룹 19"/>
            <p:cNvGrpSpPr/>
            <p:nvPr/>
          </p:nvGrpSpPr>
          <p:grpSpPr>
            <a:xfrm>
              <a:off x="1033273" y="3288168"/>
              <a:ext cx="3815491" cy="2788843"/>
              <a:chOff x="1554333" y="3431006"/>
              <a:chExt cx="3815491" cy="2788843"/>
            </a:xfrm>
          </p:grpSpPr>
          <p:cxnSp>
            <p:nvCxnSpPr>
              <p:cNvPr id="19" name="직선 화살표 연결선 18"/>
              <p:cNvCxnSpPr/>
              <p:nvPr/>
            </p:nvCxnSpPr>
            <p:spPr>
              <a:xfrm flipV="1">
                <a:off x="1646574" y="3431006"/>
                <a:ext cx="3723250" cy="269213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직선 화살표 연결선 124"/>
              <p:cNvCxnSpPr/>
              <p:nvPr/>
            </p:nvCxnSpPr>
            <p:spPr>
              <a:xfrm flipH="1" flipV="1">
                <a:off x="1554333" y="4072364"/>
                <a:ext cx="2718761" cy="214748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 rot="19207243">
                  <a:off x="3568822" y="3941455"/>
                  <a:ext cx="6279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207243">
                  <a:off x="3568822" y="3941455"/>
                  <a:ext cx="627992" cy="276999"/>
                </a:xfrm>
                <a:prstGeom prst="rect">
                  <a:avLst/>
                </a:prstGeom>
                <a:blipFill>
                  <a:blip r:embed="rId18"/>
                  <a:stretch>
                    <a:fillRect r="-917" b="-2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/>
                <p:cNvSpPr txBox="1"/>
                <p:nvPr/>
              </p:nvSpPr>
              <p:spPr>
                <a:xfrm rot="2320487">
                  <a:off x="1072561" y="4252951"/>
                  <a:ext cx="80111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=−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9" name="TextBox 1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320487">
                  <a:off x="1072561" y="4252951"/>
                  <a:ext cx="801117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2273" b="-8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615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76"/>
          <p:cNvSpPr>
            <a:spLocks/>
          </p:cNvSpPr>
          <p:nvPr/>
        </p:nvSpPr>
        <p:spPr bwMode="auto">
          <a:xfrm flipH="1">
            <a:off x="3444168" y="1400953"/>
            <a:ext cx="37133" cy="4857011"/>
          </a:xfrm>
          <a:custGeom>
            <a:avLst/>
            <a:gdLst/>
            <a:ahLst/>
            <a:cxnLst>
              <a:cxn ang="0">
                <a:pos x="16" y="5631"/>
              </a:cxn>
              <a:cxn ang="0">
                <a:pos x="0" y="0"/>
              </a:cxn>
            </a:cxnLst>
            <a:rect l="0" t="0" r="r" b="b"/>
            <a:pathLst>
              <a:path w="16" h="5631">
                <a:moveTo>
                  <a:pt x="16" y="563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63" name="직선 연결선 62"/>
          <p:cNvCxnSpPr/>
          <p:nvPr/>
        </p:nvCxnSpPr>
        <p:spPr>
          <a:xfrm>
            <a:off x="2032185" y="5970976"/>
            <a:ext cx="39215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/>
          <p:cNvCxnSpPr/>
          <p:nvPr/>
        </p:nvCxnSpPr>
        <p:spPr>
          <a:xfrm>
            <a:off x="2032185" y="5532803"/>
            <a:ext cx="39215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/>
          <p:cNvCxnSpPr/>
          <p:nvPr/>
        </p:nvCxnSpPr>
        <p:spPr>
          <a:xfrm>
            <a:off x="1982045" y="1589246"/>
            <a:ext cx="39215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29997" y="1045280"/>
                <a:ext cx="10027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𝑡</m:t>
                    </m:r>
                    <m:r>
                      <a:rPr kumimoji="0" lang="en-US" altLang="ko-KR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 </m:t>
                    </m:r>
                  </m:oMath>
                </a14:m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(</a:t>
                </a:r>
                <a:r>
                  <a: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시간</a:t>
                </a: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)</a:t>
                </a:r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997" y="1045280"/>
                <a:ext cx="1002775" cy="400110"/>
              </a:xfrm>
              <a:prstGeom prst="rect">
                <a:avLst/>
              </a:prstGeom>
              <a:blipFill>
                <a:blip r:embed="rId2"/>
                <a:stretch>
                  <a:fillRect t="-7576" r="-13333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직선 연결선 58"/>
          <p:cNvCxnSpPr/>
          <p:nvPr/>
        </p:nvCxnSpPr>
        <p:spPr>
          <a:xfrm>
            <a:off x="2032185" y="5031529"/>
            <a:ext cx="39215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/>
          <p:nvPr/>
        </p:nvCxnSpPr>
        <p:spPr>
          <a:xfrm>
            <a:off x="2032185" y="4530760"/>
            <a:ext cx="39215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/>
          <p:nvPr/>
        </p:nvCxnSpPr>
        <p:spPr>
          <a:xfrm>
            <a:off x="2009085" y="3967394"/>
            <a:ext cx="39215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/>
          <p:cNvCxnSpPr/>
          <p:nvPr/>
        </p:nvCxnSpPr>
        <p:spPr>
          <a:xfrm>
            <a:off x="2032185" y="3466625"/>
            <a:ext cx="39215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/>
          <p:cNvCxnSpPr/>
          <p:nvPr/>
        </p:nvCxnSpPr>
        <p:spPr>
          <a:xfrm>
            <a:off x="2048631" y="2965856"/>
            <a:ext cx="39215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71"/>
          <p:cNvCxnSpPr/>
          <p:nvPr/>
        </p:nvCxnSpPr>
        <p:spPr>
          <a:xfrm>
            <a:off x="2000740" y="2465087"/>
            <a:ext cx="39215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/>
          <p:nvPr/>
        </p:nvCxnSpPr>
        <p:spPr>
          <a:xfrm>
            <a:off x="2048631" y="2026914"/>
            <a:ext cx="39215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순서도: 연결자 6"/>
          <p:cNvSpPr/>
          <p:nvPr/>
        </p:nvSpPr>
        <p:spPr>
          <a:xfrm>
            <a:off x="3423078" y="4995999"/>
            <a:ext cx="62885" cy="80265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9" name="직선 화살표 연결선 8"/>
          <p:cNvCxnSpPr/>
          <p:nvPr/>
        </p:nvCxnSpPr>
        <p:spPr>
          <a:xfrm flipV="1">
            <a:off x="3485891" y="4664029"/>
            <a:ext cx="1621753" cy="349637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V="1">
            <a:off x="3460858" y="3740667"/>
            <a:ext cx="1083481" cy="12908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>
            <a:stCxn id="105" idx="7"/>
          </p:cNvCxnSpPr>
          <p:nvPr/>
        </p:nvCxnSpPr>
        <p:spPr>
          <a:xfrm flipV="1">
            <a:off x="3239385" y="5076263"/>
            <a:ext cx="171144" cy="6555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직선 화살표 연결선 96"/>
          <p:cNvCxnSpPr/>
          <p:nvPr/>
        </p:nvCxnSpPr>
        <p:spPr>
          <a:xfrm flipH="1" flipV="1">
            <a:off x="3490880" y="5058323"/>
            <a:ext cx="1445432" cy="7275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순서도: 연결자 104"/>
          <p:cNvSpPr/>
          <p:nvPr/>
        </p:nvSpPr>
        <p:spPr>
          <a:xfrm>
            <a:off x="3185709" y="5720087"/>
            <a:ext cx="62885" cy="80265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6" name="순서도: 연결자 105"/>
          <p:cNvSpPr/>
          <p:nvPr/>
        </p:nvSpPr>
        <p:spPr>
          <a:xfrm>
            <a:off x="4521923" y="3689388"/>
            <a:ext cx="62885" cy="80265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0" name="순서도: 연결자 109"/>
          <p:cNvSpPr/>
          <p:nvPr/>
        </p:nvSpPr>
        <p:spPr>
          <a:xfrm>
            <a:off x="5098434" y="4620422"/>
            <a:ext cx="62885" cy="80265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900535" y="5774605"/>
                <a:ext cx="6275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0535" y="5774605"/>
                <a:ext cx="627544" cy="400110"/>
              </a:xfrm>
              <a:prstGeom prst="rect">
                <a:avLst/>
              </a:prstGeom>
              <a:blipFill>
                <a:blip r:embed="rId3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880750" y="5336432"/>
                <a:ext cx="6275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750" y="5336432"/>
                <a:ext cx="627544" cy="400110"/>
              </a:xfrm>
              <a:prstGeom prst="rect">
                <a:avLst/>
              </a:prstGeom>
              <a:blipFill>
                <a:blip r:embed="rId4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876428" y="4843740"/>
                <a:ext cx="4912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428" y="4843740"/>
                <a:ext cx="491288" cy="400110"/>
              </a:xfrm>
              <a:prstGeom prst="rect">
                <a:avLst/>
              </a:prstGeom>
              <a:blipFill>
                <a:blip r:embed="rId5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5876428" y="4342971"/>
                <a:ext cx="4853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428" y="4342971"/>
                <a:ext cx="485325" cy="400110"/>
              </a:xfrm>
              <a:prstGeom prst="rect">
                <a:avLst/>
              </a:prstGeom>
              <a:blipFill>
                <a:blip r:embed="rId6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876428" y="3779606"/>
                <a:ext cx="4912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428" y="3779606"/>
                <a:ext cx="491288" cy="400110"/>
              </a:xfrm>
              <a:prstGeom prst="rect">
                <a:avLst/>
              </a:prstGeom>
              <a:blipFill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876428" y="3278837"/>
                <a:ext cx="4912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428" y="3278837"/>
                <a:ext cx="491288" cy="400110"/>
              </a:xfrm>
              <a:prstGeom prst="rect">
                <a:avLst/>
              </a:prstGeom>
              <a:blipFill>
                <a:blip r:embed="rId8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5922273" y="2758088"/>
                <a:ext cx="4912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2273" y="2758088"/>
                <a:ext cx="491288" cy="400110"/>
              </a:xfrm>
              <a:prstGeom prst="rect">
                <a:avLst/>
              </a:prstGeom>
              <a:blipFill>
                <a:blip r:embed="rId9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5876428" y="2277299"/>
                <a:ext cx="4912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428" y="2277299"/>
                <a:ext cx="491288" cy="400110"/>
              </a:xfrm>
              <a:prstGeom prst="rect">
                <a:avLst/>
              </a:prstGeom>
              <a:blipFill>
                <a:blip r:embed="rId10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5876427" y="1839126"/>
                <a:ext cx="4912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427" y="1839126"/>
                <a:ext cx="491288" cy="400110"/>
              </a:xfrm>
              <a:prstGeom prst="rect">
                <a:avLst/>
              </a:prstGeom>
              <a:blipFill>
                <a:blip r:embed="rId11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5859815" y="1400953"/>
                <a:ext cx="4912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9815" y="1400953"/>
                <a:ext cx="491288" cy="400110"/>
              </a:xfrm>
              <a:prstGeom prst="rect">
                <a:avLst/>
              </a:prstGeom>
              <a:blipFill>
                <a:blip r:embed="rId12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6747879" y="2554656"/>
                <a:ext cx="4988123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34" charset="-127"/>
                    <a:cs typeface="+mn-cs"/>
                  </a:rPr>
                  <a:t>관측자 </a:t>
                </a:r>
                <a14:m>
                  <m:oMath xmlns:m="http://schemas.openxmlformats.org/officeDocument/2006/math">
                    <m:r>
                      <a:rPr kumimoji="0" lang="el-GR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𝜗</m:t>
                    </m:r>
                  </m:oMath>
                </a14:m>
                <a:endParaRPr kumimoji="0" lang="en-US" altLang="ko-KR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800100" marR="0" lvl="1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𝑄</m:t>
                        </m:r>
                      </m:e>
                      <m:sub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34" charset="-127"/>
                    <a:cs typeface="+mn-cs"/>
                  </a:rPr>
                  <a:t>:  </a:t>
                </a:r>
                <a14:m>
                  <m:oMath xmlns:m="http://schemas.openxmlformats.org/officeDocument/2006/math"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𝑃</m:t>
                    </m:r>
                  </m:oMath>
                </a14:m>
                <a:r>
                  <a:rPr kumimoji="0" lang="en-US" altLang="ko-KR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34" charset="-127"/>
                    <a:cs typeface="+mn-cs"/>
                  </a:rPr>
                  <a:t> </a:t>
                </a: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34" charset="-127"/>
                    <a:cs typeface="+mn-cs"/>
                  </a:rPr>
                  <a:t>의 미래 사건</a:t>
                </a:r>
                <a:endParaRPr kumimoji="0" lang="en-US" altLang="ko-KR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맑은 고딕" panose="020B0503020000020004" pitchFamily="34" charset="-127"/>
                  <a:cs typeface="+mn-cs"/>
                </a:endParaRPr>
              </a:p>
              <a:p>
                <a:pPr marL="800100" marR="0" lvl="1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𝑄</m:t>
                        </m:r>
                      </m:e>
                      <m:sub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0" lang="en-US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34" charset="-127"/>
                    <a:cs typeface="+mn-cs"/>
                  </a:rPr>
                  <a:t>:  </a:t>
                </a:r>
                <a14:m>
                  <m:oMath xmlns:m="http://schemas.openxmlformats.org/officeDocument/2006/math"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𝑃</m:t>
                    </m:r>
                  </m:oMath>
                </a14:m>
                <a:r>
                  <a:rPr kumimoji="0" lang="en-US" altLang="ko-KR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34" charset="-127"/>
                    <a:cs typeface="+mn-cs"/>
                  </a:rPr>
                  <a:t> </a:t>
                </a:r>
                <a:r>
                  <a:rPr kumimoji="0" lang="ko-K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34" charset="-127"/>
                    <a:cs typeface="+mn-cs"/>
                  </a:rPr>
                  <a:t>의 </a:t>
                </a: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34" charset="-127"/>
                    <a:cs typeface="+mn-cs"/>
                  </a:rPr>
                  <a:t>과거 사건</a:t>
                </a:r>
                <a:endParaRPr kumimoji="0" lang="en-US" altLang="ko-KR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맑은 고딕" panose="020B0503020000020004" pitchFamily="34" charset="-127"/>
                  <a:cs typeface="+mn-cs"/>
                </a:endParaRPr>
              </a:p>
              <a:p>
                <a:pPr marL="800100" marR="0" lvl="1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𝑄</m:t>
                        </m:r>
                      </m:e>
                      <m:sub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34" charset="-127"/>
                    <a:cs typeface="+mn-cs"/>
                  </a:rPr>
                  <a:t>:  </a:t>
                </a:r>
                <a14:m>
                  <m:oMath xmlns:m="http://schemas.openxmlformats.org/officeDocument/2006/math"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𝑃</m:t>
                    </m:r>
                  </m:oMath>
                </a14:m>
                <a:r>
                  <a:rPr kumimoji="0" lang="en-US" altLang="ko-KR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34" charset="-127"/>
                    <a:cs typeface="+mn-cs"/>
                  </a:rPr>
                  <a:t> </a:t>
                </a:r>
                <a:r>
                  <a:rPr kumimoji="0" lang="ko-K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34" charset="-127"/>
                    <a:cs typeface="+mn-cs"/>
                  </a:rPr>
                  <a:t>의 </a:t>
                </a: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34" charset="-127"/>
                    <a:cs typeface="+mn-cs"/>
                  </a:rPr>
                  <a:t>동시 사건</a:t>
                </a:r>
                <a:endPara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맑은 고딕" panose="020B0503020000020004" pitchFamily="34" charset="-127"/>
                  <a:cs typeface="+mn-cs"/>
                </a:endParaRPr>
              </a:p>
              <a:p>
                <a:pPr marL="800100" marR="0" lvl="1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50" charset="-127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𝑃</m:t>
                    </m:r>
                  </m:oMath>
                </a14:m>
                <a:r>
                  <a:rPr kumimoji="0" lang="en-US" altLang="ko-KR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50" charset="-127"/>
                    <a:cs typeface="+mn-cs"/>
                  </a:rPr>
                  <a:t>와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en-US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50" charset="-127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𝑄</m:t>
                        </m:r>
                      </m:e>
                      <m:sub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0" lang="en-US" altLang="ko-KR" sz="2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50" charset="-127"/>
                    <a:cs typeface="+mn-cs"/>
                  </a:rPr>
                  <a:t>의 미래 사건은 동일하지 않음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50" charset="-127"/>
                    <a:cs typeface="+mn-cs"/>
                  </a:rPr>
                  <a:t> </a:t>
                </a:r>
                <a:endPara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맑은 고딕" panose="020B0503020000020004" pitchFamily="34" charset="-127"/>
                  <a:cs typeface="+mn-cs"/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7879" y="2554656"/>
                <a:ext cx="4988123" cy="3416320"/>
              </a:xfrm>
              <a:prstGeom prst="rect">
                <a:avLst/>
              </a:prstGeom>
              <a:blipFill>
                <a:blip r:embed="rId13"/>
                <a:stretch>
                  <a:fillRect l="-1711" b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그룹 17"/>
          <p:cNvGrpSpPr/>
          <p:nvPr/>
        </p:nvGrpSpPr>
        <p:grpSpPr>
          <a:xfrm>
            <a:off x="3167046" y="2485691"/>
            <a:ext cx="428481" cy="616443"/>
            <a:chOff x="2607278" y="2572542"/>
            <a:chExt cx="520266" cy="616443"/>
          </a:xfrm>
        </p:grpSpPr>
        <p:grpSp>
          <p:nvGrpSpPr>
            <p:cNvPr id="15" name="그룹 14"/>
            <p:cNvGrpSpPr/>
            <p:nvPr/>
          </p:nvGrpSpPr>
          <p:grpSpPr>
            <a:xfrm>
              <a:off x="2842868" y="2841885"/>
              <a:ext cx="284676" cy="347100"/>
              <a:chOff x="2915724" y="2982370"/>
              <a:chExt cx="117057" cy="193913"/>
            </a:xfrm>
          </p:grpSpPr>
          <p:sp>
            <p:nvSpPr>
              <p:cNvPr id="118" name="Oval 65"/>
              <p:cNvSpPr>
                <a:spLocks noChangeArrowheads="1"/>
              </p:cNvSpPr>
              <p:nvPr/>
            </p:nvSpPr>
            <p:spPr bwMode="auto">
              <a:xfrm>
                <a:off x="2945779" y="2982370"/>
                <a:ext cx="60901" cy="69448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19" name="Freeform 64"/>
              <p:cNvSpPr>
                <a:spLocks/>
              </p:cNvSpPr>
              <p:nvPr/>
            </p:nvSpPr>
            <p:spPr bwMode="auto">
              <a:xfrm>
                <a:off x="2973066" y="3055425"/>
                <a:ext cx="395" cy="694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80"/>
                  </a:cxn>
                </a:cxnLst>
                <a:rect l="0" t="0" r="r" b="b"/>
                <a:pathLst>
                  <a:path w="1" h="180">
                    <a:moveTo>
                      <a:pt x="0" y="0"/>
                    </a:moveTo>
                    <a:lnTo>
                      <a:pt x="1" y="180"/>
                    </a:lnTo>
                  </a:path>
                </a:pathLst>
              </a:cu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20" name="Freeform 63"/>
              <p:cNvSpPr>
                <a:spLocks/>
              </p:cNvSpPr>
              <p:nvPr/>
            </p:nvSpPr>
            <p:spPr bwMode="auto">
              <a:xfrm>
                <a:off x="2922842" y="3124873"/>
                <a:ext cx="45478" cy="45998"/>
              </a:xfrm>
              <a:custGeom>
                <a:avLst/>
                <a:gdLst/>
                <a:ahLst/>
                <a:cxnLst>
                  <a:cxn ang="0">
                    <a:pos x="135" y="0"/>
                  </a:cxn>
                  <a:cxn ang="0">
                    <a:pos x="0" y="119"/>
                  </a:cxn>
                </a:cxnLst>
                <a:rect l="0" t="0" r="r" b="b"/>
                <a:pathLst>
                  <a:path w="135" h="119">
                    <a:moveTo>
                      <a:pt x="135" y="0"/>
                    </a:moveTo>
                    <a:lnTo>
                      <a:pt x="0" y="119"/>
                    </a:lnTo>
                  </a:path>
                </a:pathLst>
              </a:cu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21" name="Freeform 62"/>
              <p:cNvSpPr>
                <a:spLocks/>
              </p:cNvSpPr>
              <p:nvPr/>
            </p:nvSpPr>
            <p:spPr bwMode="auto">
              <a:xfrm>
                <a:off x="2978998" y="3124873"/>
                <a:ext cx="53783" cy="514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133"/>
                  </a:cxn>
                </a:cxnLst>
                <a:rect l="0" t="0" r="r" b="b"/>
                <a:pathLst>
                  <a:path w="159" h="133">
                    <a:moveTo>
                      <a:pt x="0" y="0"/>
                    </a:moveTo>
                    <a:lnTo>
                      <a:pt x="159" y="133"/>
                    </a:lnTo>
                  </a:path>
                </a:pathLst>
              </a:cu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22" name="Freeform 61"/>
              <p:cNvSpPr>
                <a:spLocks/>
              </p:cNvSpPr>
              <p:nvPr/>
            </p:nvSpPr>
            <p:spPr bwMode="auto">
              <a:xfrm>
                <a:off x="2915724" y="3060837"/>
                <a:ext cx="56551" cy="34273"/>
              </a:xfrm>
              <a:custGeom>
                <a:avLst/>
                <a:gdLst/>
                <a:ahLst/>
                <a:cxnLst>
                  <a:cxn ang="0">
                    <a:pos x="165" y="0"/>
                  </a:cxn>
                  <a:cxn ang="0">
                    <a:pos x="0" y="90"/>
                  </a:cxn>
                </a:cxnLst>
                <a:rect l="0" t="0" r="r" b="b"/>
                <a:pathLst>
                  <a:path w="165" h="90">
                    <a:moveTo>
                      <a:pt x="165" y="0"/>
                    </a:moveTo>
                    <a:lnTo>
                      <a:pt x="0" y="90"/>
                    </a:lnTo>
                  </a:path>
                </a:pathLst>
              </a:cu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23" name="Freeform 60"/>
              <p:cNvSpPr>
                <a:spLocks/>
              </p:cNvSpPr>
              <p:nvPr/>
            </p:nvSpPr>
            <p:spPr bwMode="auto">
              <a:xfrm>
                <a:off x="2972275" y="3060837"/>
                <a:ext cx="50224" cy="405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0" y="105"/>
                  </a:cxn>
                </a:cxnLst>
                <a:rect l="0" t="0" r="r" b="b"/>
                <a:pathLst>
                  <a:path w="150" h="105">
                    <a:moveTo>
                      <a:pt x="0" y="0"/>
                    </a:moveTo>
                    <a:lnTo>
                      <a:pt x="150" y="105"/>
                    </a:lnTo>
                  </a:path>
                </a:pathLst>
              </a:cu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/>
                <p:cNvSpPr txBox="1"/>
                <p:nvPr/>
              </p:nvSpPr>
              <p:spPr>
                <a:xfrm>
                  <a:off x="2607278" y="2572542"/>
                  <a:ext cx="2795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ko-KR" alt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𝜗</m:t>
                        </m:r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4" name="TextBox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7278" y="2572542"/>
                  <a:ext cx="279540" cy="400110"/>
                </a:xfrm>
                <a:prstGeom prst="rect">
                  <a:avLst/>
                </a:prstGeom>
                <a:blipFill>
                  <a:blip r:embed="rId14"/>
                  <a:stretch>
                    <a:fillRect r="-486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순서도: 가산 접합 44"/>
          <p:cNvSpPr/>
          <p:nvPr/>
        </p:nvSpPr>
        <p:spPr>
          <a:xfrm>
            <a:off x="4332773" y="4732648"/>
            <a:ext cx="222609" cy="146817"/>
          </a:xfrm>
          <a:prstGeom prst="flowChartSummingJunc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6" name="순서도: 연결자 125"/>
          <p:cNvSpPr/>
          <p:nvPr/>
        </p:nvSpPr>
        <p:spPr>
          <a:xfrm>
            <a:off x="4940257" y="5756084"/>
            <a:ext cx="62885" cy="80265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0" name="순서도: 가산 접합 129"/>
          <p:cNvSpPr/>
          <p:nvPr/>
        </p:nvSpPr>
        <p:spPr>
          <a:xfrm>
            <a:off x="4226150" y="5407106"/>
            <a:ext cx="222609" cy="146817"/>
          </a:xfrm>
          <a:prstGeom prst="flowChartSummingJunc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3" name="그룹 22"/>
          <p:cNvGrpSpPr/>
          <p:nvPr/>
        </p:nvGrpSpPr>
        <p:grpSpPr>
          <a:xfrm>
            <a:off x="2276507" y="3661992"/>
            <a:ext cx="3038863" cy="2405689"/>
            <a:chOff x="1817854" y="3814160"/>
            <a:chExt cx="3038863" cy="2405689"/>
          </a:xfrm>
        </p:grpSpPr>
        <p:cxnSp>
          <p:nvCxnSpPr>
            <p:cNvPr id="127" name="직선 화살표 연결선 126"/>
            <p:cNvCxnSpPr/>
            <p:nvPr/>
          </p:nvCxnSpPr>
          <p:spPr>
            <a:xfrm flipV="1">
              <a:off x="4107431" y="5685190"/>
              <a:ext cx="749286" cy="53465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직선 화살표 연결선 127"/>
            <p:cNvCxnSpPr/>
            <p:nvPr/>
          </p:nvCxnSpPr>
          <p:spPr>
            <a:xfrm flipH="1" flipV="1">
              <a:off x="4151627" y="5667302"/>
              <a:ext cx="705090" cy="55254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직선 화살표 연결선 130"/>
            <p:cNvCxnSpPr/>
            <p:nvPr/>
          </p:nvCxnSpPr>
          <p:spPr>
            <a:xfrm flipH="1" flipV="1">
              <a:off x="1817854" y="3814160"/>
              <a:ext cx="2718761" cy="2147485"/>
            </a:xfrm>
            <a:prstGeom prst="straightConnector1">
              <a:avLst/>
            </a:prstGeom>
            <a:ln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그룹 20"/>
          <p:cNvGrpSpPr/>
          <p:nvPr/>
        </p:nvGrpSpPr>
        <p:grpSpPr>
          <a:xfrm>
            <a:off x="2831326" y="5487965"/>
            <a:ext cx="749286" cy="552547"/>
            <a:chOff x="2372673" y="5630802"/>
            <a:chExt cx="749286" cy="552547"/>
          </a:xfrm>
        </p:grpSpPr>
        <p:cxnSp>
          <p:nvCxnSpPr>
            <p:cNvPr id="133" name="직선 화살표 연결선 132"/>
            <p:cNvCxnSpPr/>
            <p:nvPr/>
          </p:nvCxnSpPr>
          <p:spPr>
            <a:xfrm flipV="1">
              <a:off x="2372673" y="5648690"/>
              <a:ext cx="749286" cy="53465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직선 화살표 연결선 133"/>
            <p:cNvCxnSpPr/>
            <p:nvPr/>
          </p:nvCxnSpPr>
          <p:spPr>
            <a:xfrm flipH="1" flipV="1">
              <a:off x="2416869" y="5630802"/>
              <a:ext cx="705090" cy="55254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2958600" y="4786377"/>
                <a:ext cx="4394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𝑃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8600" y="4786377"/>
                <a:ext cx="439416" cy="4001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2969062" y="5744162"/>
                <a:ext cx="5590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𝑄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062" y="5744162"/>
                <a:ext cx="559063" cy="400110"/>
              </a:xfrm>
              <a:prstGeom prst="rect">
                <a:avLst/>
              </a:prstGeom>
              <a:blipFill>
                <a:blip r:embed="rId16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4741754" y="5770922"/>
                <a:ext cx="5590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𝑄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754" y="5770922"/>
                <a:ext cx="559063" cy="400110"/>
              </a:xfrm>
              <a:prstGeom prst="rect">
                <a:avLst/>
              </a:prstGeom>
              <a:blipFill>
                <a:blip r:embed="rId17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>
                <a:off x="5035838" y="4261644"/>
                <a:ext cx="5590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𝑄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5838" y="4261644"/>
                <a:ext cx="559064" cy="400110"/>
              </a:xfrm>
              <a:prstGeom prst="rect">
                <a:avLst/>
              </a:prstGeom>
              <a:blipFill>
                <a:blip r:embed="rId18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4515699" y="3360766"/>
                <a:ext cx="5531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𝑄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699" y="3360766"/>
                <a:ext cx="553100" cy="400110"/>
              </a:xfrm>
              <a:prstGeom prst="rect">
                <a:avLst/>
              </a:prstGeom>
              <a:blipFill>
                <a:blip r:embed="rId19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순서도: 연결자 97"/>
          <p:cNvSpPr/>
          <p:nvPr/>
        </p:nvSpPr>
        <p:spPr>
          <a:xfrm>
            <a:off x="4803135" y="4990287"/>
            <a:ext cx="62885" cy="80265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4796911" y="4661665"/>
                <a:ext cx="5590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𝑄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911" y="4661665"/>
                <a:ext cx="559063" cy="400110"/>
              </a:xfrm>
              <a:prstGeom prst="rect">
                <a:avLst/>
              </a:prstGeom>
              <a:blipFill>
                <a:blip r:embed="rId20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그룹 24"/>
          <p:cNvGrpSpPr/>
          <p:nvPr/>
        </p:nvGrpSpPr>
        <p:grpSpPr>
          <a:xfrm>
            <a:off x="2040979" y="3278838"/>
            <a:ext cx="3815491" cy="2788843"/>
            <a:chOff x="1033273" y="3288168"/>
            <a:chExt cx="3815491" cy="2788843"/>
          </a:xfrm>
        </p:grpSpPr>
        <p:grpSp>
          <p:nvGrpSpPr>
            <p:cNvPr id="20" name="그룹 19"/>
            <p:cNvGrpSpPr/>
            <p:nvPr/>
          </p:nvGrpSpPr>
          <p:grpSpPr>
            <a:xfrm>
              <a:off x="1033273" y="3288168"/>
              <a:ext cx="3815491" cy="2788843"/>
              <a:chOff x="1554333" y="3431006"/>
              <a:chExt cx="3815491" cy="2788843"/>
            </a:xfrm>
          </p:grpSpPr>
          <p:cxnSp>
            <p:nvCxnSpPr>
              <p:cNvPr id="19" name="직선 화살표 연결선 18"/>
              <p:cNvCxnSpPr/>
              <p:nvPr/>
            </p:nvCxnSpPr>
            <p:spPr>
              <a:xfrm flipV="1">
                <a:off x="1646574" y="3431006"/>
                <a:ext cx="3723250" cy="269213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직선 화살표 연결선 124"/>
              <p:cNvCxnSpPr/>
              <p:nvPr/>
            </p:nvCxnSpPr>
            <p:spPr>
              <a:xfrm flipH="1" flipV="1">
                <a:off x="1554333" y="4072364"/>
                <a:ext cx="2718761" cy="214748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 rot="19207243">
                  <a:off x="3568822" y="3941455"/>
                  <a:ext cx="6279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207243">
                  <a:off x="3568822" y="3941455"/>
                  <a:ext cx="627992" cy="276999"/>
                </a:xfrm>
                <a:prstGeom prst="rect">
                  <a:avLst/>
                </a:prstGeom>
                <a:blipFill>
                  <a:blip r:embed="rId21"/>
                  <a:stretch>
                    <a:fillRect r="-917" b="-19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/>
                <p:cNvSpPr txBox="1"/>
                <p:nvPr/>
              </p:nvSpPr>
              <p:spPr>
                <a:xfrm rot="2320487">
                  <a:off x="1072561" y="4252951"/>
                  <a:ext cx="80111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=−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9" name="TextBox 1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320487">
                  <a:off x="1072561" y="4252951"/>
                  <a:ext cx="801117" cy="276999"/>
                </a:xfrm>
                <a:prstGeom prst="rect">
                  <a:avLst/>
                </a:prstGeom>
                <a:blipFill>
                  <a:blip r:embed="rId22"/>
                  <a:stretch>
                    <a:fillRect l="-2273" b="-16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그룹 25"/>
          <p:cNvGrpSpPr/>
          <p:nvPr/>
        </p:nvGrpSpPr>
        <p:grpSpPr>
          <a:xfrm>
            <a:off x="2593910" y="3278837"/>
            <a:ext cx="3549874" cy="2791960"/>
            <a:chOff x="2593910" y="3278837"/>
            <a:chExt cx="3549874" cy="2791960"/>
          </a:xfrm>
        </p:grpSpPr>
        <p:cxnSp>
          <p:nvCxnSpPr>
            <p:cNvPr id="79" name="직선 화살표 연결선 78"/>
            <p:cNvCxnSpPr/>
            <p:nvPr/>
          </p:nvCxnSpPr>
          <p:spPr>
            <a:xfrm flipV="1">
              <a:off x="3517263" y="4261644"/>
              <a:ext cx="2359164" cy="1712446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화살표 연결선 79"/>
            <p:cNvCxnSpPr/>
            <p:nvPr/>
          </p:nvCxnSpPr>
          <p:spPr>
            <a:xfrm flipH="1" flipV="1">
              <a:off x="2593910" y="3278837"/>
              <a:ext cx="3549874" cy="279196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그룹 13"/>
            <p:cNvGrpSpPr/>
            <p:nvPr/>
          </p:nvGrpSpPr>
          <p:grpSpPr>
            <a:xfrm>
              <a:off x="3063603" y="4054032"/>
              <a:ext cx="559063" cy="408887"/>
              <a:chOff x="3063603" y="4054032"/>
              <a:chExt cx="559063" cy="408887"/>
            </a:xfrm>
          </p:grpSpPr>
          <p:sp>
            <p:nvSpPr>
              <p:cNvPr id="85" name="순서도: 연결자 84"/>
              <p:cNvSpPr/>
              <p:nvPr/>
            </p:nvSpPr>
            <p:spPr>
              <a:xfrm>
                <a:off x="3069827" y="4382654"/>
                <a:ext cx="62885" cy="80265"/>
              </a:xfrm>
              <a:prstGeom prst="flowChartConnector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3063603" y="4054032"/>
                    <a:ext cx="559063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𝑄</m:t>
                              </m:r>
                            </m:e>
                            <m:sub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kumimoji="0" lang="ko-KR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맑은 고딕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87" name="TextBox 8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63603" y="4054032"/>
                    <a:ext cx="559063" cy="400110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b="-1212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73154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5" grpId="1" animBg="1"/>
      <p:bldP spid="45" grpId="0" animBg="1"/>
      <p:bldP spid="45" grpId="1" animBg="1"/>
      <p:bldP spid="126" grpId="0" animBg="1"/>
      <p:bldP spid="126" grpId="1" animBg="1"/>
      <p:bldP spid="130" grpId="0" animBg="1"/>
      <p:bldP spid="130" grpId="1" animBg="1"/>
      <p:bldP spid="136" grpId="0"/>
      <p:bldP spid="136" grpId="1"/>
      <p:bldP spid="137" grpId="0"/>
      <p:bldP spid="137" grpId="1"/>
      <p:bldP spid="98" grpId="0" animBg="1"/>
      <p:bldP spid="1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76"/>
          <p:cNvSpPr>
            <a:spLocks/>
          </p:cNvSpPr>
          <p:nvPr/>
        </p:nvSpPr>
        <p:spPr bwMode="auto">
          <a:xfrm flipH="1">
            <a:off x="3080275" y="1494259"/>
            <a:ext cx="37133" cy="4857011"/>
          </a:xfrm>
          <a:custGeom>
            <a:avLst/>
            <a:gdLst/>
            <a:ahLst/>
            <a:cxnLst>
              <a:cxn ang="0">
                <a:pos x="16" y="5631"/>
              </a:cxn>
              <a:cxn ang="0">
                <a:pos x="0" y="0"/>
              </a:cxn>
            </a:cxnLst>
            <a:rect l="0" t="0" r="r" b="b"/>
            <a:pathLst>
              <a:path w="16" h="5631">
                <a:moveTo>
                  <a:pt x="16" y="563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63" name="직선 연결선 62"/>
          <p:cNvCxnSpPr/>
          <p:nvPr/>
        </p:nvCxnSpPr>
        <p:spPr>
          <a:xfrm>
            <a:off x="1668292" y="6064282"/>
            <a:ext cx="39215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/>
          <p:cNvCxnSpPr/>
          <p:nvPr/>
        </p:nvCxnSpPr>
        <p:spPr>
          <a:xfrm>
            <a:off x="1668292" y="5626109"/>
            <a:ext cx="39215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/>
          <p:cNvCxnSpPr/>
          <p:nvPr/>
        </p:nvCxnSpPr>
        <p:spPr>
          <a:xfrm>
            <a:off x="1618152" y="1682552"/>
            <a:ext cx="39215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66104" y="1138586"/>
                <a:ext cx="10027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𝑡</m:t>
                    </m:r>
                    <m:r>
                      <a:rPr kumimoji="0" lang="en-US" altLang="ko-KR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 </m:t>
                    </m:r>
                  </m:oMath>
                </a14:m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(</a:t>
                </a:r>
                <a:r>
                  <a: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시간</a:t>
                </a: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)</a:t>
                </a:r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104" y="1138586"/>
                <a:ext cx="1002775" cy="400110"/>
              </a:xfrm>
              <a:prstGeom prst="rect">
                <a:avLst/>
              </a:prstGeom>
              <a:blipFill>
                <a:blip r:embed="rId2"/>
                <a:stretch>
                  <a:fillRect t="-9231" r="-13415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직선 연결선 58"/>
          <p:cNvCxnSpPr/>
          <p:nvPr/>
        </p:nvCxnSpPr>
        <p:spPr>
          <a:xfrm>
            <a:off x="1668292" y="5124835"/>
            <a:ext cx="39215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/>
          <p:nvPr/>
        </p:nvCxnSpPr>
        <p:spPr>
          <a:xfrm>
            <a:off x="1668292" y="4624066"/>
            <a:ext cx="39215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직선 연결선 61"/>
          <p:cNvCxnSpPr/>
          <p:nvPr/>
        </p:nvCxnSpPr>
        <p:spPr>
          <a:xfrm>
            <a:off x="1645192" y="4060700"/>
            <a:ext cx="39215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연결선 69"/>
          <p:cNvCxnSpPr/>
          <p:nvPr/>
        </p:nvCxnSpPr>
        <p:spPr>
          <a:xfrm>
            <a:off x="1668292" y="3559931"/>
            <a:ext cx="39215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/>
          <p:cNvCxnSpPr/>
          <p:nvPr/>
        </p:nvCxnSpPr>
        <p:spPr>
          <a:xfrm>
            <a:off x="1684738" y="3059162"/>
            <a:ext cx="39215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직선 연결선 71"/>
          <p:cNvCxnSpPr/>
          <p:nvPr/>
        </p:nvCxnSpPr>
        <p:spPr>
          <a:xfrm>
            <a:off x="1636847" y="2558393"/>
            <a:ext cx="39215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직선 연결선 72"/>
          <p:cNvCxnSpPr/>
          <p:nvPr/>
        </p:nvCxnSpPr>
        <p:spPr>
          <a:xfrm>
            <a:off x="1684738" y="2120220"/>
            <a:ext cx="39215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순서도: 연결자 6"/>
          <p:cNvSpPr/>
          <p:nvPr/>
        </p:nvSpPr>
        <p:spPr>
          <a:xfrm>
            <a:off x="3059185" y="5089305"/>
            <a:ext cx="62885" cy="80265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9" name="직선 화살표 연결선 8"/>
          <p:cNvCxnSpPr/>
          <p:nvPr/>
        </p:nvCxnSpPr>
        <p:spPr>
          <a:xfrm flipV="1">
            <a:off x="3121998" y="4757335"/>
            <a:ext cx="1621753" cy="349637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V="1">
            <a:off x="3096965" y="3833973"/>
            <a:ext cx="1083481" cy="12908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>
            <a:stCxn id="105" idx="7"/>
          </p:cNvCxnSpPr>
          <p:nvPr/>
        </p:nvCxnSpPr>
        <p:spPr>
          <a:xfrm flipV="1">
            <a:off x="2875492" y="5169569"/>
            <a:ext cx="171144" cy="6555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직선 화살표 연결선 96"/>
          <p:cNvCxnSpPr/>
          <p:nvPr/>
        </p:nvCxnSpPr>
        <p:spPr>
          <a:xfrm flipH="1" flipV="1">
            <a:off x="3126987" y="5151629"/>
            <a:ext cx="1445432" cy="7275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순서도: 연결자 104"/>
          <p:cNvSpPr/>
          <p:nvPr/>
        </p:nvSpPr>
        <p:spPr>
          <a:xfrm>
            <a:off x="2821816" y="5813393"/>
            <a:ext cx="62885" cy="80265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6" name="순서도: 연결자 105"/>
          <p:cNvSpPr/>
          <p:nvPr/>
        </p:nvSpPr>
        <p:spPr>
          <a:xfrm>
            <a:off x="4158030" y="3782694"/>
            <a:ext cx="62885" cy="80265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0" name="순서도: 연결자 109"/>
          <p:cNvSpPr/>
          <p:nvPr/>
        </p:nvSpPr>
        <p:spPr>
          <a:xfrm>
            <a:off x="4734541" y="4713728"/>
            <a:ext cx="62885" cy="80265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536642" y="5867911"/>
                <a:ext cx="6275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−2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6642" y="5867911"/>
                <a:ext cx="627544" cy="400110"/>
              </a:xfrm>
              <a:prstGeom prst="rect">
                <a:avLst/>
              </a:prstGeom>
              <a:blipFill>
                <a:blip r:embed="rId3"/>
                <a:stretch>
                  <a:fillRect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516857" y="5429738"/>
                <a:ext cx="62754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857" y="5429738"/>
                <a:ext cx="627544" cy="400110"/>
              </a:xfrm>
              <a:prstGeom prst="rect">
                <a:avLst/>
              </a:prstGeom>
              <a:blipFill>
                <a:blip r:embed="rId4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512535" y="4937046"/>
                <a:ext cx="4912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535" y="4937046"/>
                <a:ext cx="491288" cy="400110"/>
              </a:xfrm>
              <a:prstGeom prst="rect">
                <a:avLst/>
              </a:prstGeom>
              <a:blipFill>
                <a:blip r:embed="rId5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5512535" y="4436277"/>
                <a:ext cx="48532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535" y="4436277"/>
                <a:ext cx="485325" cy="400110"/>
              </a:xfrm>
              <a:prstGeom prst="rect">
                <a:avLst/>
              </a:prstGeom>
              <a:blipFill>
                <a:blip r:embed="rId6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512535" y="3872912"/>
                <a:ext cx="4912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535" y="3872912"/>
                <a:ext cx="491288" cy="400110"/>
              </a:xfrm>
              <a:prstGeom prst="rect">
                <a:avLst/>
              </a:prstGeom>
              <a:blipFill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512535" y="3372143"/>
                <a:ext cx="4912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535" y="3372143"/>
                <a:ext cx="491288" cy="400110"/>
              </a:xfrm>
              <a:prstGeom prst="rect">
                <a:avLst/>
              </a:prstGeom>
              <a:blipFill>
                <a:blip r:embed="rId8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5558380" y="2851394"/>
                <a:ext cx="4912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380" y="2851394"/>
                <a:ext cx="491288" cy="400110"/>
              </a:xfrm>
              <a:prstGeom prst="rect">
                <a:avLst/>
              </a:prstGeom>
              <a:blipFill>
                <a:blip r:embed="rId9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/>
              <p:cNvSpPr txBox="1"/>
              <p:nvPr/>
            </p:nvSpPr>
            <p:spPr>
              <a:xfrm>
                <a:off x="5512535" y="2370605"/>
                <a:ext cx="4912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95" name="TextBox 9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535" y="2370605"/>
                <a:ext cx="491288" cy="400110"/>
              </a:xfrm>
              <a:prstGeom prst="rect">
                <a:avLst/>
              </a:prstGeom>
              <a:blipFill>
                <a:blip r:embed="rId10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5512534" y="1932432"/>
                <a:ext cx="4912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534" y="1932432"/>
                <a:ext cx="491288" cy="400110"/>
              </a:xfrm>
              <a:prstGeom prst="rect">
                <a:avLst/>
              </a:prstGeom>
              <a:blipFill>
                <a:blip r:embed="rId1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5495922" y="1494259"/>
                <a:ext cx="4912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922" y="1494259"/>
                <a:ext cx="491288" cy="400110"/>
              </a:xfrm>
              <a:prstGeom prst="rect">
                <a:avLst/>
              </a:prstGeom>
              <a:blipFill>
                <a:blip r:embed="rId12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그룹 9"/>
          <p:cNvGrpSpPr/>
          <p:nvPr/>
        </p:nvGrpSpPr>
        <p:grpSpPr>
          <a:xfrm>
            <a:off x="1974299" y="1553584"/>
            <a:ext cx="4365277" cy="4655334"/>
            <a:chOff x="7005359" y="1333183"/>
            <a:chExt cx="4365277" cy="4655334"/>
          </a:xfrm>
        </p:grpSpPr>
        <p:grpSp>
          <p:nvGrpSpPr>
            <p:cNvPr id="8" name="그룹 7"/>
            <p:cNvGrpSpPr/>
            <p:nvPr/>
          </p:nvGrpSpPr>
          <p:grpSpPr>
            <a:xfrm>
              <a:off x="9228059" y="2337413"/>
              <a:ext cx="491580" cy="644955"/>
              <a:chOff x="7743177" y="1865903"/>
              <a:chExt cx="491580" cy="644955"/>
            </a:xfrm>
          </p:grpSpPr>
          <p:grpSp>
            <p:nvGrpSpPr>
              <p:cNvPr id="6" name="그룹 5"/>
              <p:cNvGrpSpPr/>
              <p:nvPr/>
            </p:nvGrpSpPr>
            <p:grpSpPr>
              <a:xfrm>
                <a:off x="7743177" y="2158345"/>
                <a:ext cx="195680" cy="352513"/>
                <a:chOff x="7743177" y="2158345"/>
                <a:chExt cx="113046" cy="208869"/>
              </a:xfrm>
            </p:grpSpPr>
            <p:sp>
              <p:nvSpPr>
                <p:cNvPr id="36" name="Oval 59"/>
                <p:cNvSpPr>
                  <a:spLocks noChangeArrowheads="1"/>
                </p:cNvSpPr>
                <p:nvPr/>
              </p:nvSpPr>
              <p:spPr bwMode="auto">
                <a:xfrm>
                  <a:off x="7771342" y="2158345"/>
                  <a:ext cx="59031" cy="74492"/>
                </a:xfrm>
                <a:prstGeom prst="ellipse">
                  <a:avLst/>
                </a:prstGeom>
                <a:noFill/>
                <a:ln w="2857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37" name="Freeform 58"/>
                <p:cNvSpPr>
                  <a:spLocks/>
                </p:cNvSpPr>
                <p:nvPr/>
              </p:nvSpPr>
              <p:spPr bwMode="auto">
                <a:xfrm>
                  <a:off x="7798350" y="2237219"/>
                  <a:ext cx="386" cy="7449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180"/>
                    </a:cxn>
                  </a:cxnLst>
                  <a:rect l="0" t="0" r="r" b="b"/>
                  <a:pathLst>
                    <a:path w="1" h="180">
                      <a:moveTo>
                        <a:pt x="0" y="0"/>
                      </a:moveTo>
                      <a:lnTo>
                        <a:pt x="1" y="180"/>
                      </a:lnTo>
                    </a:path>
                  </a:pathLst>
                </a:custGeom>
                <a:noFill/>
                <a:ln w="2857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38" name="Freeform 57"/>
                <p:cNvSpPr>
                  <a:spLocks/>
                </p:cNvSpPr>
                <p:nvPr/>
              </p:nvSpPr>
              <p:spPr bwMode="auto">
                <a:xfrm>
                  <a:off x="7749736" y="2311710"/>
                  <a:ext cx="43598" cy="49661"/>
                </a:xfrm>
                <a:custGeom>
                  <a:avLst/>
                  <a:gdLst/>
                  <a:ahLst/>
                  <a:cxnLst>
                    <a:cxn ang="0">
                      <a:pos x="135" y="0"/>
                    </a:cxn>
                    <a:cxn ang="0">
                      <a:pos x="0" y="119"/>
                    </a:cxn>
                  </a:cxnLst>
                  <a:rect l="0" t="0" r="r" b="b"/>
                  <a:pathLst>
                    <a:path w="135" h="119">
                      <a:moveTo>
                        <a:pt x="135" y="0"/>
                      </a:moveTo>
                      <a:lnTo>
                        <a:pt x="0" y="119"/>
                      </a:lnTo>
                    </a:path>
                  </a:pathLst>
                </a:custGeom>
                <a:noFill/>
                <a:ln w="2857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39" name="Freeform 56"/>
                <p:cNvSpPr>
                  <a:spLocks/>
                </p:cNvSpPr>
                <p:nvPr/>
              </p:nvSpPr>
              <p:spPr bwMode="auto">
                <a:xfrm>
                  <a:off x="7803365" y="2311710"/>
                  <a:ext cx="52858" cy="5550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9" y="133"/>
                    </a:cxn>
                  </a:cxnLst>
                  <a:rect l="0" t="0" r="r" b="b"/>
                  <a:pathLst>
                    <a:path w="159" h="133">
                      <a:moveTo>
                        <a:pt x="0" y="0"/>
                      </a:moveTo>
                      <a:lnTo>
                        <a:pt x="159" y="133"/>
                      </a:lnTo>
                    </a:path>
                  </a:pathLst>
                </a:custGeom>
                <a:noFill/>
                <a:ln w="2857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40" name="Freeform 55"/>
                <p:cNvSpPr>
                  <a:spLocks/>
                </p:cNvSpPr>
                <p:nvPr/>
              </p:nvSpPr>
              <p:spPr bwMode="auto">
                <a:xfrm>
                  <a:off x="7743177" y="2243062"/>
                  <a:ext cx="54015" cy="36515"/>
                </a:xfrm>
                <a:custGeom>
                  <a:avLst/>
                  <a:gdLst/>
                  <a:ahLst/>
                  <a:cxnLst>
                    <a:cxn ang="0">
                      <a:pos x="165" y="0"/>
                    </a:cxn>
                    <a:cxn ang="0">
                      <a:pos x="0" y="90"/>
                    </a:cxn>
                  </a:cxnLst>
                  <a:rect l="0" t="0" r="r" b="b"/>
                  <a:pathLst>
                    <a:path w="165" h="90">
                      <a:moveTo>
                        <a:pt x="165" y="0"/>
                      </a:moveTo>
                      <a:lnTo>
                        <a:pt x="0" y="90"/>
                      </a:lnTo>
                    </a:path>
                  </a:pathLst>
                </a:custGeom>
                <a:noFill/>
                <a:ln w="2857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41" name="Freeform 54"/>
                <p:cNvSpPr>
                  <a:spLocks/>
                </p:cNvSpPr>
                <p:nvPr/>
              </p:nvSpPr>
              <p:spPr bwMode="auto">
                <a:xfrm>
                  <a:off x="7797192" y="2243062"/>
                  <a:ext cx="56716" cy="292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2" y="71"/>
                    </a:cxn>
                  </a:cxnLst>
                  <a:rect l="0" t="0" r="r" b="b"/>
                  <a:pathLst>
                    <a:path w="172" h="71">
                      <a:moveTo>
                        <a:pt x="0" y="0"/>
                      </a:moveTo>
                      <a:lnTo>
                        <a:pt x="172" y="71"/>
                      </a:lnTo>
                    </a:path>
                  </a:pathLst>
                </a:custGeom>
                <a:noFill/>
                <a:ln w="28575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7878644" y="1865903"/>
                    <a:ext cx="356113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 xmlns:m="http://schemas.openxmlformats.org/officeDocument/2006/math">
                        <m:r>
                          <a:rPr kumimoji="0" lang="ko-KR" alt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𝜗</m:t>
                        </m:r>
                      </m:oMath>
                    </a14:m>
                    <a:r>
                      <a:rPr kumimoji="0" lang="en-US" altLang="ko-KR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/>
                        <a:ea typeface="맑은 고딕" panose="020B0503020000020004" pitchFamily="50" charset="-127"/>
                        <a:cs typeface="+mn-cs"/>
                      </a:rPr>
                      <a:t>’</a:t>
                    </a:r>
                    <a:endParaRPr kumimoji="0" lang="ko-KR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맑은 고딕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78644" y="1865903"/>
                    <a:ext cx="356113" cy="4001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t="-9231" r="-34483" b="-2769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65" name="직선 연결선 64"/>
            <p:cNvCxnSpPr/>
            <p:nvPr/>
          </p:nvCxnSpPr>
          <p:spPr>
            <a:xfrm flipV="1">
              <a:off x="7005359" y="4307430"/>
              <a:ext cx="3885661" cy="813751"/>
            </a:xfrm>
            <a:prstGeom prst="line">
              <a:avLst/>
            </a:prstGeom>
            <a:ln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화살표 연결선 15"/>
            <p:cNvCxnSpPr/>
            <p:nvPr/>
          </p:nvCxnSpPr>
          <p:spPr>
            <a:xfrm flipV="1">
              <a:off x="7479976" y="1333183"/>
              <a:ext cx="2741444" cy="4655334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TextBox 106"/>
                <p:cNvSpPr txBox="1"/>
                <p:nvPr/>
              </p:nvSpPr>
              <p:spPr>
                <a:xfrm>
                  <a:off x="10809841" y="4075762"/>
                  <a:ext cx="56079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𝑡</m:t>
                            </m:r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′</m:t>
                            </m:r>
                          </m:e>
                          <m:sub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7" name="TextBox 10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09841" y="4075762"/>
                  <a:ext cx="560795" cy="400110"/>
                </a:xfrm>
                <a:prstGeom prst="rect">
                  <a:avLst/>
                </a:prstGeom>
                <a:blipFill>
                  <a:blip r:embed="rId14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6330903" y="2727089"/>
                <a:ext cx="5107888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34" charset="-127"/>
                    <a:cs typeface="+mn-cs"/>
                  </a:rPr>
                  <a:t>관측자 </a:t>
                </a:r>
                <a14:m>
                  <m:oMath xmlns:m="http://schemas.openxmlformats.org/officeDocument/2006/math">
                    <m:r>
                      <a:rPr kumimoji="0" lang="el-GR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𝜗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′</m:t>
                    </m:r>
                  </m:oMath>
                </a14:m>
                <a:endParaRPr kumimoji="0" lang="en-US" altLang="ko-KR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800100" marR="0" lvl="1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34" charset="-127"/>
                    <a:cs typeface="+mn-cs"/>
                  </a:rPr>
                  <a:t>광속은 불변이므로 </a:t>
                </a:r>
                <a14:m>
                  <m:oMath xmlns:m="http://schemas.openxmlformats.org/officeDocument/2006/math"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𝑃</m:t>
                    </m:r>
                  </m:oMath>
                </a14:m>
                <a:r>
                  <a:rPr kumimoji="0" lang="en-US" altLang="ko-KR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34" charset="-127"/>
                    <a:cs typeface="+mn-cs"/>
                  </a:rPr>
                  <a:t>의 미래와 과거는 동일</a:t>
                </a:r>
                <a:endPara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맑은 고딕" panose="020B0503020000020004" pitchFamily="34" charset="-127"/>
                  <a:cs typeface="+mn-cs"/>
                </a:endParaRPr>
              </a:p>
              <a:p>
                <a:pPr marL="800100" marR="0" lvl="1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𝑃</m:t>
                    </m:r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34" charset="-127"/>
                    <a:cs typeface="+mn-cs"/>
                  </a:rPr>
                  <a:t>의 현재는 관측자 </a:t>
                </a:r>
                <a14:m>
                  <m:oMath xmlns:m="http://schemas.openxmlformats.org/officeDocument/2006/math">
                    <m:r>
                      <a:rPr kumimoji="0" lang="el-GR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𝜗</m:t>
                    </m:r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34" charset="-127"/>
                    <a:cs typeface="+mn-cs"/>
                  </a:rPr>
                  <a:t>와 다름</a:t>
                </a:r>
                <a:endPara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맑은 고딕" panose="020B0503020000020004" pitchFamily="34" charset="-127"/>
                  <a:cs typeface="+mn-cs"/>
                </a:endParaRPr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903" y="2727089"/>
                <a:ext cx="5107888" cy="2308324"/>
              </a:xfrm>
              <a:prstGeom prst="rect">
                <a:avLst/>
              </a:prstGeom>
              <a:blipFill>
                <a:blip r:embed="rId15"/>
                <a:stretch>
                  <a:fillRect l="-1673" r="-1792" b="-2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그룹 17"/>
          <p:cNvGrpSpPr/>
          <p:nvPr/>
        </p:nvGrpSpPr>
        <p:grpSpPr>
          <a:xfrm>
            <a:off x="2803153" y="2578997"/>
            <a:ext cx="428481" cy="616443"/>
            <a:chOff x="2607278" y="2572542"/>
            <a:chExt cx="520266" cy="616443"/>
          </a:xfrm>
        </p:grpSpPr>
        <p:grpSp>
          <p:nvGrpSpPr>
            <p:cNvPr id="15" name="그룹 14"/>
            <p:cNvGrpSpPr/>
            <p:nvPr/>
          </p:nvGrpSpPr>
          <p:grpSpPr>
            <a:xfrm>
              <a:off x="2842868" y="2841885"/>
              <a:ext cx="284676" cy="347100"/>
              <a:chOff x="2915724" y="2982370"/>
              <a:chExt cx="117057" cy="193913"/>
            </a:xfrm>
          </p:grpSpPr>
          <p:sp>
            <p:nvSpPr>
              <p:cNvPr id="118" name="Oval 65"/>
              <p:cNvSpPr>
                <a:spLocks noChangeArrowheads="1"/>
              </p:cNvSpPr>
              <p:nvPr/>
            </p:nvSpPr>
            <p:spPr bwMode="auto">
              <a:xfrm>
                <a:off x="2945779" y="2982370"/>
                <a:ext cx="60901" cy="69448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19" name="Freeform 64"/>
              <p:cNvSpPr>
                <a:spLocks/>
              </p:cNvSpPr>
              <p:nvPr/>
            </p:nvSpPr>
            <p:spPr bwMode="auto">
              <a:xfrm>
                <a:off x="2973066" y="3055425"/>
                <a:ext cx="395" cy="694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80"/>
                  </a:cxn>
                </a:cxnLst>
                <a:rect l="0" t="0" r="r" b="b"/>
                <a:pathLst>
                  <a:path w="1" h="180">
                    <a:moveTo>
                      <a:pt x="0" y="0"/>
                    </a:moveTo>
                    <a:lnTo>
                      <a:pt x="1" y="180"/>
                    </a:lnTo>
                  </a:path>
                </a:pathLst>
              </a:cu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20" name="Freeform 63"/>
              <p:cNvSpPr>
                <a:spLocks/>
              </p:cNvSpPr>
              <p:nvPr/>
            </p:nvSpPr>
            <p:spPr bwMode="auto">
              <a:xfrm>
                <a:off x="2922842" y="3124873"/>
                <a:ext cx="45478" cy="45998"/>
              </a:xfrm>
              <a:custGeom>
                <a:avLst/>
                <a:gdLst/>
                <a:ahLst/>
                <a:cxnLst>
                  <a:cxn ang="0">
                    <a:pos x="135" y="0"/>
                  </a:cxn>
                  <a:cxn ang="0">
                    <a:pos x="0" y="119"/>
                  </a:cxn>
                </a:cxnLst>
                <a:rect l="0" t="0" r="r" b="b"/>
                <a:pathLst>
                  <a:path w="135" h="119">
                    <a:moveTo>
                      <a:pt x="135" y="0"/>
                    </a:moveTo>
                    <a:lnTo>
                      <a:pt x="0" y="119"/>
                    </a:lnTo>
                  </a:path>
                </a:pathLst>
              </a:cu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21" name="Freeform 62"/>
              <p:cNvSpPr>
                <a:spLocks/>
              </p:cNvSpPr>
              <p:nvPr/>
            </p:nvSpPr>
            <p:spPr bwMode="auto">
              <a:xfrm>
                <a:off x="2978998" y="3124873"/>
                <a:ext cx="53783" cy="514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133"/>
                  </a:cxn>
                </a:cxnLst>
                <a:rect l="0" t="0" r="r" b="b"/>
                <a:pathLst>
                  <a:path w="159" h="133">
                    <a:moveTo>
                      <a:pt x="0" y="0"/>
                    </a:moveTo>
                    <a:lnTo>
                      <a:pt x="159" y="133"/>
                    </a:lnTo>
                  </a:path>
                </a:pathLst>
              </a:cu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22" name="Freeform 61"/>
              <p:cNvSpPr>
                <a:spLocks/>
              </p:cNvSpPr>
              <p:nvPr/>
            </p:nvSpPr>
            <p:spPr bwMode="auto">
              <a:xfrm>
                <a:off x="2915724" y="3060837"/>
                <a:ext cx="56551" cy="34273"/>
              </a:xfrm>
              <a:custGeom>
                <a:avLst/>
                <a:gdLst/>
                <a:ahLst/>
                <a:cxnLst>
                  <a:cxn ang="0">
                    <a:pos x="165" y="0"/>
                  </a:cxn>
                  <a:cxn ang="0">
                    <a:pos x="0" y="90"/>
                  </a:cxn>
                </a:cxnLst>
                <a:rect l="0" t="0" r="r" b="b"/>
                <a:pathLst>
                  <a:path w="165" h="90">
                    <a:moveTo>
                      <a:pt x="165" y="0"/>
                    </a:moveTo>
                    <a:lnTo>
                      <a:pt x="0" y="90"/>
                    </a:lnTo>
                  </a:path>
                </a:pathLst>
              </a:cu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23" name="Freeform 60"/>
              <p:cNvSpPr>
                <a:spLocks/>
              </p:cNvSpPr>
              <p:nvPr/>
            </p:nvSpPr>
            <p:spPr bwMode="auto">
              <a:xfrm>
                <a:off x="2972275" y="3060837"/>
                <a:ext cx="50224" cy="405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0" y="105"/>
                  </a:cxn>
                </a:cxnLst>
                <a:rect l="0" t="0" r="r" b="b"/>
                <a:pathLst>
                  <a:path w="150" h="105">
                    <a:moveTo>
                      <a:pt x="0" y="0"/>
                    </a:moveTo>
                    <a:lnTo>
                      <a:pt x="150" y="105"/>
                    </a:lnTo>
                  </a:path>
                </a:pathLst>
              </a:cu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/>
                <p:cNvSpPr txBox="1"/>
                <p:nvPr/>
              </p:nvSpPr>
              <p:spPr>
                <a:xfrm>
                  <a:off x="2607278" y="2572542"/>
                  <a:ext cx="2795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ko-KR" alt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𝜗</m:t>
                        </m:r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4" name="TextBox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7278" y="2572542"/>
                  <a:ext cx="279540" cy="400110"/>
                </a:xfrm>
                <a:prstGeom prst="rect">
                  <a:avLst/>
                </a:prstGeom>
                <a:blipFill>
                  <a:blip r:embed="rId16"/>
                  <a:stretch>
                    <a:fillRect r="-44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5" name="순서도: 가산 접합 44"/>
          <p:cNvSpPr/>
          <p:nvPr/>
        </p:nvSpPr>
        <p:spPr>
          <a:xfrm>
            <a:off x="3968880" y="4825954"/>
            <a:ext cx="222609" cy="146817"/>
          </a:xfrm>
          <a:prstGeom prst="flowChartSummingJunc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6" name="순서도: 연결자 125"/>
          <p:cNvSpPr/>
          <p:nvPr/>
        </p:nvSpPr>
        <p:spPr>
          <a:xfrm>
            <a:off x="4576364" y="5849390"/>
            <a:ext cx="62885" cy="80265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0" name="순서도: 가산 접합 129"/>
          <p:cNvSpPr/>
          <p:nvPr/>
        </p:nvSpPr>
        <p:spPr>
          <a:xfrm>
            <a:off x="3862257" y="5500412"/>
            <a:ext cx="222609" cy="146817"/>
          </a:xfrm>
          <a:prstGeom prst="flowChartSummingJuncti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Box 134"/>
              <p:cNvSpPr txBox="1"/>
              <p:nvPr/>
            </p:nvSpPr>
            <p:spPr>
              <a:xfrm>
                <a:off x="2594707" y="4879683"/>
                <a:ext cx="4394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𝑃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35" name="TextBox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4707" y="4879683"/>
                <a:ext cx="439416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2605169" y="5837468"/>
                <a:ext cx="5590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𝑄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169" y="5837468"/>
                <a:ext cx="559063" cy="400110"/>
              </a:xfrm>
              <a:prstGeom prst="rect">
                <a:avLst/>
              </a:prstGeom>
              <a:blipFill>
                <a:blip r:embed="rId18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/>
              <p:cNvSpPr txBox="1"/>
              <p:nvPr/>
            </p:nvSpPr>
            <p:spPr>
              <a:xfrm>
                <a:off x="4377861" y="5864228"/>
                <a:ext cx="5590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𝑄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37" name="TextBox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861" y="5864228"/>
                <a:ext cx="559063" cy="400110"/>
              </a:xfrm>
              <a:prstGeom prst="rect">
                <a:avLst/>
              </a:prstGeom>
              <a:blipFill>
                <a:blip r:embed="rId19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/>
              <p:cNvSpPr txBox="1"/>
              <p:nvPr/>
            </p:nvSpPr>
            <p:spPr>
              <a:xfrm>
                <a:off x="4671945" y="4354950"/>
                <a:ext cx="5590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𝑄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38" name="TextBox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1945" y="4354950"/>
                <a:ext cx="559064" cy="400110"/>
              </a:xfrm>
              <a:prstGeom prst="rect">
                <a:avLst/>
              </a:prstGeom>
              <a:blipFill>
                <a:blip r:embed="rId20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/>
              <p:cNvSpPr txBox="1"/>
              <p:nvPr/>
            </p:nvSpPr>
            <p:spPr>
              <a:xfrm>
                <a:off x="4151806" y="3454072"/>
                <a:ext cx="5531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𝑄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39" name="TextBox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806" y="3454072"/>
                <a:ext cx="553100" cy="400110"/>
              </a:xfrm>
              <a:prstGeom prst="rect">
                <a:avLst/>
              </a:prstGeom>
              <a:blipFill>
                <a:blip r:embed="rId21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순서도: 연결자 97"/>
          <p:cNvSpPr/>
          <p:nvPr/>
        </p:nvSpPr>
        <p:spPr>
          <a:xfrm>
            <a:off x="4439242" y="5083593"/>
            <a:ext cx="62885" cy="80265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4433018" y="4754971"/>
                <a:ext cx="5590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𝑄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3018" y="4754971"/>
                <a:ext cx="559063" cy="400110"/>
              </a:xfrm>
              <a:prstGeom prst="rect">
                <a:avLst/>
              </a:prstGeom>
              <a:blipFill>
                <a:blip r:embed="rId22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그룹 24"/>
          <p:cNvGrpSpPr/>
          <p:nvPr/>
        </p:nvGrpSpPr>
        <p:grpSpPr>
          <a:xfrm>
            <a:off x="1677086" y="3372144"/>
            <a:ext cx="3815491" cy="2788843"/>
            <a:chOff x="1033273" y="3288168"/>
            <a:chExt cx="3815491" cy="2788843"/>
          </a:xfrm>
        </p:grpSpPr>
        <p:grpSp>
          <p:nvGrpSpPr>
            <p:cNvPr id="20" name="그룹 19"/>
            <p:cNvGrpSpPr/>
            <p:nvPr/>
          </p:nvGrpSpPr>
          <p:grpSpPr>
            <a:xfrm>
              <a:off x="1033273" y="3288168"/>
              <a:ext cx="3815491" cy="2788843"/>
              <a:chOff x="1554333" y="3431006"/>
              <a:chExt cx="3815491" cy="2788843"/>
            </a:xfrm>
          </p:grpSpPr>
          <p:cxnSp>
            <p:nvCxnSpPr>
              <p:cNvPr id="19" name="직선 화살표 연결선 18"/>
              <p:cNvCxnSpPr/>
              <p:nvPr/>
            </p:nvCxnSpPr>
            <p:spPr>
              <a:xfrm flipV="1">
                <a:off x="1646574" y="3431006"/>
                <a:ext cx="3723250" cy="269213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직선 화살표 연결선 124"/>
              <p:cNvCxnSpPr/>
              <p:nvPr/>
            </p:nvCxnSpPr>
            <p:spPr>
              <a:xfrm flipH="1" flipV="1">
                <a:off x="1554333" y="4072364"/>
                <a:ext cx="2718761" cy="214748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 rot="19207243">
                  <a:off x="3568822" y="3941455"/>
                  <a:ext cx="62799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207243">
                  <a:off x="3568822" y="3941455"/>
                  <a:ext cx="627992" cy="276999"/>
                </a:xfrm>
                <a:prstGeom prst="rect">
                  <a:avLst/>
                </a:prstGeom>
                <a:blipFill>
                  <a:blip r:embed="rId23"/>
                  <a:stretch>
                    <a:fillRect r="-917" b="-196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/>
                <p:cNvSpPr txBox="1"/>
                <p:nvPr/>
              </p:nvSpPr>
              <p:spPr>
                <a:xfrm rot="2320487">
                  <a:off x="1072561" y="4252951"/>
                  <a:ext cx="801117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𝑣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=−</m:t>
                        </m:r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𝑐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9" name="TextBox 1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2320487">
                  <a:off x="1072561" y="4252951"/>
                  <a:ext cx="801117" cy="276999"/>
                </a:xfrm>
                <a:prstGeom prst="rect">
                  <a:avLst/>
                </a:prstGeom>
                <a:blipFill>
                  <a:blip r:embed="rId24"/>
                  <a:stretch>
                    <a:fillRect l="-1515" b="-16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2369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70" name="Rectangle 1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4881554" y="285728"/>
            <a:ext cx="5372100" cy="2971800"/>
            <a:chOff x="2274" y="430"/>
            <a:chExt cx="7200" cy="4011"/>
          </a:xfrm>
        </p:grpSpPr>
        <p:sp>
          <p:nvSpPr>
            <p:cNvPr id="21" name="AutoShape 18"/>
            <p:cNvSpPr>
              <a:spLocks noChangeAspect="1" noChangeArrowheads="1" noTextEdit="1"/>
            </p:cNvSpPr>
            <p:nvPr/>
          </p:nvSpPr>
          <p:spPr bwMode="auto">
            <a:xfrm>
              <a:off x="2274" y="430"/>
              <a:ext cx="7200" cy="401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2" name="AutoShape 17"/>
            <p:cNvSpPr>
              <a:spLocks noChangeArrowheads="1"/>
            </p:cNvSpPr>
            <p:nvPr/>
          </p:nvSpPr>
          <p:spPr bwMode="auto">
            <a:xfrm>
              <a:off x="2887" y="2744"/>
              <a:ext cx="2143" cy="464"/>
            </a:xfrm>
            <a:prstGeom prst="parallelogram">
              <a:avLst>
                <a:gd name="adj" fmla="val 11546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2869" y="1047"/>
              <a:ext cx="19" cy="2982"/>
            </a:xfrm>
            <a:custGeom>
              <a:avLst/>
              <a:gdLst/>
              <a:ahLst/>
              <a:cxnLst>
                <a:cxn ang="0">
                  <a:pos x="0" y="3479"/>
                </a:cxn>
                <a:cxn ang="0">
                  <a:pos x="22" y="0"/>
                </a:cxn>
              </a:cxnLst>
              <a:rect l="0" t="0" r="r" b="b"/>
              <a:pathLst>
                <a:path w="22" h="3479">
                  <a:moveTo>
                    <a:pt x="0" y="3479"/>
                  </a:moveTo>
                  <a:lnTo>
                    <a:pt x="22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" name="AutoShape 15"/>
            <p:cNvSpPr>
              <a:spLocks noChangeArrowheads="1"/>
            </p:cNvSpPr>
            <p:nvPr/>
          </p:nvSpPr>
          <p:spPr bwMode="auto">
            <a:xfrm>
              <a:off x="2887" y="2436"/>
              <a:ext cx="2143" cy="464"/>
            </a:xfrm>
            <a:prstGeom prst="parallelogram">
              <a:avLst>
                <a:gd name="adj" fmla="val 11546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5" name="AutoShape 14"/>
            <p:cNvSpPr>
              <a:spLocks noChangeArrowheads="1"/>
            </p:cNvSpPr>
            <p:nvPr/>
          </p:nvSpPr>
          <p:spPr bwMode="auto">
            <a:xfrm>
              <a:off x="2887" y="2127"/>
              <a:ext cx="2143" cy="464"/>
            </a:xfrm>
            <a:prstGeom prst="parallelogram">
              <a:avLst>
                <a:gd name="adj" fmla="val 11546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6" name="AutoShape 13"/>
            <p:cNvSpPr>
              <a:spLocks noChangeArrowheads="1"/>
            </p:cNvSpPr>
            <p:nvPr/>
          </p:nvSpPr>
          <p:spPr bwMode="auto">
            <a:xfrm>
              <a:off x="2887" y="1819"/>
              <a:ext cx="2143" cy="463"/>
            </a:xfrm>
            <a:prstGeom prst="parallelogram">
              <a:avLst>
                <a:gd name="adj" fmla="val 11571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7" name="AutoShape 12"/>
            <p:cNvSpPr>
              <a:spLocks noChangeArrowheads="1"/>
            </p:cNvSpPr>
            <p:nvPr/>
          </p:nvSpPr>
          <p:spPr bwMode="auto">
            <a:xfrm>
              <a:off x="2887" y="1510"/>
              <a:ext cx="2143" cy="464"/>
            </a:xfrm>
            <a:prstGeom prst="parallelogram">
              <a:avLst>
                <a:gd name="adj" fmla="val 11546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2580" y="584"/>
              <a:ext cx="920" cy="462"/>
            </a:xfrm>
            <a:prstGeom prst="rect">
              <a:avLst/>
            </a:prstGeom>
            <a:solidFill>
              <a:srgbClr val="FF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바탕" pitchFamily="18" charset="-127"/>
                  <a:ea typeface="바탕" pitchFamily="18" charset="-127"/>
                  <a:cs typeface="Times New Roman" pitchFamily="18" charset="0"/>
                </a:rPr>
                <a:t>시간 </a:t>
              </a:r>
              <a:r>
                <a:rPr kumimoji="1" lang="en-US" altLang="ko-KR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바탕" pitchFamily="18" charset="-127"/>
                  <a:ea typeface="바탕" pitchFamily="18" charset="-127"/>
                  <a:cs typeface="Times New Roman" pitchFamily="18" charset="0"/>
                </a:rPr>
                <a:t>(t)</a:t>
              </a:r>
              <a:endParaRPr kumimoji="1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29" name="AutoShape 10"/>
            <p:cNvSpPr>
              <a:spLocks noChangeArrowheads="1"/>
            </p:cNvSpPr>
            <p:nvPr/>
          </p:nvSpPr>
          <p:spPr bwMode="auto">
            <a:xfrm>
              <a:off x="6104" y="1973"/>
              <a:ext cx="3351" cy="771"/>
            </a:xfrm>
            <a:prstGeom prst="parallelogram">
              <a:avLst>
                <a:gd name="adj" fmla="val 9935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0" name="Rectangle 9"/>
            <p:cNvSpPr>
              <a:spLocks noChangeArrowheads="1"/>
            </p:cNvSpPr>
            <p:nvPr/>
          </p:nvSpPr>
          <p:spPr bwMode="auto">
            <a:xfrm>
              <a:off x="7023" y="3053"/>
              <a:ext cx="612" cy="4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바탕" pitchFamily="18" charset="-127"/>
                  <a:ea typeface="바탕" pitchFamily="18" charset="-127"/>
                  <a:cs typeface="Times New Roman" pitchFamily="18" charset="0"/>
                </a:rPr>
                <a:t>과거</a:t>
              </a: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7023" y="2127"/>
              <a:ext cx="614" cy="4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바탕" pitchFamily="18" charset="-127"/>
                  <a:ea typeface="바탕" pitchFamily="18" charset="-127"/>
                  <a:cs typeface="Times New Roman" pitchFamily="18" charset="0"/>
                </a:rPr>
                <a:t>현재</a:t>
              </a: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32" name="Rectangle 7"/>
            <p:cNvSpPr>
              <a:spLocks noChangeArrowheads="1"/>
            </p:cNvSpPr>
            <p:nvPr/>
          </p:nvSpPr>
          <p:spPr bwMode="auto">
            <a:xfrm>
              <a:off x="7023" y="1201"/>
              <a:ext cx="614" cy="4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바탕" pitchFamily="18" charset="-127"/>
                  <a:ea typeface="바탕" pitchFamily="18" charset="-127"/>
                  <a:cs typeface="Times New Roman" pitchFamily="18" charset="0"/>
                </a:rPr>
                <a:t>미래</a:t>
              </a: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auto">
            <a:xfrm>
              <a:off x="7789" y="2281"/>
              <a:ext cx="43" cy="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38"/>
                </a:cxn>
              </a:cxnLst>
              <a:rect l="0" t="0" r="r" b="b"/>
              <a:pathLst>
                <a:path w="51" h="38">
                  <a:moveTo>
                    <a:pt x="0" y="0"/>
                  </a:moveTo>
                  <a:lnTo>
                    <a:pt x="51" y="3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dash"/>
              <a:round/>
              <a:headEnd/>
              <a:tailEnd type="oval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" name="Line 5"/>
            <p:cNvSpPr>
              <a:spLocks noChangeShapeType="1"/>
            </p:cNvSpPr>
            <p:nvPr/>
          </p:nvSpPr>
          <p:spPr bwMode="auto">
            <a:xfrm>
              <a:off x="2887" y="3978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5" name="Freeform 4"/>
            <p:cNvSpPr>
              <a:spLocks/>
            </p:cNvSpPr>
            <p:nvPr/>
          </p:nvSpPr>
          <p:spPr bwMode="auto">
            <a:xfrm>
              <a:off x="2864" y="4011"/>
              <a:ext cx="1213" cy="13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1425" y="0"/>
                </a:cxn>
              </a:cxnLst>
              <a:rect l="0" t="0" r="r" b="b"/>
              <a:pathLst>
                <a:path w="1425" h="15">
                  <a:moveTo>
                    <a:pt x="0" y="15"/>
                  </a:moveTo>
                  <a:lnTo>
                    <a:pt x="142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6" name="Freeform 3"/>
            <p:cNvSpPr>
              <a:spLocks/>
            </p:cNvSpPr>
            <p:nvPr/>
          </p:nvSpPr>
          <p:spPr bwMode="auto">
            <a:xfrm>
              <a:off x="2869" y="3443"/>
              <a:ext cx="587" cy="566"/>
            </a:xfrm>
            <a:custGeom>
              <a:avLst/>
              <a:gdLst/>
              <a:ahLst/>
              <a:cxnLst>
                <a:cxn ang="0">
                  <a:pos x="0" y="660"/>
                </a:cxn>
                <a:cxn ang="0">
                  <a:pos x="690" y="0"/>
                </a:cxn>
              </a:cxnLst>
              <a:rect l="0" t="0" r="r" b="b"/>
              <a:pathLst>
                <a:path w="690" h="660">
                  <a:moveTo>
                    <a:pt x="0" y="660"/>
                  </a:moveTo>
                  <a:lnTo>
                    <a:pt x="69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7" name="Rectangle 2"/>
            <p:cNvSpPr>
              <a:spLocks noChangeArrowheads="1"/>
            </p:cNvSpPr>
            <p:nvPr/>
          </p:nvSpPr>
          <p:spPr bwMode="auto">
            <a:xfrm>
              <a:off x="3500" y="3515"/>
              <a:ext cx="1378" cy="463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바탕" pitchFamily="18" charset="-127"/>
                  <a:ea typeface="바탕" pitchFamily="18" charset="-127"/>
                  <a:cs typeface="Times New Roman" pitchFamily="18" charset="0"/>
                </a:rPr>
                <a:t>공간 </a:t>
              </a:r>
              <a:r>
                <a:rPr kumimoji="1" lang="en-US" altLang="ko-KR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바탕" pitchFamily="18" charset="-127"/>
                  <a:ea typeface="바탕" pitchFamily="18" charset="-127"/>
                  <a:cs typeface="Times New Roman" pitchFamily="18" charset="0"/>
                </a:rPr>
                <a:t>(x, y, z)</a:t>
              </a:r>
              <a:endParaRPr kumimoji="1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</p:grpSp>
      <p:sp>
        <p:nvSpPr>
          <p:cNvPr id="38" name="AutoShape 10"/>
          <p:cNvSpPr>
            <a:spLocks noChangeArrowheads="1"/>
          </p:cNvSpPr>
          <p:nvPr/>
        </p:nvSpPr>
        <p:spPr bwMode="auto">
          <a:xfrm>
            <a:off x="6627841" y="4714884"/>
            <a:ext cx="3357586" cy="928694"/>
          </a:xfrm>
          <a:prstGeom prst="parallelogram">
            <a:avLst>
              <a:gd name="adj" fmla="val 99351"/>
            </a:avLst>
          </a:prstGeom>
          <a:solidFill>
            <a:srgbClr val="FFFFFF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" name="Group 1"/>
          <p:cNvGrpSpPr>
            <a:grpSpLocks noChangeAspect="1"/>
          </p:cNvGrpSpPr>
          <p:nvPr/>
        </p:nvGrpSpPr>
        <p:grpSpPr bwMode="auto">
          <a:xfrm>
            <a:off x="6985032" y="3425850"/>
            <a:ext cx="3540125" cy="3432175"/>
            <a:chOff x="1968" y="10359"/>
            <a:chExt cx="4744" cy="4630"/>
          </a:xfrm>
        </p:grpSpPr>
        <p:sp>
          <p:nvSpPr>
            <p:cNvPr id="40" name="AutoShape 17"/>
            <p:cNvSpPr>
              <a:spLocks noChangeAspect="1" noChangeArrowheads="1" noTextEdit="1"/>
            </p:cNvSpPr>
            <p:nvPr/>
          </p:nvSpPr>
          <p:spPr bwMode="auto">
            <a:xfrm>
              <a:off x="1968" y="10359"/>
              <a:ext cx="4744" cy="463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806" y="12673"/>
              <a:ext cx="4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38"/>
                </a:cxn>
              </a:cxnLst>
              <a:rect l="0" t="0" r="r" b="b"/>
              <a:pathLst>
                <a:path w="51" h="38">
                  <a:moveTo>
                    <a:pt x="0" y="0"/>
                  </a:moveTo>
                  <a:lnTo>
                    <a:pt x="51" y="3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dash"/>
              <a:round/>
              <a:headEnd/>
              <a:tailEnd type="oval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2" name="Oval 15"/>
            <p:cNvSpPr>
              <a:spLocks noChangeArrowheads="1"/>
            </p:cNvSpPr>
            <p:nvPr/>
          </p:nvSpPr>
          <p:spPr bwMode="auto">
            <a:xfrm>
              <a:off x="2580" y="11284"/>
              <a:ext cx="2451" cy="30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3" name="AutoShape 14"/>
            <p:cNvSpPr>
              <a:spLocks noChangeShapeType="1"/>
            </p:cNvSpPr>
            <p:nvPr/>
          </p:nvSpPr>
          <p:spPr bwMode="auto">
            <a:xfrm>
              <a:off x="2580" y="11438"/>
              <a:ext cx="2451" cy="246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AutoShape 13"/>
            <p:cNvSpPr>
              <a:spLocks noChangeShapeType="1"/>
            </p:cNvSpPr>
            <p:nvPr/>
          </p:nvSpPr>
          <p:spPr bwMode="auto">
            <a:xfrm flipH="1">
              <a:off x="2734" y="11438"/>
              <a:ext cx="2293" cy="246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5" name="Rectangle 12"/>
            <p:cNvSpPr>
              <a:spLocks noChangeArrowheads="1"/>
            </p:cNvSpPr>
            <p:nvPr/>
          </p:nvSpPr>
          <p:spPr bwMode="auto">
            <a:xfrm>
              <a:off x="4720" y="12367"/>
              <a:ext cx="1685" cy="467"/>
            </a:xfrm>
            <a:prstGeom prst="rect">
              <a:avLst/>
            </a:prstGeom>
            <a:solidFill>
              <a:srgbClr val="FF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바탕" pitchFamily="18" charset="-127"/>
                  <a:ea typeface="바탕" pitchFamily="18" charset="-127"/>
                  <a:cs typeface="Times New Roman" pitchFamily="18" charset="0"/>
                </a:rPr>
                <a:t>광뿔면</a:t>
              </a:r>
              <a:r>
                <a:rPr kumimoji="1" lang="en-US" altLang="ko-K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바탕" pitchFamily="18" charset="-127"/>
                  <a:ea typeface="바탕" pitchFamily="18" charset="-127"/>
                  <a:cs typeface="Times New Roman" pitchFamily="18" charset="0"/>
                </a:rPr>
                <a:t>: </a:t>
              </a:r>
              <a:r>
                <a:rPr kumimoji="1" lang="ko-KR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바탕" pitchFamily="18" charset="-127"/>
                  <a:ea typeface="바탕" pitchFamily="18" charset="-127"/>
                  <a:cs typeface="Times New Roman" pitchFamily="18" charset="0"/>
                </a:rPr>
                <a:t>빛의 경로</a:t>
              </a:r>
              <a:endPara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3194" y="14215"/>
              <a:ext cx="611" cy="4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바탕" pitchFamily="18" charset="-127"/>
                  <a:ea typeface="바탕" pitchFamily="18" charset="-127"/>
                  <a:cs typeface="Times New Roman" pitchFamily="18" charset="0"/>
                </a:rPr>
                <a:t>과거</a:t>
              </a: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47" name="Rectangle 10"/>
            <p:cNvSpPr>
              <a:spLocks noChangeArrowheads="1"/>
            </p:cNvSpPr>
            <p:nvPr/>
          </p:nvSpPr>
          <p:spPr bwMode="auto">
            <a:xfrm>
              <a:off x="2274" y="12518"/>
              <a:ext cx="920" cy="4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바탕" pitchFamily="18" charset="-127"/>
                  <a:ea typeface="바탕" pitchFamily="18" charset="-127"/>
                  <a:cs typeface="Times New Roman" pitchFamily="18" charset="0"/>
                </a:rPr>
                <a:t>사건 </a:t>
              </a:r>
              <a:r>
                <a:rPr kumimoji="1" lang="en-US" altLang="ko-KR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바탕" pitchFamily="18" charset="-127"/>
                  <a:ea typeface="바탕" pitchFamily="18" charset="-127"/>
                  <a:cs typeface="Times New Roman" pitchFamily="18" charset="0"/>
                </a:rPr>
                <a:t>p</a:t>
              </a:r>
              <a:endParaRPr kumimoji="1" lang="en-US" altLang="ko-KR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  <p:sp>
          <p:nvSpPr>
            <p:cNvPr id="49" name="Freeform 8"/>
            <p:cNvSpPr>
              <a:spLocks/>
            </p:cNvSpPr>
            <p:nvPr/>
          </p:nvSpPr>
          <p:spPr bwMode="auto">
            <a:xfrm>
              <a:off x="2734" y="13906"/>
              <a:ext cx="2288" cy="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" y="69"/>
                </a:cxn>
                <a:cxn ang="0">
                  <a:pos x="468" y="143"/>
                </a:cxn>
                <a:cxn ang="0">
                  <a:pos x="1263" y="202"/>
                </a:cxn>
                <a:cxn ang="0">
                  <a:pos x="2148" y="128"/>
                </a:cxn>
                <a:cxn ang="0">
                  <a:pos x="2508" y="84"/>
                </a:cxn>
                <a:cxn ang="0">
                  <a:pos x="2689" y="9"/>
                </a:cxn>
              </a:cxnLst>
              <a:rect l="0" t="0" r="r" b="b"/>
              <a:pathLst>
                <a:path w="2689" h="204">
                  <a:moveTo>
                    <a:pt x="0" y="0"/>
                  </a:moveTo>
                  <a:cubicBezTo>
                    <a:pt x="18" y="12"/>
                    <a:pt x="30" y="45"/>
                    <a:pt x="108" y="69"/>
                  </a:cubicBezTo>
                  <a:cubicBezTo>
                    <a:pt x="186" y="93"/>
                    <a:pt x="276" y="121"/>
                    <a:pt x="468" y="143"/>
                  </a:cubicBezTo>
                  <a:cubicBezTo>
                    <a:pt x="660" y="165"/>
                    <a:pt x="983" y="204"/>
                    <a:pt x="1263" y="202"/>
                  </a:cubicBezTo>
                  <a:cubicBezTo>
                    <a:pt x="1543" y="200"/>
                    <a:pt x="1941" y="148"/>
                    <a:pt x="2148" y="128"/>
                  </a:cubicBezTo>
                  <a:cubicBezTo>
                    <a:pt x="2355" y="108"/>
                    <a:pt x="2418" y="104"/>
                    <a:pt x="2508" y="84"/>
                  </a:cubicBezTo>
                  <a:cubicBezTo>
                    <a:pt x="2598" y="64"/>
                    <a:pt x="2651" y="25"/>
                    <a:pt x="2689" y="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0" name="Freeform 7"/>
            <p:cNvSpPr>
              <a:spLocks/>
            </p:cNvSpPr>
            <p:nvPr/>
          </p:nvSpPr>
          <p:spPr bwMode="auto">
            <a:xfrm>
              <a:off x="3796" y="14105"/>
              <a:ext cx="443" cy="357"/>
            </a:xfrm>
            <a:custGeom>
              <a:avLst/>
              <a:gdLst/>
              <a:ahLst/>
              <a:cxnLst>
                <a:cxn ang="0">
                  <a:pos x="0" y="397"/>
                </a:cxn>
                <a:cxn ang="0">
                  <a:pos x="180" y="405"/>
                </a:cxn>
                <a:cxn ang="0">
                  <a:pos x="420" y="330"/>
                </a:cxn>
                <a:cxn ang="0">
                  <a:pos x="510" y="180"/>
                </a:cxn>
                <a:cxn ang="0">
                  <a:pos x="480" y="0"/>
                </a:cxn>
              </a:cxnLst>
              <a:rect l="0" t="0" r="r" b="b"/>
              <a:pathLst>
                <a:path w="520" h="416">
                  <a:moveTo>
                    <a:pt x="0" y="397"/>
                  </a:moveTo>
                  <a:cubicBezTo>
                    <a:pt x="30" y="398"/>
                    <a:pt x="110" y="416"/>
                    <a:pt x="180" y="405"/>
                  </a:cubicBezTo>
                  <a:cubicBezTo>
                    <a:pt x="250" y="394"/>
                    <a:pt x="365" y="368"/>
                    <a:pt x="420" y="330"/>
                  </a:cubicBezTo>
                  <a:cubicBezTo>
                    <a:pt x="475" y="292"/>
                    <a:pt x="500" y="235"/>
                    <a:pt x="510" y="180"/>
                  </a:cubicBezTo>
                  <a:cubicBezTo>
                    <a:pt x="520" y="125"/>
                    <a:pt x="486" y="37"/>
                    <a:pt x="48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1" name="Freeform 6"/>
            <p:cNvSpPr>
              <a:spLocks/>
            </p:cNvSpPr>
            <p:nvPr/>
          </p:nvSpPr>
          <p:spPr bwMode="auto">
            <a:xfrm>
              <a:off x="3936" y="13784"/>
              <a:ext cx="217" cy="218"/>
            </a:xfrm>
            <a:custGeom>
              <a:avLst/>
              <a:gdLst/>
              <a:ahLst/>
              <a:cxnLst>
                <a:cxn ang="0">
                  <a:pos x="256" y="255"/>
                </a:cxn>
                <a:cxn ang="0">
                  <a:pos x="136" y="119"/>
                </a:cxn>
                <a:cxn ang="0">
                  <a:pos x="0" y="0"/>
                </a:cxn>
              </a:cxnLst>
              <a:rect l="0" t="0" r="r" b="b"/>
              <a:pathLst>
                <a:path w="256" h="255">
                  <a:moveTo>
                    <a:pt x="256" y="255"/>
                  </a:moveTo>
                  <a:lnTo>
                    <a:pt x="136" y="119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2" name="Freeform 5"/>
            <p:cNvSpPr>
              <a:spLocks/>
            </p:cNvSpPr>
            <p:nvPr/>
          </p:nvSpPr>
          <p:spPr bwMode="auto">
            <a:xfrm>
              <a:off x="3132" y="12706"/>
              <a:ext cx="575" cy="38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675" y="0"/>
                </a:cxn>
              </a:cxnLst>
              <a:rect l="0" t="0" r="r" b="b"/>
              <a:pathLst>
                <a:path w="675" h="45">
                  <a:moveTo>
                    <a:pt x="0" y="45"/>
                  </a:moveTo>
                  <a:lnTo>
                    <a:pt x="675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Freeform 4"/>
            <p:cNvSpPr>
              <a:spLocks/>
            </p:cNvSpPr>
            <p:nvPr/>
          </p:nvSpPr>
          <p:spPr bwMode="auto">
            <a:xfrm>
              <a:off x="4320" y="12151"/>
              <a:ext cx="434" cy="461"/>
            </a:xfrm>
            <a:custGeom>
              <a:avLst/>
              <a:gdLst/>
              <a:ahLst/>
              <a:cxnLst>
                <a:cxn ang="0">
                  <a:pos x="1094" y="480"/>
                </a:cxn>
                <a:cxn ang="0">
                  <a:pos x="660" y="450"/>
                </a:cxn>
                <a:cxn ang="0">
                  <a:pos x="345" y="345"/>
                </a:cxn>
                <a:cxn ang="0">
                  <a:pos x="120" y="165"/>
                </a:cxn>
                <a:cxn ang="0">
                  <a:pos x="0" y="0"/>
                </a:cxn>
              </a:cxnLst>
              <a:rect l="0" t="0" r="r" b="b"/>
              <a:pathLst>
                <a:path w="1094" h="480">
                  <a:moveTo>
                    <a:pt x="1094" y="480"/>
                  </a:moveTo>
                  <a:cubicBezTo>
                    <a:pt x="1022" y="475"/>
                    <a:pt x="785" y="472"/>
                    <a:pt x="660" y="450"/>
                  </a:cubicBezTo>
                  <a:cubicBezTo>
                    <a:pt x="535" y="428"/>
                    <a:pt x="435" y="392"/>
                    <a:pt x="345" y="345"/>
                  </a:cubicBezTo>
                  <a:cubicBezTo>
                    <a:pt x="255" y="298"/>
                    <a:pt x="177" y="222"/>
                    <a:pt x="120" y="165"/>
                  </a:cubicBezTo>
                  <a:cubicBezTo>
                    <a:pt x="63" y="108"/>
                    <a:pt x="25" y="34"/>
                    <a:pt x="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Freeform 3"/>
            <p:cNvSpPr>
              <a:spLocks/>
            </p:cNvSpPr>
            <p:nvPr/>
          </p:nvSpPr>
          <p:spPr bwMode="auto">
            <a:xfrm>
              <a:off x="4105" y="12706"/>
              <a:ext cx="645" cy="351"/>
            </a:xfrm>
            <a:custGeom>
              <a:avLst/>
              <a:gdLst/>
              <a:ahLst/>
              <a:cxnLst>
                <a:cxn ang="0">
                  <a:pos x="1050" y="0"/>
                </a:cxn>
                <a:cxn ang="0">
                  <a:pos x="615" y="30"/>
                </a:cxn>
                <a:cxn ang="0">
                  <a:pos x="255" y="135"/>
                </a:cxn>
                <a:cxn ang="0">
                  <a:pos x="90" y="330"/>
                </a:cxn>
                <a:cxn ang="0">
                  <a:pos x="30" y="510"/>
                </a:cxn>
                <a:cxn ang="0">
                  <a:pos x="0" y="675"/>
                </a:cxn>
              </a:cxnLst>
              <a:rect l="0" t="0" r="r" b="b"/>
              <a:pathLst>
                <a:path w="1050" h="675">
                  <a:moveTo>
                    <a:pt x="1050" y="0"/>
                  </a:moveTo>
                  <a:cubicBezTo>
                    <a:pt x="978" y="5"/>
                    <a:pt x="747" y="8"/>
                    <a:pt x="615" y="30"/>
                  </a:cubicBezTo>
                  <a:cubicBezTo>
                    <a:pt x="483" y="52"/>
                    <a:pt x="343" y="85"/>
                    <a:pt x="255" y="135"/>
                  </a:cubicBezTo>
                  <a:cubicBezTo>
                    <a:pt x="167" y="185"/>
                    <a:pt x="127" y="268"/>
                    <a:pt x="90" y="330"/>
                  </a:cubicBezTo>
                  <a:cubicBezTo>
                    <a:pt x="53" y="392"/>
                    <a:pt x="45" y="453"/>
                    <a:pt x="30" y="510"/>
                  </a:cubicBezTo>
                  <a:cubicBezTo>
                    <a:pt x="15" y="567"/>
                    <a:pt x="6" y="641"/>
                    <a:pt x="0" y="67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5" name="Rectangle 2"/>
            <p:cNvSpPr>
              <a:spLocks noChangeArrowheads="1"/>
            </p:cNvSpPr>
            <p:nvPr/>
          </p:nvSpPr>
          <p:spPr bwMode="auto">
            <a:xfrm>
              <a:off x="3158" y="10667"/>
              <a:ext cx="610" cy="4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바탕" pitchFamily="18" charset="-127"/>
                  <a:ea typeface="바탕" pitchFamily="18" charset="-127"/>
                  <a:cs typeface="Times New Roman" pitchFamily="18" charset="0"/>
                </a:rPr>
                <a:t>미래</a:t>
              </a:r>
              <a:endPara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굴림" pitchFamily="50" charset="-127"/>
              </a:endParaRPr>
            </a:p>
          </p:txBody>
        </p:sp>
      </p:grpSp>
      <p:cxnSp>
        <p:nvCxnSpPr>
          <p:cNvPr id="56" name="직선 화살표 연결선 55"/>
          <p:cNvCxnSpPr/>
          <p:nvPr/>
        </p:nvCxnSpPr>
        <p:spPr>
          <a:xfrm flipV="1">
            <a:off x="9024958" y="614323"/>
            <a:ext cx="20744" cy="108825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/>
          <p:cNvCxnSpPr/>
          <p:nvPr/>
        </p:nvCxnSpPr>
        <p:spPr>
          <a:xfrm flipV="1">
            <a:off x="9024958" y="657920"/>
            <a:ext cx="336594" cy="102797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utoShape 10"/>
          <p:cNvSpPr>
            <a:spLocks noChangeArrowheads="1"/>
          </p:cNvSpPr>
          <p:nvPr/>
        </p:nvSpPr>
        <p:spPr bwMode="auto">
          <a:xfrm>
            <a:off x="7881951" y="1430894"/>
            <a:ext cx="2500191" cy="571244"/>
          </a:xfrm>
          <a:prstGeom prst="parallelogram">
            <a:avLst>
              <a:gd name="adj" fmla="val 99351"/>
            </a:avLst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98500" y="785795"/>
            <a:ext cx="36829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뉴튼적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시공간의 </a:t>
            </a:r>
            <a:r>
              <a:rPr kumimoji="0" lang="ko-KR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인과구조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(Newtonian ST):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98501" y="4357695"/>
            <a:ext cx="43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특수상대론적 시공간의 </a:t>
            </a:r>
            <a:r>
              <a:rPr kumimoji="0" lang="ko-KR" alt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인과구조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(Special relativity):</a:t>
            </a:r>
            <a:endParaRPr kumimoji="0" lang="ko-KR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1" name="AutoShape 57"/>
          <p:cNvSpPr>
            <a:spLocks noChangeArrowheads="1"/>
          </p:cNvSpPr>
          <p:nvPr/>
        </p:nvSpPr>
        <p:spPr bwMode="auto">
          <a:xfrm rot="20832912">
            <a:off x="6325134" y="4719583"/>
            <a:ext cx="3797970" cy="899241"/>
          </a:xfrm>
          <a:prstGeom prst="parallelogram">
            <a:avLst>
              <a:gd name="adj" fmla="val 99351"/>
            </a:avLst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2" name="AutoShape 10"/>
          <p:cNvSpPr>
            <a:spLocks noChangeArrowheads="1"/>
          </p:cNvSpPr>
          <p:nvPr/>
        </p:nvSpPr>
        <p:spPr bwMode="auto">
          <a:xfrm>
            <a:off x="6623362" y="4714884"/>
            <a:ext cx="3357586" cy="928694"/>
          </a:xfrm>
          <a:prstGeom prst="parallelogram">
            <a:avLst>
              <a:gd name="adj" fmla="val 99351"/>
            </a:avLst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63" name="직선 화살표 연결선 62"/>
          <p:cNvCxnSpPr/>
          <p:nvPr/>
        </p:nvCxnSpPr>
        <p:spPr>
          <a:xfrm rot="5400000" flipH="1" flipV="1">
            <a:off x="7381885" y="4143381"/>
            <a:ext cx="2000265" cy="1588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화살표 연결선 64"/>
          <p:cNvCxnSpPr/>
          <p:nvPr/>
        </p:nvCxnSpPr>
        <p:spPr>
          <a:xfrm rot="5400000" flipH="1" flipV="1">
            <a:off x="7739074" y="3786190"/>
            <a:ext cx="2000264" cy="71438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9"/>
          <p:cNvSpPr>
            <a:spLocks/>
          </p:cNvSpPr>
          <p:nvPr/>
        </p:nvSpPr>
        <p:spPr bwMode="auto">
          <a:xfrm>
            <a:off x="8282728" y="3790353"/>
            <a:ext cx="332820" cy="465001"/>
          </a:xfrm>
          <a:custGeom>
            <a:avLst/>
            <a:gdLst>
              <a:gd name="connsiteX0" fmla="*/ 0 w 11995"/>
              <a:gd name="connsiteY0" fmla="*/ 0 h 10437"/>
              <a:gd name="connsiteX1" fmla="*/ 11964 w 11995"/>
              <a:gd name="connsiteY1" fmla="*/ 3432 h 10437"/>
              <a:gd name="connsiteX2" fmla="*/ 5518 w 11995"/>
              <a:gd name="connsiteY2" fmla="*/ 10437 h 10437"/>
              <a:gd name="connsiteX0" fmla="*/ 0 w 12016"/>
              <a:gd name="connsiteY0" fmla="*/ 0 h 11092"/>
              <a:gd name="connsiteX1" fmla="*/ 11964 w 12016"/>
              <a:gd name="connsiteY1" fmla="*/ 3432 h 11092"/>
              <a:gd name="connsiteX2" fmla="*/ 7979 w 12016"/>
              <a:gd name="connsiteY2" fmla="*/ 11092 h 1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16" h="11092">
                <a:moveTo>
                  <a:pt x="0" y="0"/>
                </a:moveTo>
                <a:cubicBezTo>
                  <a:pt x="1570" y="492"/>
                  <a:pt x="11468" y="1773"/>
                  <a:pt x="11964" y="3432"/>
                </a:cubicBezTo>
                <a:cubicBezTo>
                  <a:pt x="12460" y="5091"/>
                  <a:pt x="9329" y="9633"/>
                  <a:pt x="7979" y="11092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2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6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216238" y="1596802"/>
                <a:ext cx="6847921" cy="4062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광 간격</a:t>
                </a:r>
                <a:r>
                  <a:rPr kumimoji="0" lang="en-US" altLang="ko-K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(Null-like separation):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  <m:sSub>
                          <m:sSubPr>
                            <m:ctrlP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𝑞</m:t>
                            </m:r>
                          </m:e>
                          <m:sub>
                            <m: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kumimoji="0" lang="en-US" altLang="ko-KR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/>
                  <a:ea typeface="맑은 고딕" panose="020B0503020000020004" pitchFamily="50" charset="-127"/>
                  <a:cs typeface="+mn-cs"/>
                </a:endParaRPr>
              </a:p>
              <a:p>
                <a:pPr marL="1371600" marR="0" lvl="3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e>
                        <m:sup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=0</m:t>
                      </m:r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</m:t>
                      </m:r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⟺  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𝑐</m:t>
                      </m:r>
                    </m:oMath>
                  </m:oMathPara>
                </a14:m>
                <a:endPara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800100" marR="0" lvl="1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ko-KR" altLang="en-US" sz="2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  <a:sym typeface="Wingdings" panose="05000000000000000000" pitchFamily="2" charset="2"/>
                  </a:rPr>
                  <a:t>광뿔</a:t>
                </a:r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  <a:sym typeface="Wingdings" panose="05000000000000000000" pitchFamily="2" charset="2"/>
                  </a:rPr>
                  <a:t> 결정</a:t>
                </a:r>
                <a:endPara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342900" marR="0" lvl="0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시간적 간격</a:t>
                </a:r>
                <a:r>
                  <a:rPr kumimoji="0" lang="en-US" altLang="ko-K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(Time-like separation):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  <m:sSub>
                          <m:sSubPr>
                            <m:ctrlP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𝑞</m:t>
                            </m:r>
                          </m:e>
                          <m:sub>
                            <m: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kumimoji="0" lang="en-US" altLang="ko-KR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/>
                  <a:ea typeface="맑은 고딕" panose="020B0503020000020004" pitchFamily="50" charset="-127"/>
                  <a:cs typeface="+mn-cs"/>
                </a:endParaRPr>
              </a:p>
              <a:p>
                <a:pPr marL="1371600" marR="0" lvl="3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e>
                        <m:sup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&lt;0</m:t>
                      </m:r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</m:t>
                      </m:r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⟺  </m:t>
                      </m:r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0≤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&lt;</m:t>
                      </m:r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𝑐</m:t>
                      </m:r>
                    </m:oMath>
                  </m:oMathPara>
                </a14:m>
                <a:endParaRPr kumimoji="0" lang="en-US" altLang="ko-K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342900" marR="0" lvl="0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공간적 </a:t>
                </a:r>
                <a:r>
                  <a:rPr kumimoji="0" lang="ko-KR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간격</a:t>
                </a:r>
                <a:r>
                  <a:rPr kumimoji="0" lang="en-US" altLang="ko-KR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(Space-like separation):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  <m:sSub>
                          <m:sSubPr>
                            <m:ctrlP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𝑞</m:t>
                            </m:r>
                          </m:e>
                          <m:sub>
                            <m: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kumimoji="0" lang="en-US" altLang="ko-KR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/>
                  <a:ea typeface="맑은 고딕" panose="020B0503020000020004" pitchFamily="50" charset="-127"/>
                  <a:cs typeface="+mn-cs"/>
                </a:endParaRPr>
              </a:p>
              <a:p>
                <a:pPr marL="1371600" marR="0" lvl="3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e>
                        <m:sup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&gt;0</m:t>
                      </m:r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⟺  </m:t>
                      </m:r>
                      <m:d>
                        <m:dPr>
                          <m:begChr m:val="|"/>
                          <m:endChr m:val="|"/>
                          <m:ctrlP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&gt;</m:t>
                      </m:r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𝑐</m:t>
                      </m:r>
                    </m:oMath>
                  </m:oMathPara>
                </a14:m>
                <a:endPara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457200" marR="0" lvl="1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  <a:sym typeface="Wingdings" panose="05000000000000000000" pitchFamily="2" charset="2"/>
                  </a:rPr>
                  <a:t>- </a:t>
                </a: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“</a:t>
                </a:r>
                <a:r>
                  <a: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타키온</a:t>
                </a:r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(Tachyon</a:t>
                </a: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)” </a:t>
                </a: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  <a:sym typeface="Wingdings" panose="05000000000000000000" pitchFamily="2" charset="2"/>
                  </a:rPr>
                  <a:t> </a:t>
                </a:r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  <a:sym typeface="Wingdings" panose="05000000000000000000" pitchFamily="2" charset="2"/>
                  </a:rPr>
                  <a:t>발견된 적 없음</a:t>
                </a:r>
                <a:endPara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6238" y="1596802"/>
                <a:ext cx="6847921" cy="4062651"/>
              </a:xfrm>
              <a:prstGeom prst="rect">
                <a:avLst/>
              </a:prstGeom>
              <a:blipFill>
                <a:blip r:embed="rId2"/>
                <a:stretch>
                  <a:fillRect l="-1247" b="-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1111370" y="1876201"/>
            <a:ext cx="1829015" cy="22831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8" name="AutoShape 14"/>
          <p:cNvSpPr>
            <a:spLocks noChangeShapeType="1"/>
          </p:cNvSpPr>
          <p:nvPr/>
        </p:nvSpPr>
        <p:spPr bwMode="auto">
          <a:xfrm>
            <a:off x="1111370" y="1990359"/>
            <a:ext cx="1829015" cy="182950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stealth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" name="AutoShape 13"/>
          <p:cNvSpPr>
            <a:spLocks noChangeShapeType="1"/>
          </p:cNvSpPr>
          <p:nvPr/>
        </p:nvSpPr>
        <p:spPr bwMode="auto">
          <a:xfrm flipH="1">
            <a:off x="1226289" y="1990359"/>
            <a:ext cx="1711110" cy="1829505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stealth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226290" y="3819863"/>
            <a:ext cx="1707379" cy="12972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8" y="69"/>
              </a:cxn>
              <a:cxn ang="0">
                <a:pos x="468" y="143"/>
              </a:cxn>
              <a:cxn ang="0">
                <a:pos x="1263" y="202"/>
              </a:cxn>
              <a:cxn ang="0">
                <a:pos x="2148" y="128"/>
              </a:cxn>
              <a:cxn ang="0">
                <a:pos x="2508" y="84"/>
              </a:cxn>
              <a:cxn ang="0">
                <a:pos x="2689" y="9"/>
              </a:cxn>
            </a:cxnLst>
            <a:rect l="0" t="0" r="r" b="b"/>
            <a:pathLst>
              <a:path w="2689" h="204">
                <a:moveTo>
                  <a:pt x="0" y="0"/>
                </a:moveTo>
                <a:cubicBezTo>
                  <a:pt x="18" y="12"/>
                  <a:pt x="30" y="45"/>
                  <a:pt x="108" y="69"/>
                </a:cubicBezTo>
                <a:cubicBezTo>
                  <a:pt x="186" y="93"/>
                  <a:pt x="276" y="121"/>
                  <a:pt x="468" y="143"/>
                </a:cubicBezTo>
                <a:cubicBezTo>
                  <a:pt x="660" y="165"/>
                  <a:pt x="983" y="204"/>
                  <a:pt x="1263" y="202"/>
                </a:cubicBezTo>
                <a:cubicBezTo>
                  <a:pt x="1543" y="200"/>
                  <a:pt x="1941" y="148"/>
                  <a:pt x="2148" y="128"/>
                </a:cubicBezTo>
                <a:cubicBezTo>
                  <a:pt x="2355" y="108"/>
                  <a:pt x="2418" y="104"/>
                  <a:pt x="2508" y="84"/>
                </a:cubicBezTo>
                <a:cubicBezTo>
                  <a:pt x="2598" y="64"/>
                  <a:pt x="2651" y="25"/>
                  <a:pt x="2689" y="9"/>
                </a:cubicBez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Freeform 16"/>
          <p:cNvSpPr>
            <a:spLocks/>
          </p:cNvSpPr>
          <p:nvPr/>
        </p:nvSpPr>
        <p:spPr bwMode="auto">
          <a:xfrm>
            <a:off x="1950819" y="2607686"/>
            <a:ext cx="32088" cy="2298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" y="38"/>
              </a:cxn>
            </a:cxnLst>
            <a:rect l="0" t="0" r="r" b="b"/>
            <a:pathLst>
              <a:path w="51" h="38">
                <a:moveTo>
                  <a:pt x="0" y="0"/>
                </a:moveTo>
                <a:lnTo>
                  <a:pt x="51" y="38"/>
                </a:lnTo>
              </a:path>
            </a:pathLst>
          </a:custGeom>
          <a:noFill/>
          <a:ln w="6350">
            <a:solidFill>
              <a:srgbClr val="000000"/>
            </a:solidFill>
            <a:prstDash val="dash"/>
            <a:round/>
            <a:headEnd/>
            <a:tailEnd type="oval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3" name="Freeform 16"/>
          <p:cNvSpPr>
            <a:spLocks/>
          </p:cNvSpPr>
          <p:nvPr/>
        </p:nvSpPr>
        <p:spPr bwMode="auto">
          <a:xfrm>
            <a:off x="2214315" y="2702674"/>
            <a:ext cx="32088" cy="2298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" y="38"/>
              </a:cxn>
            </a:cxnLst>
            <a:rect l="0" t="0" r="r" b="b"/>
            <a:pathLst>
              <a:path w="51" h="38">
                <a:moveTo>
                  <a:pt x="0" y="0"/>
                </a:moveTo>
                <a:lnTo>
                  <a:pt x="51" y="38"/>
                </a:lnTo>
              </a:path>
            </a:pathLst>
          </a:custGeom>
          <a:noFill/>
          <a:ln w="6350">
            <a:solidFill>
              <a:srgbClr val="000000"/>
            </a:solidFill>
            <a:prstDash val="dash"/>
            <a:round/>
            <a:headEnd/>
            <a:tailEnd type="oval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4" name="Freeform 16"/>
          <p:cNvSpPr>
            <a:spLocks/>
          </p:cNvSpPr>
          <p:nvPr/>
        </p:nvSpPr>
        <p:spPr bwMode="auto">
          <a:xfrm>
            <a:off x="2310859" y="2895718"/>
            <a:ext cx="32088" cy="2298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" y="38"/>
              </a:cxn>
            </a:cxnLst>
            <a:rect l="0" t="0" r="r" b="b"/>
            <a:pathLst>
              <a:path w="51" h="38">
                <a:moveTo>
                  <a:pt x="0" y="0"/>
                </a:moveTo>
                <a:lnTo>
                  <a:pt x="51" y="38"/>
                </a:lnTo>
              </a:path>
            </a:pathLst>
          </a:custGeom>
          <a:noFill/>
          <a:ln w="6350">
            <a:solidFill>
              <a:srgbClr val="000000"/>
            </a:solidFill>
            <a:prstDash val="dash"/>
            <a:round/>
            <a:headEnd/>
            <a:tailEnd type="oval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직사각형 24"/>
              <p:cNvSpPr/>
              <p:nvPr/>
            </p:nvSpPr>
            <p:spPr>
              <a:xfrm>
                <a:off x="2141186" y="2325453"/>
                <a:ext cx="52693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𝑞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5" name="직사각형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1186" y="2325453"/>
                <a:ext cx="526939" cy="400110"/>
              </a:xfrm>
              <a:prstGeom prst="rect">
                <a:avLst/>
              </a:prstGeom>
              <a:blipFill>
                <a:blip r:embed="rId3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직사각형 25"/>
              <p:cNvSpPr/>
              <p:nvPr/>
            </p:nvSpPr>
            <p:spPr>
              <a:xfrm>
                <a:off x="1633179" y="2732676"/>
                <a:ext cx="42024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𝑝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6" name="직사각형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179" y="2732676"/>
                <a:ext cx="420243" cy="400110"/>
              </a:xfrm>
              <a:prstGeom prst="rect">
                <a:avLst/>
              </a:prstGeom>
              <a:blipFill>
                <a:blip r:embed="rId4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직사각형 26"/>
              <p:cNvSpPr/>
              <p:nvPr/>
            </p:nvSpPr>
            <p:spPr>
              <a:xfrm>
                <a:off x="2305109" y="2744824"/>
                <a:ext cx="52693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𝑞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7" name="직사각형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109" y="2744824"/>
                <a:ext cx="526939" cy="400110"/>
              </a:xfrm>
              <a:prstGeom prst="rect">
                <a:avLst/>
              </a:prstGeom>
              <a:blipFill>
                <a:blip r:embed="rId5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직사각형 27"/>
              <p:cNvSpPr/>
              <p:nvPr/>
            </p:nvSpPr>
            <p:spPr>
              <a:xfrm>
                <a:off x="1633179" y="2205799"/>
                <a:ext cx="5209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𝑞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8" name="직사각형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179" y="2205799"/>
                <a:ext cx="520975" cy="400110"/>
              </a:xfrm>
              <a:prstGeom prst="rect">
                <a:avLst/>
              </a:prstGeom>
              <a:blipFill>
                <a:blip r:embed="rId6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Freeform 16"/>
          <p:cNvSpPr>
            <a:spLocks/>
          </p:cNvSpPr>
          <p:nvPr/>
        </p:nvSpPr>
        <p:spPr bwMode="auto">
          <a:xfrm>
            <a:off x="2026250" y="2905852"/>
            <a:ext cx="32088" cy="2298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" y="38"/>
              </a:cxn>
            </a:cxnLst>
            <a:rect l="0" t="0" r="r" b="b"/>
            <a:pathLst>
              <a:path w="51" h="38">
                <a:moveTo>
                  <a:pt x="0" y="0"/>
                </a:moveTo>
                <a:lnTo>
                  <a:pt x="51" y="38"/>
                </a:lnTo>
              </a:path>
            </a:pathLst>
          </a:custGeom>
          <a:noFill/>
          <a:ln w="6350">
            <a:solidFill>
              <a:srgbClr val="000000"/>
            </a:solidFill>
            <a:prstDash val="dash"/>
            <a:round/>
            <a:headEnd/>
            <a:tailEnd type="oval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직사각형 15"/>
              <p:cNvSpPr/>
              <p:nvPr/>
            </p:nvSpPr>
            <p:spPr>
              <a:xfrm>
                <a:off x="594208" y="4281270"/>
                <a:ext cx="3304390" cy="15301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l-GR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Δ</m:t>
                      </m:r>
                      <m:sSup>
                        <m:sSupPr>
                          <m:ctrlPr>
                            <a:rPr kumimoji="0" lang="el-GR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𝑠</m:t>
                          </m:r>
                        </m:e>
                        <m:sup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=−</m:t>
                      </m:r>
                      <m:sSup>
                        <m:sSupPr>
                          <m:ctrlP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𝑐</m:t>
                              </m:r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∆</m:t>
                              </m:r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0" lang="el-GR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Δ</m:t>
                      </m:r>
                      <m:sSup>
                        <m:sSupPr>
                          <m:ctrlPr>
                            <a:rPr kumimoji="0" lang="el-GR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altLang="ko-KR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Cambria Math" panose="02040503050406030204" pitchFamily="18" charset="0"/>
                    <a:cs typeface="+mn-cs"/>
                  </a:rPr>
                  <a:t>     </a:t>
                </a: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=−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∆</m:t>
                            </m:r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1−</m:t>
                        </m:r>
                        <m:sSup>
                          <m:sSup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ko-KR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US" altLang="ko-KR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ko-KR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∆</m:t>
                                    </m:r>
                                    <m:r>
                                      <a:rPr kumimoji="0" lang="en-US" altLang="ko-KR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𝑥</m:t>
                                    </m:r>
                                  </m:num>
                                  <m:den>
                                    <m:r>
                                      <a:rPr kumimoji="0" lang="en-US" altLang="ko-KR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𝑐</m:t>
                                    </m:r>
                                    <m:r>
                                      <a:rPr kumimoji="0" lang="en-US" altLang="ko-KR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∆</m:t>
                                    </m:r>
                                    <m:r>
                                      <a:rPr kumimoji="0" lang="en-US" altLang="ko-KR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𝑡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Cambria Math" panose="02040503050406030204" pitchFamily="18" charset="0"/>
                    <a:cs typeface="+mn-cs"/>
                  </a:rPr>
                  <a:t> </a:t>
                </a:r>
                <a:endPara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Cambria Math" panose="02040503050406030204" pitchFamily="18" charset="0"/>
                    <a:cs typeface="+mn-cs"/>
                  </a:rPr>
                  <a:t>     </a:t>
                </a: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=−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∆</m:t>
                            </m:r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1−</m:t>
                        </m:r>
                        <m:sSup>
                          <m:sSup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US" altLang="ko-KR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ko-KR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𝑣</m:t>
                                    </m:r>
                                  </m:num>
                                  <m:den>
                                    <m:r>
                                      <a:rPr kumimoji="0" lang="en-US" altLang="ko-KR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kumimoji="0" lang="en-US" altLang="ko-K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6" name="직사각형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08" y="4281270"/>
                <a:ext cx="3304390" cy="15301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439135" y="417847"/>
            <a:ext cx="6892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광뿔과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인과 관계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61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CB7FA3D1-9991-4C1E-9531-8168814805F6}"/>
              </a:ext>
            </a:extLst>
          </p:cNvPr>
          <p:cNvSpPr/>
          <p:nvPr/>
        </p:nvSpPr>
        <p:spPr>
          <a:xfrm>
            <a:off x="774700" y="2921000"/>
            <a:ext cx="10028616" cy="1549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고유 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시간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고유 </a:t>
            </a: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길이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484848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1493A-9063-49C3-A169-18B8C0934BE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5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80425" y="822882"/>
            <a:ext cx="3122228" cy="5968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ko-KR" altLang="en-US" sz="3600" b="1" dirty="0" smtClean="0"/>
              <a:t> 경로</a:t>
            </a:r>
            <a:endParaRPr lang="ko-KR" altLang="en-US" sz="3600" b="1" dirty="0"/>
          </a:p>
        </p:txBody>
      </p:sp>
      <p:sp>
        <p:nvSpPr>
          <p:cNvPr id="51" name="슬라이드 번호 개체 틀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직사각형 6"/>
              <p:cNvSpPr/>
              <p:nvPr/>
            </p:nvSpPr>
            <p:spPr>
              <a:xfrm>
                <a:off x="5191269" y="1212742"/>
                <a:ext cx="5298979" cy="5447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시간적 경로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(Time-like curve):</a:t>
                </a:r>
              </a:p>
              <a:p>
                <a:pPr marL="914400" marR="0" lvl="1" indent="-4572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항상  </a:t>
                </a: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𝑑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&lt;0,  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𝑖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.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𝑒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.,  </m:t>
                    </m:r>
                    <m:d>
                      <m:dPr>
                        <m:begChr m:val="|"/>
                        <m:endChr m:val="|"/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𝑣</m:t>
                        </m:r>
                      </m:e>
                    </m:d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&lt;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𝑐</m:t>
                    </m:r>
                  </m:oMath>
                </a14:m>
                <a:endParaRPr kumimoji="0" lang="en-US" altLang="ko-K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914400" marR="0" lvl="1" indent="-4572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𝑃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</m:t>
                    </m:r>
                    <m:sSub>
                      <m:sSub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  </m:t>
                    </m:r>
                    <m:sSub>
                      <m:sSub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</m:t>
                    </m:r>
                    <m:sSub>
                      <m:sSub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sub>
                    </m:sSub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  </m:t>
                    </m:r>
                    <m:sSub>
                      <m:sSub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4</m:t>
                        </m:r>
                      </m:sub>
                    </m:sSub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𝑄</m:t>
                    </m:r>
                  </m:oMath>
                </a14:m>
                <a:endParaRPr kumimoji="0" lang="en-US" altLang="ko-K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914400" marR="0" lvl="1" indent="-4572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고유</a:t>
                </a: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시간</a:t>
                </a: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(Proper time)</a:t>
                </a:r>
              </a:p>
              <a:p>
                <a:pPr marL="457200" marR="0" lvl="0" indent="-4572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광 경로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(Null-like curve):</a:t>
                </a:r>
              </a:p>
              <a:p>
                <a:pPr marL="914400" marR="0" lvl="1" indent="-4572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항상  </a:t>
                </a: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𝑑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0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  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𝑖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.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𝑒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.,  </m:t>
                    </m:r>
                    <m:d>
                      <m:dPr>
                        <m:begChr m:val="|"/>
                        <m:endChr m:val="|"/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𝑣</m:t>
                        </m:r>
                      </m:e>
                    </m:d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𝑐</m:t>
                    </m:r>
                  </m:oMath>
                </a14:m>
                <a:endPara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914400" marR="0" lvl="1" indent="-4572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</m:t>
                    </m:r>
                    <m:sSub>
                      <m:sSub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</m:oMath>
                </a14:m>
                <a:endParaRPr kumimoji="0" lang="en-US" altLang="ko-K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457200" marR="0" lvl="0" indent="-4572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공간적 경로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(Space-like curve):</a:t>
                </a:r>
              </a:p>
              <a:p>
                <a:pPr marL="914400" marR="0" lvl="1" indent="-4572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항상  </a:t>
                </a: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𝑑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&gt;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0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  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𝑖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.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𝑒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.,  </m:t>
                    </m:r>
                    <m:d>
                      <m:dPr>
                        <m:begChr m:val="|"/>
                        <m:endChr m:val="|"/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𝑣</m:t>
                        </m:r>
                      </m:e>
                    </m:d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&gt;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𝑐</m:t>
                    </m:r>
                  </m:oMath>
                </a14:m>
                <a:endPara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914400" marR="0" lvl="1" indent="-4572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3</m:t>
                        </m:r>
                      </m:sub>
                    </m:sSub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~</m:t>
                    </m:r>
                    <m:sSub>
                      <m:sSub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  <m:sub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4</m:t>
                        </m:r>
                      </m:sub>
                    </m:sSub>
                  </m:oMath>
                </a14:m>
                <a:endParaRPr kumimoji="0" lang="en-US" altLang="ko-K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914400" marR="0" lvl="1" indent="-4572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고유 길이</a:t>
                </a: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(Proper length)</a:t>
                </a:r>
                <a:endPara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7" name="직사각형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269" y="1212742"/>
                <a:ext cx="5298979" cy="5447645"/>
              </a:xfrm>
              <a:prstGeom prst="rect">
                <a:avLst/>
              </a:prstGeom>
              <a:blipFill>
                <a:blip r:embed="rId2"/>
                <a:stretch>
                  <a:fillRect l="-1611" b="-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Freeform 16"/>
          <p:cNvSpPr>
            <a:spLocks/>
          </p:cNvSpPr>
          <p:nvPr/>
        </p:nvSpPr>
        <p:spPr bwMode="auto">
          <a:xfrm>
            <a:off x="2606348" y="2649511"/>
            <a:ext cx="38248" cy="2697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" y="38"/>
              </a:cxn>
            </a:cxnLst>
            <a:rect l="0" t="0" r="r" b="b"/>
            <a:pathLst>
              <a:path w="51" h="38">
                <a:moveTo>
                  <a:pt x="0" y="0"/>
                </a:moveTo>
                <a:lnTo>
                  <a:pt x="51" y="38"/>
                </a:lnTo>
              </a:path>
            </a:pathLst>
          </a:custGeom>
          <a:noFill/>
          <a:ln w="6350">
            <a:solidFill>
              <a:srgbClr val="000000"/>
            </a:solidFill>
            <a:prstDash val="dash"/>
            <a:round/>
            <a:headEnd/>
            <a:tailEnd type="oval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Freeform 16"/>
          <p:cNvSpPr>
            <a:spLocks/>
          </p:cNvSpPr>
          <p:nvPr/>
        </p:nvSpPr>
        <p:spPr bwMode="auto">
          <a:xfrm>
            <a:off x="2606348" y="5690937"/>
            <a:ext cx="38248" cy="2697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" y="38"/>
              </a:cxn>
            </a:cxnLst>
            <a:rect l="0" t="0" r="r" b="b"/>
            <a:pathLst>
              <a:path w="51" h="38">
                <a:moveTo>
                  <a:pt x="0" y="0"/>
                </a:moveTo>
                <a:lnTo>
                  <a:pt x="51" y="38"/>
                </a:lnTo>
              </a:path>
            </a:pathLst>
          </a:custGeom>
          <a:noFill/>
          <a:ln w="6350">
            <a:solidFill>
              <a:srgbClr val="000000"/>
            </a:solidFill>
            <a:prstDash val="dash"/>
            <a:round/>
            <a:headEnd/>
            <a:tailEnd type="oval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11824" y="5603341"/>
                <a:ext cx="303654" cy="361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𝑃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824" y="5603341"/>
                <a:ext cx="303654" cy="361310"/>
              </a:xfrm>
              <a:prstGeom prst="rect">
                <a:avLst/>
              </a:prstGeom>
              <a:blipFill>
                <a:blip r:embed="rId3"/>
                <a:stretch>
                  <a:fillRect l="-6000" r="-4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103983" y="2496372"/>
                <a:ext cx="322302" cy="361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𝑄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3983" y="2496372"/>
                <a:ext cx="322302" cy="361310"/>
              </a:xfrm>
              <a:prstGeom prst="rect">
                <a:avLst/>
              </a:prstGeom>
              <a:blipFill>
                <a:blip r:embed="rId4"/>
                <a:stretch>
                  <a:fillRect l="-11321" r="-9434" b="-1186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자유형 5"/>
          <p:cNvSpPr/>
          <p:nvPr/>
        </p:nvSpPr>
        <p:spPr>
          <a:xfrm>
            <a:off x="2418258" y="2697112"/>
            <a:ext cx="1286332" cy="3026516"/>
          </a:xfrm>
          <a:custGeom>
            <a:avLst/>
            <a:gdLst>
              <a:gd name="connsiteX0" fmla="*/ 201648 w 981160"/>
              <a:gd name="connsiteY0" fmla="*/ 2578100 h 2578100"/>
              <a:gd name="connsiteX1" fmla="*/ 201648 w 981160"/>
              <a:gd name="connsiteY1" fmla="*/ 2324100 h 2578100"/>
              <a:gd name="connsiteX2" fmla="*/ 379448 w 981160"/>
              <a:gd name="connsiteY2" fmla="*/ 1981200 h 2578100"/>
              <a:gd name="connsiteX3" fmla="*/ 887448 w 981160"/>
              <a:gd name="connsiteY3" fmla="*/ 1282700 h 2578100"/>
              <a:gd name="connsiteX4" fmla="*/ 900148 w 981160"/>
              <a:gd name="connsiteY4" fmla="*/ 914400 h 2578100"/>
              <a:gd name="connsiteX5" fmla="*/ 49248 w 981160"/>
              <a:gd name="connsiteY5" fmla="*/ 685800 h 2578100"/>
              <a:gd name="connsiteX6" fmla="*/ 176248 w 981160"/>
              <a:gd name="connsiteY6" fmla="*/ 0 h 2578100"/>
              <a:gd name="connsiteX0" fmla="*/ 201648 w 1079167"/>
              <a:gd name="connsiteY0" fmla="*/ 2578100 h 2578100"/>
              <a:gd name="connsiteX1" fmla="*/ 201648 w 1079167"/>
              <a:gd name="connsiteY1" fmla="*/ 2324100 h 2578100"/>
              <a:gd name="connsiteX2" fmla="*/ 379448 w 1079167"/>
              <a:gd name="connsiteY2" fmla="*/ 1981200 h 2578100"/>
              <a:gd name="connsiteX3" fmla="*/ 1039848 w 1079167"/>
              <a:gd name="connsiteY3" fmla="*/ 1193800 h 2578100"/>
              <a:gd name="connsiteX4" fmla="*/ 900148 w 1079167"/>
              <a:gd name="connsiteY4" fmla="*/ 914400 h 2578100"/>
              <a:gd name="connsiteX5" fmla="*/ 49248 w 1079167"/>
              <a:gd name="connsiteY5" fmla="*/ 685800 h 2578100"/>
              <a:gd name="connsiteX6" fmla="*/ 176248 w 1079167"/>
              <a:gd name="connsiteY6" fmla="*/ 0 h 257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9167" h="2578100">
                <a:moveTo>
                  <a:pt x="201648" y="2578100"/>
                </a:moveTo>
                <a:cubicBezTo>
                  <a:pt x="186831" y="2500841"/>
                  <a:pt x="172015" y="2423583"/>
                  <a:pt x="201648" y="2324100"/>
                </a:cubicBezTo>
                <a:cubicBezTo>
                  <a:pt x="231281" y="2224617"/>
                  <a:pt x="239748" y="2169583"/>
                  <a:pt x="379448" y="1981200"/>
                </a:cubicBezTo>
                <a:cubicBezTo>
                  <a:pt x="519148" y="1792817"/>
                  <a:pt x="953065" y="1371600"/>
                  <a:pt x="1039848" y="1193800"/>
                </a:cubicBezTo>
                <a:cubicBezTo>
                  <a:pt x="1126631" y="1016000"/>
                  <a:pt x="1065248" y="999067"/>
                  <a:pt x="900148" y="914400"/>
                </a:cubicBezTo>
                <a:cubicBezTo>
                  <a:pt x="735048" y="829733"/>
                  <a:pt x="169898" y="838200"/>
                  <a:pt x="49248" y="685800"/>
                </a:cubicBezTo>
                <a:cubicBezTo>
                  <a:pt x="-71402" y="533400"/>
                  <a:pt x="52423" y="266700"/>
                  <a:pt x="176248" y="0"/>
                </a:cubicBezTo>
              </a:path>
            </a:pathLst>
          </a:custGeom>
          <a:noFill/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7" name="그룹 36"/>
          <p:cNvGrpSpPr/>
          <p:nvPr/>
        </p:nvGrpSpPr>
        <p:grpSpPr>
          <a:xfrm>
            <a:off x="2373627" y="5427641"/>
            <a:ext cx="529089" cy="580618"/>
            <a:chOff x="9681856" y="1117460"/>
            <a:chExt cx="1829015" cy="1829505"/>
          </a:xfrm>
        </p:grpSpPr>
        <p:sp>
          <p:nvSpPr>
            <p:cNvPr id="41" name="AutoShape 14"/>
            <p:cNvSpPr>
              <a:spLocks noChangeShapeType="1"/>
            </p:cNvSpPr>
            <p:nvPr/>
          </p:nvSpPr>
          <p:spPr bwMode="auto">
            <a:xfrm>
              <a:off x="9681856" y="1117460"/>
              <a:ext cx="1829015" cy="1829505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stealth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3" name="AutoShape 13"/>
            <p:cNvSpPr>
              <a:spLocks noChangeShapeType="1"/>
            </p:cNvSpPr>
            <p:nvPr/>
          </p:nvSpPr>
          <p:spPr bwMode="auto">
            <a:xfrm flipH="1">
              <a:off x="9796775" y="1117460"/>
              <a:ext cx="1711110" cy="1829505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stealth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2" name="타원 51"/>
            <p:cNvSpPr/>
            <p:nvPr/>
          </p:nvSpPr>
          <p:spPr>
            <a:xfrm>
              <a:off x="10599725" y="2044094"/>
              <a:ext cx="56962" cy="5691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3" name="그룹 52"/>
          <p:cNvGrpSpPr/>
          <p:nvPr/>
        </p:nvGrpSpPr>
        <p:grpSpPr>
          <a:xfrm>
            <a:off x="2649596" y="4665939"/>
            <a:ext cx="529089" cy="580618"/>
            <a:chOff x="9681856" y="1117460"/>
            <a:chExt cx="1829015" cy="1829505"/>
          </a:xfrm>
        </p:grpSpPr>
        <p:sp>
          <p:nvSpPr>
            <p:cNvPr id="54" name="AutoShape 14"/>
            <p:cNvSpPr>
              <a:spLocks noChangeShapeType="1"/>
            </p:cNvSpPr>
            <p:nvPr/>
          </p:nvSpPr>
          <p:spPr bwMode="auto">
            <a:xfrm>
              <a:off x="9681856" y="1117460"/>
              <a:ext cx="1829015" cy="1829505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stealth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5" name="AutoShape 13"/>
            <p:cNvSpPr>
              <a:spLocks noChangeShapeType="1"/>
            </p:cNvSpPr>
            <p:nvPr/>
          </p:nvSpPr>
          <p:spPr bwMode="auto">
            <a:xfrm flipH="1">
              <a:off x="9796775" y="1117460"/>
              <a:ext cx="1711110" cy="1829505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stealth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타원 55"/>
            <p:cNvSpPr/>
            <p:nvPr/>
          </p:nvSpPr>
          <p:spPr>
            <a:xfrm>
              <a:off x="10599725" y="2044094"/>
              <a:ext cx="56962" cy="5691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7" name="그룹 56"/>
          <p:cNvGrpSpPr/>
          <p:nvPr/>
        </p:nvGrpSpPr>
        <p:grpSpPr>
          <a:xfrm>
            <a:off x="3223352" y="4011291"/>
            <a:ext cx="529089" cy="580618"/>
            <a:chOff x="9681856" y="1117460"/>
            <a:chExt cx="1829015" cy="1829505"/>
          </a:xfrm>
        </p:grpSpPr>
        <p:sp>
          <p:nvSpPr>
            <p:cNvPr id="58" name="AutoShape 14"/>
            <p:cNvSpPr>
              <a:spLocks noChangeShapeType="1"/>
            </p:cNvSpPr>
            <p:nvPr/>
          </p:nvSpPr>
          <p:spPr bwMode="auto">
            <a:xfrm>
              <a:off x="9681856" y="1117460"/>
              <a:ext cx="1829015" cy="1829505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stealth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9" name="AutoShape 13"/>
            <p:cNvSpPr>
              <a:spLocks noChangeShapeType="1"/>
            </p:cNvSpPr>
            <p:nvPr/>
          </p:nvSpPr>
          <p:spPr bwMode="auto">
            <a:xfrm flipH="1">
              <a:off x="9796775" y="1117460"/>
              <a:ext cx="1711110" cy="1829505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stealth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0" name="타원 59"/>
            <p:cNvSpPr/>
            <p:nvPr/>
          </p:nvSpPr>
          <p:spPr>
            <a:xfrm>
              <a:off x="10599725" y="2044094"/>
              <a:ext cx="56962" cy="5691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1" name="그룹 60"/>
          <p:cNvGrpSpPr/>
          <p:nvPr/>
        </p:nvGrpSpPr>
        <p:grpSpPr>
          <a:xfrm>
            <a:off x="3406866" y="3579912"/>
            <a:ext cx="529089" cy="580618"/>
            <a:chOff x="9681856" y="1117460"/>
            <a:chExt cx="1829015" cy="1829505"/>
          </a:xfrm>
        </p:grpSpPr>
        <p:sp>
          <p:nvSpPr>
            <p:cNvPr id="62" name="AutoShape 14"/>
            <p:cNvSpPr>
              <a:spLocks noChangeShapeType="1"/>
            </p:cNvSpPr>
            <p:nvPr/>
          </p:nvSpPr>
          <p:spPr bwMode="auto">
            <a:xfrm>
              <a:off x="9681856" y="1117460"/>
              <a:ext cx="1829015" cy="1829505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stealth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AutoShape 13"/>
            <p:cNvSpPr>
              <a:spLocks noChangeShapeType="1"/>
            </p:cNvSpPr>
            <p:nvPr/>
          </p:nvSpPr>
          <p:spPr bwMode="auto">
            <a:xfrm flipH="1">
              <a:off x="9796775" y="1117460"/>
              <a:ext cx="1711110" cy="1829505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stealth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4" name="타원 63"/>
            <p:cNvSpPr/>
            <p:nvPr/>
          </p:nvSpPr>
          <p:spPr>
            <a:xfrm>
              <a:off x="10599725" y="2044094"/>
              <a:ext cx="56962" cy="5691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5" name="그룹 64"/>
          <p:cNvGrpSpPr/>
          <p:nvPr/>
        </p:nvGrpSpPr>
        <p:grpSpPr>
          <a:xfrm>
            <a:off x="2195751" y="3191451"/>
            <a:ext cx="529089" cy="580618"/>
            <a:chOff x="9681856" y="1117460"/>
            <a:chExt cx="1829015" cy="1829505"/>
          </a:xfrm>
        </p:grpSpPr>
        <p:sp>
          <p:nvSpPr>
            <p:cNvPr id="66" name="AutoShape 14"/>
            <p:cNvSpPr>
              <a:spLocks noChangeShapeType="1"/>
            </p:cNvSpPr>
            <p:nvPr/>
          </p:nvSpPr>
          <p:spPr bwMode="auto">
            <a:xfrm>
              <a:off x="9681856" y="1117460"/>
              <a:ext cx="1829015" cy="1829505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stealth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7" name="AutoShape 13"/>
            <p:cNvSpPr>
              <a:spLocks noChangeShapeType="1"/>
            </p:cNvSpPr>
            <p:nvPr/>
          </p:nvSpPr>
          <p:spPr bwMode="auto">
            <a:xfrm flipH="1">
              <a:off x="9796775" y="1117460"/>
              <a:ext cx="1711110" cy="1829505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stealth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8" name="타원 67"/>
            <p:cNvSpPr/>
            <p:nvPr/>
          </p:nvSpPr>
          <p:spPr>
            <a:xfrm>
              <a:off x="10599725" y="2044094"/>
              <a:ext cx="56962" cy="5691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9" name="그룹 68"/>
          <p:cNvGrpSpPr/>
          <p:nvPr/>
        </p:nvGrpSpPr>
        <p:grpSpPr>
          <a:xfrm>
            <a:off x="2362089" y="2374900"/>
            <a:ext cx="529089" cy="580618"/>
            <a:chOff x="9681856" y="1117460"/>
            <a:chExt cx="1829015" cy="1829505"/>
          </a:xfrm>
        </p:grpSpPr>
        <p:sp>
          <p:nvSpPr>
            <p:cNvPr id="70" name="AutoShape 14"/>
            <p:cNvSpPr>
              <a:spLocks noChangeShapeType="1"/>
            </p:cNvSpPr>
            <p:nvPr/>
          </p:nvSpPr>
          <p:spPr bwMode="auto">
            <a:xfrm>
              <a:off x="9681856" y="1117460"/>
              <a:ext cx="1829015" cy="1829505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stealth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1" name="AutoShape 13"/>
            <p:cNvSpPr>
              <a:spLocks noChangeShapeType="1"/>
            </p:cNvSpPr>
            <p:nvPr/>
          </p:nvSpPr>
          <p:spPr bwMode="auto">
            <a:xfrm flipH="1">
              <a:off x="9796775" y="1117460"/>
              <a:ext cx="1711110" cy="1829505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stealth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2" name="타원 71"/>
            <p:cNvSpPr/>
            <p:nvPr/>
          </p:nvSpPr>
          <p:spPr>
            <a:xfrm>
              <a:off x="10599725" y="2044094"/>
              <a:ext cx="56962" cy="56911"/>
            </a:xfrm>
            <a:prstGeom prst="ellipse">
              <a:avLst/>
            </a:prstGeom>
            <a:solidFill>
              <a:srgbClr val="FF0000"/>
            </a:solidFill>
            <a:ln w="12700" cap="flat" cmpd="sng" algn="ctr">
              <a:solidFill>
                <a:srgbClr val="FF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직사각형 10"/>
              <p:cNvSpPr/>
              <p:nvPr/>
            </p:nvSpPr>
            <p:spPr>
              <a:xfrm>
                <a:off x="1074799" y="4990780"/>
                <a:ext cx="1246024" cy="4697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𝑣</m:t>
                          </m:r>
                        </m:e>
                      </m:d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&lt;</m:t>
                      </m:r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𝑐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1" name="직사각형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799" y="4990780"/>
                <a:ext cx="1246024" cy="46970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직사각형 76"/>
              <p:cNvSpPr/>
              <p:nvPr/>
            </p:nvSpPr>
            <p:spPr>
              <a:xfrm>
                <a:off x="3194988" y="4761687"/>
                <a:ext cx="1246024" cy="4697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𝑣</m:t>
                          </m:r>
                        </m:e>
                      </m:d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𝑐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77" name="직사각형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4988" y="4761687"/>
                <a:ext cx="1246024" cy="46970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직사각형 77"/>
              <p:cNvSpPr/>
              <p:nvPr/>
            </p:nvSpPr>
            <p:spPr>
              <a:xfrm>
                <a:off x="2151030" y="3701714"/>
                <a:ext cx="1246024" cy="4697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𝑣</m:t>
                          </m:r>
                        </m:e>
                      </m:d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&gt;</m:t>
                      </m:r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𝑐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78" name="직사각형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030" y="3701714"/>
                <a:ext cx="1246024" cy="46970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2373627" y="4777211"/>
                <a:ext cx="417150" cy="361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3627" y="4777211"/>
                <a:ext cx="417150" cy="361310"/>
              </a:xfrm>
              <a:prstGeom prst="rect">
                <a:avLst/>
              </a:prstGeom>
              <a:blipFill>
                <a:blip r:embed="rId8"/>
                <a:stretch>
                  <a:fillRect l="-1449" b="-16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650787" y="4181573"/>
                <a:ext cx="424257" cy="361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787" y="4181573"/>
                <a:ext cx="424257" cy="361310"/>
              </a:xfrm>
              <a:prstGeom prst="rect">
                <a:avLst/>
              </a:prstGeom>
              <a:blipFill>
                <a:blip r:embed="rId9"/>
                <a:stretch>
                  <a:fillRect l="-2899" b="-16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796332" y="3707420"/>
                <a:ext cx="424257" cy="361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332" y="3707420"/>
                <a:ext cx="424257" cy="361310"/>
              </a:xfrm>
              <a:prstGeom prst="rect">
                <a:avLst/>
              </a:prstGeom>
              <a:blipFill>
                <a:blip r:embed="rId10"/>
                <a:stretch>
                  <a:fillRect l="-2899" b="-33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1821663" y="3291791"/>
                <a:ext cx="424257" cy="3613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663" y="3291791"/>
                <a:ext cx="424257" cy="361310"/>
              </a:xfrm>
              <a:prstGeom prst="rect">
                <a:avLst/>
              </a:prstGeom>
              <a:blipFill>
                <a:blip r:embed="rId11"/>
                <a:stretch>
                  <a:fillRect l="-2899" b="-16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직사각형 82"/>
              <p:cNvSpPr/>
              <p:nvPr/>
            </p:nvSpPr>
            <p:spPr>
              <a:xfrm>
                <a:off x="1173473" y="2790083"/>
                <a:ext cx="1246024" cy="4697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𝑣</m:t>
                          </m:r>
                        </m:e>
                      </m:d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&lt;</m:t>
                      </m:r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𝑐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83" name="직사각형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473" y="2790083"/>
                <a:ext cx="1246024" cy="46970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453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7" grpId="0"/>
      <p:bldP spid="78" grpId="0"/>
      <p:bldP spid="79" grpId="0"/>
      <p:bldP spid="80" grpId="0"/>
      <p:bldP spid="81" grpId="0"/>
      <p:bldP spid="82" grpId="0"/>
      <p:bldP spid="8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67512" y="949739"/>
            <a:ext cx="9724075" cy="85351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고유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시간과 고유 길이 </a:t>
            </a:r>
            <a:endParaRPr kumimoji="0" lang="en-US" altLang="ko-KR" sz="36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860252" y="3644781"/>
            <a:ext cx="667251" cy="692497"/>
            <a:chOff x="2113424" y="3902176"/>
            <a:chExt cx="667251" cy="692497"/>
          </a:xfrm>
        </p:grpSpPr>
        <p:grpSp>
          <p:nvGrpSpPr>
            <p:cNvPr id="11" name="그룹 20"/>
            <p:cNvGrpSpPr/>
            <p:nvPr/>
          </p:nvGrpSpPr>
          <p:grpSpPr>
            <a:xfrm>
              <a:off x="2113424" y="4275373"/>
              <a:ext cx="219360" cy="319300"/>
              <a:chOff x="4162411" y="13356"/>
              <a:chExt cx="219360" cy="319300"/>
            </a:xfrm>
          </p:grpSpPr>
          <p:sp>
            <p:nvSpPr>
              <p:cNvPr id="12" name="Oval 21"/>
              <p:cNvSpPr>
                <a:spLocks noChangeArrowheads="1"/>
              </p:cNvSpPr>
              <p:nvPr/>
            </p:nvSpPr>
            <p:spPr bwMode="auto">
              <a:xfrm>
                <a:off x="4217624" y="13356"/>
                <a:ext cx="114157" cy="114829"/>
              </a:xfrm>
              <a:prstGeom prst="ellipse">
                <a:avLst/>
              </a:pr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3" name="Freeform 20"/>
              <p:cNvSpPr>
                <a:spLocks/>
              </p:cNvSpPr>
              <p:nvPr/>
            </p:nvSpPr>
            <p:spPr bwMode="auto">
              <a:xfrm>
                <a:off x="4269853" y="133371"/>
                <a:ext cx="746" cy="1148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80"/>
                  </a:cxn>
                </a:cxnLst>
                <a:rect l="0" t="0" r="r" b="b"/>
                <a:pathLst>
                  <a:path w="1" h="180">
                    <a:moveTo>
                      <a:pt x="0" y="0"/>
                    </a:moveTo>
                    <a:lnTo>
                      <a:pt x="1" y="180"/>
                    </a:lnTo>
                  </a:path>
                </a:pathLst>
              </a:cu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4" name="Freeform 19"/>
              <p:cNvSpPr>
                <a:spLocks/>
              </p:cNvSpPr>
              <p:nvPr/>
            </p:nvSpPr>
            <p:spPr bwMode="auto">
              <a:xfrm>
                <a:off x="4175095" y="248201"/>
                <a:ext cx="85058" cy="75565"/>
              </a:xfrm>
              <a:custGeom>
                <a:avLst/>
                <a:gdLst/>
                <a:ahLst/>
                <a:cxnLst>
                  <a:cxn ang="0">
                    <a:pos x="135" y="0"/>
                  </a:cxn>
                  <a:cxn ang="0">
                    <a:pos x="0" y="119"/>
                  </a:cxn>
                </a:cxnLst>
                <a:rect l="0" t="0" r="r" b="b"/>
                <a:pathLst>
                  <a:path w="135" h="119">
                    <a:moveTo>
                      <a:pt x="135" y="0"/>
                    </a:moveTo>
                    <a:lnTo>
                      <a:pt x="0" y="119"/>
                    </a:lnTo>
                  </a:path>
                </a:pathLst>
              </a:cu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5" name="Freeform 18"/>
              <p:cNvSpPr>
                <a:spLocks/>
              </p:cNvSpPr>
              <p:nvPr/>
            </p:nvSpPr>
            <p:spPr bwMode="auto">
              <a:xfrm>
                <a:off x="4279552" y="248201"/>
                <a:ext cx="102219" cy="844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133"/>
                  </a:cxn>
                </a:cxnLst>
                <a:rect l="0" t="0" r="r" b="b"/>
                <a:pathLst>
                  <a:path w="159" h="133">
                    <a:moveTo>
                      <a:pt x="0" y="0"/>
                    </a:moveTo>
                    <a:lnTo>
                      <a:pt x="159" y="133"/>
                    </a:lnTo>
                  </a:path>
                </a:pathLst>
              </a:cu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4162411" y="142261"/>
                <a:ext cx="105204" cy="57044"/>
              </a:xfrm>
              <a:custGeom>
                <a:avLst/>
                <a:gdLst/>
                <a:ahLst/>
                <a:cxnLst>
                  <a:cxn ang="0">
                    <a:pos x="165" y="0"/>
                  </a:cxn>
                  <a:cxn ang="0">
                    <a:pos x="0" y="90"/>
                  </a:cxn>
                </a:cxnLst>
                <a:rect l="0" t="0" r="r" b="b"/>
                <a:pathLst>
                  <a:path w="165" h="90">
                    <a:moveTo>
                      <a:pt x="165" y="0"/>
                    </a:moveTo>
                    <a:lnTo>
                      <a:pt x="0" y="90"/>
                    </a:lnTo>
                  </a:path>
                </a:pathLst>
              </a:cu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4267614" y="142261"/>
                <a:ext cx="109680" cy="444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2" y="71"/>
                  </a:cxn>
                </a:cxnLst>
                <a:rect l="0" t="0" r="r" b="b"/>
                <a:pathLst>
                  <a:path w="172" h="71">
                    <a:moveTo>
                      <a:pt x="0" y="0"/>
                    </a:moveTo>
                    <a:lnTo>
                      <a:pt x="172" y="71"/>
                    </a:lnTo>
                  </a:path>
                </a:pathLst>
              </a:custGeom>
              <a:noFill/>
              <a:ln w="381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직사각형 17"/>
                <p:cNvSpPr/>
                <p:nvPr/>
              </p:nvSpPr>
              <p:spPr>
                <a:xfrm>
                  <a:off x="2225715" y="3902176"/>
                  <a:ext cx="554960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ko-KR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𝜗</m:t>
                        </m:r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oMath>
                    </m:oMathPara>
                  </a14:m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34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8" name="직사각형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5715" y="3902176"/>
                  <a:ext cx="554960" cy="4616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그룹 2"/>
          <p:cNvGrpSpPr/>
          <p:nvPr/>
        </p:nvGrpSpPr>
        <p:grpSpPr>
          <a:xfrm>
            <a:off x="467512" y="4813502"/>
            <a:ext cx="481542" cy="742376"/>
            <a:chOff x="1116701" y="3744561"/>
            <a:chExt cx="481542" cy="742376"/>
          </a:xfrm>
        </p:grpSpPr>
        <p:grpSp>
          <p:nvGrpSpPr>
            <p:cNvPr id="19" name="그룹 13"/>
            <p:cNvGrpSpPr/>
            <p:nvPr/>
          </p:nvGrpSpPr>
          <p:grpSpPr>
            <a:xfrm>
              <a:off x="1304124" y="4167638"/>
              <a:ext cx="220853" cy="319299"/>
              <a:chOff x="8311587" y="1196752"/>
              <a:chExt cx="220853" cy="319299"/>
            </a:xfrm>
          </p:grpSpPr>
          <p:sp>
            <p:nvSpPr>
              <p:cNvPr id="20" name="Oval 28"/>
              <p:cNvSpPr>
                <a:spLocks noChangeArrowheads="1"/>
              </p:cNvSpPr>
              <p:nvPr/>
            </p:nvSpPr>
            <p:spPr bwMode="auto">
              <a:xfrm>
                <a:off x="8367546" y="1196752"/>
                <a:ext cx="114903" cy="114829"/>
              </a:xfrm>
              <a:prstGeom prst="ellips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auto">
              <a:xfrm>
                <a:off x="8419775" y="1316767"/>
                <a:ext cx="746" cy="1148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80"/>
                  </a:cxn>
                </a:cxnLst>
                <a:rect l="0" t="0" r="r" b="b"/>
                <a:pathLst>
                  <a:path w="1" h="180">
                    <a:moveTo>
                      <a:pt x="0" y="0"/>
                    </a:moveTo>
                    <a:lnTo>
                      <a:pt x="1" y="180"/>
                    </a:lnTo>
                  </a:path>
                </a:pathLst>
              </a:cu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2" name="Freeform 26"/>
              <p:cNvSpPr>
                <a:spLocks/>
              </p:cNvSpPr>
              <p:nvPr/>
            </p:nvSpPr>
            <p:spPr bwMode="auto">
              <a:xfrm>
                <a:off x="8325017" y="1431596"/>
                <a:ext cx="85804" cy="75565"/>
              </a:xfrm>
              <a:custGeom>
                <a:avLst/>
                <a:gdLst/>
                <a:ahLst/>
                <a:cxnLst>
                  <a:cxn ang="0">
                    <a:pos x="135" y="0"/>
                  </a:cxn>
                  <a:cxn ang="0">
                    <a:pos x="0" y="119"/>
                  </a:cxn>
                </a:cxnLst>
                <a:rect l="0" t="0" r="r" b="b"/>
                <a:pathLst>
                  <a:path w="135" h="119">
                    <a:moveTo>
                      <a:pt x="135" y="0"/>
                    </a:moveTo>
                    <a:lnTo>
                      <a:pt x="0" y="119"/>
                    </a:lnTo>
                  </a:path>
                </a:pathLst>
              </a:cu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3" name="Freeform 25"/>
              <p:cNvSpPr>
                <a:spLocks/>
              </p:cNvSpPr>
              <p:nvPr/>
            </p:nvSpPr>
            <p:spPr bwMode="auto">
              <a:xfrm>
                <a:off x="8430967" y="1431596"/>
                <a:ext cx="101473" cy="844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133"/>
                  </a:cxn>
                </a:cxnLst>
                <a:rect l="0" t="0" r="r" b="b"/>
                <a:pathLst>
                  <a:path w="159" h="133">
                    <a:moveTo>
                      <a:pt x="0" y="0"/>
                    </a:moveTo>
                    <a:lnTo>
                      <a:pt x="159" y="133"/>
                    </a:lnTo>
                  </a:path>
                </a:pathLst>
              </a:cu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4" name="Freeform 24"/>
              <p:cNvSpPr>
                <a:spLocks/>
              </p:cNvSpPr>
              <p:nvPr/>
            </p:nvSpPr>
            <p:spPr bwMode="auto">
              <a:xfrm>
                <a:off x="8311587" y="1325657"/>
                <a:ext cx="106696" cy="57044"/>
              </a:xfrm>
              <a:custGeom>
                <a:avLst/>
                <a:gdLst/>
                <a:ahLst/>
                <a:cxnLst>
                  <a:cxn ang="0">
                    <a:pos x="165" y="0"/>
                  </a:cxn>
                  <a:cxn ang="0">
                    <a:pos x="0" y="90"/>
                  </a:cxn>
                </a:cxnLst>
                <a:rect l="0" t="0" r="r" b="b"/>
                <a:pathLst>
                  <a:path w="165" h="90">
                    <a:moveTo>
                      <a:pt x="165" y="0"/>
                    </a:moveTo>
                    <a:lnTo>
                      <a:pt x="0" y="90"/>
                    </a:lnTo>
                  </a:path>
                </a:pathLst>
              </a:cu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8418283" y="1325657"/>
                <a:ext cx="94012" cy="666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0" y="105"/>
                  </a:cxn>
                </a:cxnLst>
                <a:rect l="0" t="0" r="r" b="b"/>
                <a:pathLst>
                  <a:path w="150" h="105">
                    <a:moveTo>
                      <a:pt x="0" y="0"/>
                    </a:moveTo>
                    <a:lnTo>
                      <a:pt x="150" y="105"/>
                    </a:lnTo>
                  </a:path>
                </a:pathLst>
              </a:cu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직사각형 25"/>
                <p:cNvSpPr/>
                <p:nvPr/>
              </p:nvSpPr>
              <p:spPr>
                <a:xfrm>
                  <a:off x="1116701" y="3744561"/>
                  <a:ext cx="48154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ko-KR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𝜗</m:t>
                        </m:r>
                      </m:oMath>
                    </m:oMathPara>
                  </a14:m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34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6" name="직사각형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6701" y="3744561"/>
                  <a:ext cx="481542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289064" y="4762180"/>
                <a:ext cx="3658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𝐿</m:t>
                          </m:r>
                        </m:e>
                        <m:sub>
                          <m:r>
                            <a:rPr kumimoji="0" lang="ko-KR" alt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𝜗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64" y="4762180"/>
                <a:ext cx="365805" cy="307777"/>
              </a:xfrm>
              <a:prstGeom prst="rect">
                <a:avLst/>
              </a:prstGeom>
              <a:blipFill>
                <a:blip r:embed="rId4"/>
                <a:stretch>
                  <a:fillRect l="-10000" r="-5000" b="-215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직사각형 30"/>
              <p:cNvSpPr/>
              <p:nvPr/>
            </p:nvSpPr>
            <p:spPr>
              <a:xfrm>
                <a:off x="5594187" y="2444452"/>
                <a:ext cx="6447667" cy="3422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막대의 고유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길이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:</a:t>
                </a: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𝐿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𝐿</m:t>
                        </m:r>
                      </m:e>
                      <m:sub>
                        <m:sSup>
                          <m:sSupPr>
                            <m:ctrlP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ko-KR" alt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𝜗</m:t>
                            </m:r>
                          </m:e>
                          <m:sup>
                            <m: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(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≠</m:t>
                    </m:r>
                    <m:sSub>
                      <m:sSub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𝐿</m:t>
                        </m:r>
                      </m:e>
                      <m:sub>
                        <m:r>
                          <a:rPr kumimoji="0" lang="ko-KR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𝜗</m:t>
                        </m:r>
                      </m:sub>
                    </m:sSub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</a:p>
              <a:p>
                <a:pPr marL="800100" marR="0" lvl="1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막대와 함께 움직이는 관측자가 잰 길이</a:t>
                </a:r>
                <a:endPara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800100" marR="0" lvl="1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endPara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342900" marR="0" lvl="0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ko-KR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𝜗</m:t>
                    </m:r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′</m:t>
                    </m:r>
                  </m:oMath>
                </a14:m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관측자의 고유 시간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𝜏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=∆</m:t>
                    </m:r>
                    <m:sSup>
                      <m:sSup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p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(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≠∆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0" lang="en-US" altLang="ko-KR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342900" marR="0" lvl="0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ko-KR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𝜗</m:t>
                    </m:r>
                  </m:oMath>
                </a14:m>
                <a:r>
                  <a:rPr kumimoji="0" lang="ko-K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관측자의 고유 시간</a:t>
                </a:r>
                <a:r>
                  <a:rPr kumimoji="0" lang="en-US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𝜏</m:t>
                    </m:r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=∆</m:t>
                    </m:r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(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≠∆</m:t>
                    </m:r>
                    <m:sSup>
                      <m:sSup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p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457200" marR="0" lvl="1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- “</a:t>
                </a: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관측자 자신이 측정하는 시간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”</a:t>
                </a:r>
                <a:endParaRPr kumimoji="0" lang="ko-KR" alt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1" name="직사각형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4187" y="2444452"/>
                <a:ext cx="6447667" cy="3422988"/>
              </a:xfrm>
              <a:prstGeom prst="rect">
                <a:avLst/>
              </a:prstGeom>
              <a:blipFill>
                <a:blip r:embed="rId5"/>
                <a:stretch>
                  <a:fillRect l="-1325" r="-757" b="-1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utoShape 37"/>
          <p:cNvSpPr>
            <a:spLocks noChangeAspect="1" noChangeArrowheads="1" noTextEdit="1"/>
          </p:cNvSpPr>
          <p:nvPr/>
        </p:nvSpPr>
        <p:spPr bwMode="auto">
          <a:xfrm>
            <a:off x="4673600" y="1935857"/>
            <a:ext cx="5486400" cy="3200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4" name="Freeform 36"/>
          <p:cNvSpPr>
            <a:spLocks/>
          </p:cNvSpPr>
          <p:nvPr/>
        </p:nvSpPr>
        <p:spPr bwMode="auto">
          <a:xfrm>
            <a:off x="553654" y="5033281"/>
            <a:ext cx="1492" cy="53784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847"/>
              </a:cxn>
            </a:cxnLst>
            <a:rect l="0" t="0" r="r" b="b"/>
            <a:pathLst>
              <a:path w="3" h="847">
                <a:moveTo>
                  <a:pt x="0" y="0"/>
                </a:moveTo>
                <a:lnTo>
                  <a:pt x="3" y="84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545446" y="5571867"/>
            <a:ext cx="1690017" cy="8890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2661" y="0"/>
              </a:cxn>
            </a:cxnLst>
            <a:rect l="0" t="0" r="r" b="b"/>
            <a:pathLst>
              <a:path w="2661" h="15">
                <a:moveTo>
                  <a:pt x="0" y="15"/>
                </a:moveTo>
                <a:lnTo>
                  <a:pt x="2661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0" name="AutoShape 20"/>
          <p:cNvSpPr>
            <a:spLocks noChangeArrowheads="1"/>
          </p:cNvSpPr>
          <p:nvPr/>
        </p:nvSpPr>
        <p:spPr bwMode="auto">
          <a:xfrm>
            <a:off x="774315" y="2765721"/>
            <a:ext cx="3835400" cy="1600200"/>
          </a:xfrm>
          <a:prstGeom prst="homePlate">
            <a:avLst>
              <a:gd name="adj" fmla="val 63831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1" name="AutoShape 19"/>
          <p:cNvSpPr>
            <a:spLocks noChangeArrowheads="1"/>
          </p:cNvSpPr>
          <p:nvPr/>
        </p:nvSpPr>
        <p:spPr bwMode="auto">
          <a:xfrm>
            <a:off x="4609714" y="3450991"/>
            <a:ext cx="456640" cy="227436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3" name="Rectangle 17"/>
          <p:cNvSpPr>
            <a:spLocks noChangeArrowheads="1"/>
          </p:cNvSpPr>
          <p:nvPr/>
        </p:nvSpPr>
        <p:spPr bwMode="auto">
          <a:xfrm>
            <a:off x="886928" y="4156946"/>
            <a:ext cx="1598988" cy="169303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5" name="AutoShape 15"/>
          <p:cNvSpPr>
            <a:spLocks noChangeArrowheads="1"/>
          </p:cNvSpPr>
          <p:nvPr/>
        </p:nvSpPr>
        <p:spPr bwMode="auto">
          <a:xfrm>
            <a:off x="3466621" y="3107986"/>
            <a:ext cx="341734" cy="343747"/>
          </a:xfrm>
          <a:prstGeom prst="flowChartConnector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6" name="Freeform 14"/>
          <p:cNvSpPr>
            <a:spLocks/>
          </p:cNvSpPr>
          <p:nvPr/>
        </p:nvSpPr>
        <p:spPr bwMode="auto">
          <a:xfrm>
            <a:off x="3624804" y="3145768"/>
            <a:ext cx="123860" cy="142981"/>
          </a:xfrm>
          <a:custGeom>
            <a:avLst/>
            <a:gdLst/>
            <a:ahLst/>
            <a:cxnLst>
              <a:cxn ang="0">
                <a:pos x="0" y="225"/>
              </a:cxn>
              <a:cxn ang="0">
                <a:pos x="195" y="0"/>
              </a:cxn>
            </a:cxnLst>
            <a:rect l="0" t="0" r="r" b="b"/>
            <a:pathLst>
              <a:path w="195" h="225">
                <a:moveTo>
                  <a:pt x="0" y="225"/>
                </a:moveTo>
                <a:lnTo>
                  <a:pt x="195" y="0"/>
                </a:lnTo>
              </a:path>
            </a:pathLst>
          </a:cu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7" name="AutoShape 13"/>
          <p:cNvSpPr>
            <a:spLocks noChangeArrowheads="1"/>
          </p:cNvSpPr>
          <p:nvPr/>
        </p:nvSpPr>
        <p:spPr bwMode="auto">
          <a:xfrm>
            <a:off x="1327841" y="5223569"/>
            <a:ext cx="341734" cy="343747"/>
          </a:xfrm>
          <a:prstGeom prst="flowChartConnector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8" name="Freeform 12"/>
          <p:cNvSpPr>
            <a:spLocks/>
          </p:cNvSpPr>
          <p:nvPr/>
        </p:nvSpPr>
        <p:spPr bwMode="auto">
          <a:xfrm>
            <a:off x="1486024" y="5336916"/>
            <a:ext cx="171613" cy="67416"/>
          </a:xfrm>
          <a:custGeom>
            <a:avLst/>
            <a:gdLst/>
            <a:ahLst/>
            <a:cxnLst>
              <a:cxn ang="0">
                <a:pos x="0" y="106"/>
              </a:cxn>
              <a:cxn ang="0">
                <a:pos x="270" y="0"/>
              </a:cxn>
            </a:cxnLst>
            <a:rect l="0" t="0" r="r" b="b"/>
            <a:pathLst>
              <a:path w="270" h="106">
                <a:moveTo>
                  <a:pt x="0" y="106"/>
                </a:moveTo>
                <a:lnTo>
                  <a:pt x="270" y="0"/>
                </a:lnTo>
              </a:path>
            </a:pathLst>
          </a:cu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11"/>
              <p:cNvSpPr>
                <a:spLocks noChangeArrowheads="1"/>
              </p:cNvSpPr>
              <p:nvPr/>
            </p:nvSpPr>
            <p:spPr bwMode="auto">
              <a:xfrm>
                <a:off x="4542918" y="3019327"/>
                <a:ext cx="721522" cy="343747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바탕" pitchFamily="18" charset="-127"/>
                          <a:cs typeface="Times New Roman" pitchFamily="18" charset="0"/>
                        </a:rPr>
                        <m:t>𝑉</m:t>
                      </m:r>
                      <m:r>
                        <a:rPr kumimoji="1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바탕" pitchFamily="18" charset="-127"/>
                          <a:cs typeface="Times New Roman" pitchFamily="18" charset="0"/>
                        </a:rPr>
                        <m:t>(</m:t>
                      </m:r>
                      <m:r>
                        <a:rPr kumimoji="1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바탕" pitchFamily="18" charset="-127"/>
                          <a:cs typeface="Times New Roman" pitchFamily="18" charset="0"/>
                        </a:rPr>
                        <m:t>𝑡</m:t>
                      </m:r>
                      <m:r>
                        <a:rPr kumimoji="1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바탕" pitchFamily="18" charset="-127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</mc:Choice>
        <mc:Fallback xmlns="">
          <p:sp>
            <p:nvSpPr>
              <p:cNvPr id="59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2918" y="3019327"/>
                <a:ext cx="721522" cy="343747"/>
              </a:xfrm>
              <a:prstGeom prst="rect">
                <a:avLst/>
              </a:prstGeom>
              <a:blipFill>
                <a:blip r:embed="rId6"/>
                <a:stretch>
                  <a:fillRect b="-36842"/>
                </a:stretch>
              </a:blipFill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10"/>
              <p:cNvSpPr>
                <a:spLocks noChangeArrowheads="1"/>
              </p:cNvSpPr>
              <p:nvPr/>
            </p:nvSpPr>
            <p:spPr bwMode="auto">
              <a:xfrm>
                <a:off x="3732994" y="3108726"/>
                <a:ext cx="511109" cy="343006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𝑡</m:t>
                      </m:r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ko-KR" altLang="en-US" sz="2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60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2994" y="3108726"/>
                <a:ext cx="511109" cy="343006"/>
              </a:xfrm>
              <a:prstGeom prst="rect">
                <a:avLst/>
              </a:prstGeom>
              <a:blipFill>
                <a:blip r:embed="rId7"/>
                <a:stretch>
                  <a:fillRect r="-2381" b="-16071"/>
                </a:stretch>
              </a:blipFill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9"/>
              <p:cNvSpPr>
                <a:spLocks noChangeArrowheads="1"/>
              </p:cNvSpPr>
              <p:nvPr/>
            </p:nvSpPr>
            <p:spPr bwMode="auto">
              <a:xfrm>
                <a:off x="1665098" y="5191713"/>
                <a:ext cx="550655" cy="343006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𝑡</m:t>
                      </m:r>
                    </m:oMath>
                  </m:oMathPara>
                </a14:m>
                <a:endParaRPr kumimoji="1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굴림" pitchFamily="50" charset="-127"/>
                  <a:ea typeface="굴림" pitchFamily="50" charset="-127"/>
                  <a:cs typeface="굴림" pitchFamily="50" charset="-127"/>
                </a:endParaRPr>
              </a:p>
            </p:txBody>
          </p:sp>
        </mc:Choice>
        <mc:Fallback xmlns="">
          <p:sp>
            <p:nvSpPr>
              <p:cNvPr id="61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5098" y="5191713"/>
                <a:ext cx="550655" cy="343006"/>
              </a:xfrm>
              <a:prstGeom prst="rect">
                <a:avLst/>
              </a:prstGeom>
              <a:blipFill>
                <a:blip r:embed="rId8"/>
                <a:stretch>
                  <a:fillRect b="-12500"/>
                </a:stretch>
              </a:blipFill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7"/>
              <p:cNvSpPr>
                <a:spLocks noChangeArrowheads="1"/>
              </p:cNvSpPr>
              <p:nvPr/>
            </p:nvSpPr>
            <p:spPr bwMode="auto">
              <a:xfrm>
                <a:off x="1397297" y="3778031"/>
                <a:ext cx="428287" cy="343747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𝐿</m:t>
                          </m:r>
                        </m:e>
                        <m:sub>
                          <m:sSup>
                            <m:sSupPr>
                              <m:ctrlP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ko-KR" altLang="en-US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𝜗</m:t>
                              </m:r>
                            </m:e>
                            <m:sup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63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7297" y="3778031"/>
                <a:ext cx="428287" cy="343747"/>
              </a:xfrm>
              <a:prstGeom prst="rect">
                <a:avLst/>
              </a:prstGeom>
              <a:blipFill>
                <a:blip r:embed="rId9"/>
                <a:stretch>
                  <a:fillRect r="-11429" b="-23214"/>
                </a:stretch>
              </a:blipFill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Rectangle 17"/>
          <p:cNvSpPr>
            <a:spLocks noChangeArrowheads="1"/>
          </p:cNvSpPr>
          <p:nvPr/>
        </p:nvSpPr>
        <p:spPr bwMode="auto">
          <a:xfrm>
            <a:off x="886928" y="4616285"/>
            <a:ext cx="1246053" cy="171735"/>
          </a:xfrm>
          <a:prstGeom prst="rect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44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711200" y="757128"/>
            <a:ext cx="10001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고유 시간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(Proper 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time)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의 계산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</a:t>
            </a:r>
            <a:endParaRPr kumimoji="0" lang="en-US" altLang="ko-KR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3" name="Freeform 76"/>
          <p:cNvSpPr>
            <a:spLocks/>
          </p:cNvSpPr>
          <p:nvPr/>
        </p:nvSpPr>
        <p:spPr bwMode="auto">
          <a:xfrm flipH="1">
            <a:off x="1817176" y="1767584"/>
            <a:ext cx="37133" cy="4857011"/>
          </a:xfrm>
          <a:custGeom>
            <a:avLst/>
            <a:gdLst/>
            <a:ahLst/>
            <a:cxnLst>
              <a:cxn ang="0">
                <a:pos x="16" y="5631"/>
              </a:cxn>
              <a:cxn ang="0">
                <a:pos x="0" y="0"/>
              </a:cxn>
            </a:cxnLst>
            <a:rect l="0" t="0" r="r" b="b"/>
            <a:pathLst>
              <a:path w="16" h="5631">
                <a:moveTo>
                  <a:pt x="16" y="563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272680" y="2816280"/>
                <a:ext cx="3590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en-US" altLang="ko-KR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𝑡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680" y="2816280"/>
                <a:ext cx="359060" cy="400110"/>
              </a:xfrm>
              <a:prstGeom prst="rect">
                <a:avLst/>
              </a:prstGeom>
              <a:blipFill>
                <a:blip r:embed="rId2"/>
                <a:stretch>
                  <a:fillRect r="-18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직선 연결선 58"/>
          <p:cNvCxnSpPr/>
          <p:nvPr/>
        </p:nvCxnSpPr>
        <p:spPr>
          <a:xfrm>
            <a:off x="405193" y="5398160"/>
            <a:ext cx="3921533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4249436" y="5210371"/>
                <a:ext cx="4184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436" y="5210371"/>
                <a:ext cx="418448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5" name="그룹 84"/>
          <p:cNvGrpSpPr/>
          <p:nvPr/>
        </p:nvGrpSpPr>
        <p:grpSpPr>
          <a:xfrm>
            <a:off x="2477065" y="3625642"/>
            <a:ext cx="491580" cy="644955"/>
            <a:chOff x="7743177" y="1865903"/>
            <a:chExt cx="491580" cy="644955"/>
          </a:xfrm>
        </p:grpSpPr>
        <p:grpSp>
          <p:nvGrpSpPr>
            <p:cNvPr id="89" name="그룹 88"/>
            <p:cNvGrpSpPr/>
            <p:nvPr/>
          </p:nvGrpSpPr>
          <p:grpSpPr>
            <a:xfrm>
              <a:off x="7743177" y="2158345"/>
              <a:ext cx="195680" cy="352513"/>
              <a:chOff x="7743177" y="2158345"/>
              <a:chExt cx="113046" cy="208869"/>
            </a:xfrm>
          </p:grpSpPr>
          <p:sp>
            <p:nvSpPr>
              <p:cNvPr id="91" name="Oval 59"/>
              <p:cNvSpPr>
                <a:spLocks noChangeArrowheads="1"/>
              </p:cNvSpPr>
              <p:nvPr/>
            </p:nvSpPr>
            <p:spPr bwMode="auto">
              <a:xfrm>
                <a:off x="7771342" y="2158345"/>
                <a:ext cx="59031" cy="74492"/>
              </a:xfrm>
              <a:prstGeom prst="ellipse">
                <a:avLst/>
              </a:pr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92" name="Freeform 58"/>
              <p:cNvSpPr>
                <a:spLocks/>
              </p:cNvSpPr>
              <p:nvPr/>
            </p:nvSpPr>
            <p:spPr bwMode="auto">
              <a:xfrm>
                <a:off x="7798350" y="2237219"/>
                <a:ext cx="386" cy="744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80"/>
                  </a:cxn>
                </a:cxnLst>
                <a:rect l="0" t="0" r="r" b="b"/>
                <a:pathLst>
                  <a:path w="1" h="180">
                    <a:moveTo>
                      <a:pt x="0" y="0"/>
                    </a:moveTo>
                    <a:lnTo>
                      <a:pt x="1" y="180"/>
                    </a:lnTo>
                  </a:path>
                </a:pathLst>
              </a:cu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93" name="Freeform 57"/>
              <p:cNvSpPr>
                <a:spLocks/>
              </p:cNvSpPr>
              <p:nvPr/>
            </p:nvSpPr>
            <p:spPr bwMode="auto">
              <a:xfrm>
                <a:off x="7749736" y="2311710"/>
                <a:ext cx="43598" cy="49661"/>
              </a:xfrm>
              <a:custGeom>
                <a:avLst/>
                <a:gdLst/>
                <a:ahLst/>
                <a:cxnLst>
                  <a:cxn ang="0">
                    <a:pos x="135" y="0"/>
                  </a:cxn>
                  <a:cxn ang="0">
                    <a:pos x="0" y="119"/>
                  </a:cxn>
                </a:cxnLst>
                <a:rect l="0" t="0" r="r" b="b"/>
                <a:pathLst>
                  <a:path w="135" h="119">
                    <a:moveTo>
                      <a:pt x="135" y="0"/>
                    </a:moveTo>
                    <a:lnTo>
                      <a:pt x="0" y="119"/>
                    </a:lnTo>
                  </a:path>
                </a:pathLst>
              </a:cu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94" name="Freeform 56"/>
              <p:cNvSpPr>
                <a:spLocks/>
              </p:cNvSpPr>
              <p:nvPr/>
            </p:nvSpPr>
            <p:spPr bwMode="auto">
              <a:xfrm>
                <a:off x="7803365" y="2311710"/>
                <a:ext cx="52858" cy="555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133"/>
                  </a:cxn>
                </a:cxnLst>
                <a:rect l="0" t="0" r="r" b="b"/>
                <a:pathLst>
                  <a:path w="159" h="133">
                    <a:moveTo>
                      <a:pt x="0" y="0"/>
                    </a:moveTo>
                    <a:lnTo>
                      <a:pt x="159" y="133"/>
                    </a:lnTo>
                  </a:path>
                </a:pathLst>
              </a:cu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95" name="Freeform 55"/>
              <p:cNvSpPr>
                <a:spLocks/>
              </p:cNvSpPr>
              <p:nvPr/>
            </p:nvSpPr>
            <p:spPr bwMode="auto">
              <a:xfrm>
                <a:off x="7743177" y="2243062"/>
                <a:ext cx="54015" cy="36515"/>
              </a:xfrm>
              <a:custGeom>
                <a:avLst/>
                <a:gdLst/>
                <a:ahLst/>
                <a:cxnLst>
                  <a:cxn ang="0">
                    <a:pos x="165" y="0"/>
                  </a:cxn>
                  <a:cxn ang="0">
                    <a:pos x="0" y="90"/>
                  </a:cxn>
                </a:cxnLst>
                <a:rect l="0" t="0" r="r" b="b"/>
                <a:pathLst>
                  <a:path w="165" h="90">
                    <a:moveTo>
                      <a:pt x="165" y="0"/>
                    </a:moveTo>
                    <a:lnTo>
                      <a:pt x="0" y="90"/>
                    </a:lnTo>
                  </a:path>
                </a:pathLst>
              </a:cu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96" name="Freeform 54"/>
              <p:cNvSpPr>
                <a:spLocks/>
              </p:cNvSpPr>
              <p:nvPr/>
            </p:nvSpPr>
            <p:spPr bwMode="auto">
              <a:xfrm>
                <a:off x="7797192" y="2243062"/>
                <a:ext cx="56716" cy="292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2" y="71"/>
                  </a:cxn>
                </a:cxnLst>
                <a:rect l="0" t="0" r="r" b="b"/>
                <a:pathLst>
                  <a:path w="172" h="71">
                    <a:moveTo>
                      <a:pt x="0" y="0"/>
                    </a:moveTo>
                    <a:lnTo>
                      <a:pt x="172" y="71"/>
                    </a:lnTo>
                  </a:path>
                </a:pathLst>
              </a:custGeom>
              <a:noFill/>
              <a:ln w="28575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7878644" y="1865903"/>
                  <a:ext cx="35611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ko-KR" alt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𝜗</m:t>
                      </m:r>
                    </m:oMath>
                  </a14:m>
                  <a:r>
                    <a:rPr kumimoji="0" lang="en-US" altLang="ko-KR" sz="2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맑은 고딕"/>
                      <a:ea typeface="맑은 고딕" panose="020B0503020000020004" pitchFamily="50" charset="-127"/>
                      <a:cs typeface="+mn-cs"/>
                    </a:rPr>
                    <a:t>’</a:t>
                  </a:r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78644" y="1865903"/>
                  <a:ext cx="356113" cy="400110"/>
                </a:xfrm>
                <a:prstGeom prst="rect">
                  <a:avLst/>
                </a:prstGeom>
                <a:blipFill>
                  <a:blip r:embed="rId13"/>
                  <a:stretch>
                    <a:fillRect t="-9231" r="-34483" b="-276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7" name="직선 화살표 연결선 86"/>
          <p:cNvCxnSpPr/>
          <p:nvPr/>
        </p:nvCxnSpPr>
        <p:spPr>
          <a:xfrm flipV="1">
            <a:off x="1185817" y="1826909"/>
            <a:ext cx="2741444" cy="4655334"/>
          </a:xfrm>
          <a:prstGeom prst="straightConnector1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그룹 96"/>
          <p:cNvGrpSpPr/>
          <p:nvPr/>
        </p:nvGrpSpPr>
        <p:grpSpPr>
          <a:xfrm>
            <a:off x="1540054" y="3748065"/>
            <a:ext cx="428481" cy="616443"/>
            <a:chOff x="2607278" y="2572542"/>
            <a:chExt cx="520266" cy="616443"/>
          </a:xfrm>
        </p:grpSpPr>
        <p:grpSp>
          <p:nvGrpSpPr>
            <p:cNvPr id="98" name="그룹 97"/>
            <p:cNvGrpSpPr/>
            <p:nvPr/>
          </p:nvGrpSpPr>
          <p:grpSpPr>
            <a:xfrm>
              <a:off x="2842868" y="2841885"/>
              <a:ext cx="284676" cy="347100"/>
              <a:chOff x="2915724" y="2982370"/>
              <a:chExt cx="117057" cy="193913"/>
            </a:xfrm>
          </p:grpSpPr>
          <p:sp>
            <p:nvSpPr>
              <p:cNvPr id="100" name="Oval 65"/>
              <p:cNvSpPr>
                <a:spLocks noChangeArrowheads="1"/>
              </p:cNvSpPr>
              <p:nvPr/>
            </p:nvSpPr>
            <p:spPr bwMode="auto">
              <a:xfrm>
                <a:off x="2945779" y="2982370"/>
                <a:ext cx="60901" cy="69448"/>
              </a:xfrm>
              <a:prstGeom prst="ellipse">
                <a:avLst/>
              </a:pr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1" name="Freeform 64"/>
              <p:cNvSpPr>
                <a:spLocks/>
              </p:cNvSpPr>
              <p:nvPr/>
            </p:nvSpPr>
            <p:spPr bwMode="auto">
              <a:xfrm>
                <a:off x="2973066" y="3055425"/>
                <a:ext cx="395" cy="694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80"/>
                  </a:cxn>
                </a:cxnLst>
                <a:rect l="0" t="0" r="r" b="b"/>
                <a:pathLst>
                  <a:path w="1" h="180">
                    <a:moveTo>
                      <a:pt x="0" y="0"/>
                    </a:moveTo>
                    <a:lnTo>
                      <a:pt x="1" y="180"/>
                    </a:lnTo>
                  </a:path>
                </a:pathLst>
              </a:cu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2" name="Freeform 63"/>
              <p:cNvSpPr>
                <a:spLocks/>
              </p:cNvSpPr>
              <p:nvPr/>
            </p:nvSpPr>
            <p:spPr bwMode="auto">
              <a:xfrm>
                <a:off x="2922842" y="3124873"/>
                <a:ext cx="45478" cy="45998"/>
              </a:xfrm>
              <a:custGeom>
                <a:avLst/>
                <a:gdLst/>
                <a:ahLst/>
                <a:cxnLst>
                  <a:cxn ang="0">
                    <a:pos x="135" y="0"/>
                  </a:cxn>
                  <a:cxn ang="0">
                    <a:pos x="0" y="119"/>
                  </a:cxn>
                </a:cxnLst>
                <a:rect l="0" t="0" r="r" b="b"/>
                <a:pathLst>
                  <a:path w="135" h="119">
                    <a:moveTo>
                      <a:pt x="135" y="0"/>
                    </a:moveTo>
                    <a:lnTo>
                      <a:pt x="0" y="119"/>
                    </a:lnTo>
                  </a:path>
                </a:pathLst>
              </a:cu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3" name="Freeform 62"/>
              <p:cNvSpPr>
                <a:spLocks/>
              </p:cNvSpPr>
              <p:nvPr/>
            </p:nvSpPr>
            <p:spPr bwMode="auto">
              <a:xfrm>
                <a:off x="2978998" y="3124873"/>
                <a:ext cx="53783" cy="514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133"/>
                  </a:cxn>
                </a:cxnLst>
                <a:rect l="0" t="0" r="r" b="b"/>
                <a:pathLst>
                  <a:path w="159" h="133">
                    <a:moveTo>
                      <a:pt x="0" y="0"/>
                    </a:moveTo>
                    <a:lnTo>
                      <a:pt x="159" y="133"/>
                    </a:lnTo>
                  </a:path>
                </a:pathLst>
              </a:cu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4" name="Freeform 61"/>
              <p:cNvSpPr>
                <a:spLocks/>
              </p:cNvSpPr>
              <p:nvPr/>
            </p:nvSpPr>
            <p:spPr bwMode="auto">
              <a:xfrm>
                <a:off x="2915724" y="3060837"/>
                <a:ext cx="56551" cy="34273"/>
              </a:xfrm>
              <a:custGeom>
                <a:avLst/>
                <a:gdLst/>
                <a:ahLst/>
                <a:cxnLst>
                  <a:cxn ang="0">
                    <a:pos x="165" y="0"/>
                  </a:cxn>
                  <a:cxn ang="0">
                    <a:pos x="0" y="90"/>
                  </a:cxn>
                </a:cxnLst>
                <a:rect l="0" t="0" r="r" b="b"/>
                <a:pathLst>
                  <a:path w="165" h="90">
                    <a:moveTo>
                      <a:pt x="165" y="0"/>
                    </a:moveTo>
                    <a:lnTo>
                      <a:pt x="0" y="90"/>
                    </a:lnTo>
                  </a:path>
                </a:pathLst>
              </a:cu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5" name="Freeform 60"/>
              <p:cNvSpPr>
                <a:spLocks/>
              </p:cNvSpPr>
              <p:nvPr/>
            </p:nvSpPr>
            <p:spPr bwMode="auto">
              <a:xfrm>
                <a:off x="2972275" y="3060837"/>
                <a:ext cx="50224" cy="405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0" y="105"/>
                  </a:cxn>
                </a:cxnLst>
                <a:rect l="0" t="0" r="r" b="b"/>
                <a:pathLst>
                  <a:path w="150" h="105">
                    <a:moveTo>
                      <a:pt x="0" y="0"/>
                    </a:moveTo>
                    <a:lnTo>
                      <a:pt x="150" y="105"/>
                    </a:lnTo>
                  </a:path>
                </a:pathLst>
              </a:custGeom>
              <a:noFill/>
              <a:ln w="28575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2607278" y="2572542"/>
                  <a:ext cx="27954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ko-KR" alt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𝜗</m:t>
                        </m:r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4" name="TextBox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7278" y="2572542"/>
                  <a:ext cx="279540" cy="400110"/>
                </a:xfrm>
                <a:prstGeom prst="rect">
                  <a:avLst/>
                </a:prstGeom>
                <a:blipFill>
                  <a:blip r:embed="rId16"/>
                  <a:stretch>
                    <a:fillRect r="-44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2" name="순서도: 연결자 121"/>
          <p:cNvSpPr/>
          <p:nvPr/>
        </p:nvSpPr>
        <p:spPr>
          <a:xfrm>
            <a:off x="1795340" y="5350563"/>
            <a:ext cx="62885" cy="80265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1330862" y="5140941"/>
                <a:ext cx="4394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𝑃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862" y="5140941"/>
                <a:ext cx="439416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순서도: 연결자 123"/>
          <p:cNvSpPr/>
          <p:nvPr/>
        </p:nvSpPr>
        <p:spPr>
          <a:xfrm>
            <a:off x="1819340" y="3008705"/>
            <a:ext cx="62885" cy="80265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1397557" y="2456138"/>
                <a:ext cx="5531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𝑄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7557" y="2456138"/>
                <a:ext cx="553100" cy="400110"/>
              </a:xfrm>
              <a:prstGeom prst="rect">
                <a:avLst/>
              </a:prstGeom>
              <a:blipFill>
                <a:blip r:embed="rId18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6" name="순서도: 연결자 125"/>
          <p:cNvSpPr/>
          <p:nvPr/>
        </p:nvSpPr>
        <p:spPr>
          <a:xfrm>
            <a:off x="3162395" y="3008705"/>
            <a:ext cx="62885" cy="80265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2746667" y="2633196"/>
                <a:ext cx="5590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𝑄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667" y="2633196"/>
                <a:ext cx="559063" cy="400110"/>
              </a:xfrm>
              <a:prstGeom prst="rect">
                <a:avLst/>
              </a:prstGeom>
              <a:blipFill>
                <a:blip r:embed="rId19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직선 연결선 7"/>
          <p:cNvCxnSpPr/>
          <p:nvPr/>
        </p:nvCxnSpPr>
        <p:spPr>
          <a:xfrm>
            <a:off x="1833540" y="3042315"/>
            <a:ext cx="25145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/>
              <p:cNvSpPr txBox="1"/>
              <p:nvPr/>
            </p:nvSpPr>
            <p:spPr>
              <a:xfrm>
                <a:off x="1480044" y="5320400"/>
                <a:ext cx="3590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0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28" name="TextBox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0044" y="5320400"/>
                <a:ext cx="359060" cy="40011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/>
              <p:cNvSpPr/>
              <p:nvPr/>
            </p:nvSpPr>
            <p:spPr>
              <a:xfrm>
                <a:off x="7921497" y="1083525"/>
                <a:ext cx="3646704" cy="594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Cambria Math" panose="02040503050406030204" pitchFamily="18" charset="0"/>
                    <a:cs typeface="+mn-cs"/>
                  </a:rPr>
                  <a:t>(</a:t>
                </a:r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Cambria Math" panose="02040503050406030204" pitchFamily="18" charset="0"/>
                    <a:cs typeface="+mn-cs"/>
                  </a:rPr>
                  <a:t>시간</a:t>
                </a: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Cambria Math" panose="02040503050406030204" pitchFamily="18" charset="0"/>
                    <a:cs typeface="+mn-cs"/>
                  </a:rPr>
                  <a:t> </a:t>
                </a:r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Cambria Math" panose="02040503050406030204" pitchFamily="18" charset="0"/>
                    <a:cs typeface="+mn-cs"/>
                  </a:rPr>
                  <a:t>지연</a:t>
                </a: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Cambria Math" panose="02040503050406030204" pitchFamily="18" charset="0"/>
                    <a:cs typeface="+mn-cs"/>
                  </a:rPr>
                  <a:t>: </a:t>
                </a: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∆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en-US" altLang="ko-KR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altLang="ko-KR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𝑣</m:t>
                                    </m:r>
                                    <m:r>
                                      <a:rPr kumimoji="0" lang="en-US" altLang="ko-KR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/</m:t>
                                    </m:r>
                                    <m:r>
                                      <a:rPr kumimoji="0" lang="en-US" altLang="ko-KR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∆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′</m:t>
                    </m:r>
                  </m:oMath>
                </a14:m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Cambria Math" panose="02040503050406030204" pitchFamily="18" charset="0"/>
                    <a:cs typeface="+mn-cs"/>
                  </a:rPr>
                  <a:t>) </a:t>
                </a:r>
                <a:endPara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9" name="직사각형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497" y="1083525"/>
                <a:ext cx="3646704" cy="594330"/>
              </a:xfrm>
              <a:prstGeom prst="rect">
                <a:avLst/>
              </a:prstGeom>
              <a:blipFill>
                <a:blip r:embed="rId21"/>
                <a:stretch>
                  <a:fillRect l="-1669" r="-668" b="-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직사각형 9"/>
              <p:cNvSpPr/>
              <p:nvPr/>
            </p:nvSpPr>
            <p:spPr>
              <a:xfrm>
                <a:off x="4908935" y="1805294"/>
                <a:ext cx="7127555" cy="42936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ko-KR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𝜗</m:t>
                    </m:r>
                  </m:oMath>
                </a14:m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의 경로에 대한 고유 시간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: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Cambria Math" panose="02040503050406030204" pitchFamily="18" charset="0"/>
                    <a:cs typeface="+mn-cs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ko-KR" alt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τ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l-GR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ϑ</m:t>
                        </m:r>
                      </m:sub>
                    </m:sSub>
                    <m:r>
                      <a:rPr kumimoji="0" lang="en-US" altLang="ko-KR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∆</m:t>
                    </m:r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𝑡</m:t>
                    </m:r>
                  </m:oMath>
                </a14:m>
                <a:r>
                  <a:rPr kumimoji="0" lang="en-US" altLang="ko-KR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  <a:endParaRPr kumimoji="0" lang="en-US" altLang="ko-KR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맑은 고딕" panose="020B0503020000020004" pitchFamily="50" charset="-127"/>
                  <a:cs typeface="+mn-cs"/>
                </a:endParaRPr>
              </a:p>
              <a:p>
                <a:pPr marL="342900" marR="0" lvl="0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ko-KR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𝜗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′</m:t>
                    </m:r>
                  </m:oMath>
                </a14:m>
                <a:r>
                  <a:rPr kumimoji="0" lang="ko-K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의 경로에 대한 </a:t>
                </a: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고유 시간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: </a:t>
                </a:r>
                <a:endParaRPr kumimoji="0" lang="en-US" altLang="ko-KR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ctr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ko-KR" alt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τ</m:t>
                        </m:r>
                      </m:e>
                      <m:sub>
                        <m:sSup>
                          <m:sSupPr>
                            <m:ctrlPr>
                              <a:rPr kumimoji="0" lang="el-GR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ko-KR" altLang="el-G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𝜗</m:t>
                            </m:r>
                          </m:e>
                          <m:sup>
                            <m: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kumimoji="0" lang="en-US" altLang="ko-KR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∆</m:t>
                    </m:r>
                    <m:sSup>
                      <m:sSup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p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1−</m:t>
                        </m:r>
                        <m:sSup>
                          <m:sSupPr>
                            <m:ctrlP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𝑣</m:t>
                            </m:r>
                            <m: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/</m:t>
                            </m:r>
                            <m: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  <m: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  <m:sup>
                            <m: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∆</m:t>
                    </m:r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   (&lt;</m:t>
                    </m:r>
                    <m:sSub>
                      <m:sSub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ko-KR" alt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τ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0" lang="el-GR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ϑ</m:t>
                        </m:r>
                      </m:sub>
                    </m:sSub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Cambria Math" panose="02040503050406030204" pitchFamily="18" charset="0"/>
                    <a:cs typeface="+mn-cs"/>
                  </a:rPr>
                  <a:t> </a:t>
                </a:r>
                <a:endPara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Cambria Math" panose="02040503050406030204" pitchFamily="18" charset="0"/>
                  <a:cs typeface="+mn-cs"/>
                </a:endParaRPr>
              </a:p>
              <a:p>
                <a:pPr marL="342900" marR="0" lvl="0" indent="-3429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0" lang="ko-KR" alt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τ</m:t>
                        </m:r>
                      </m:e>
                      <m:sub>
                        <m:sSup>
                          <m:sSupPr>
                            <m:ctrlPr>
                              <a:rPr kumimoji="0" lang="el-GR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ko-KR" altLang="el-G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𝜗</m:t>
                            </m:r>
                          </m:e>
                          <m:sup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=∆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𝜏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1−</m:t>
                        </m:r>
                        <m:sSup>
                          <m:sSup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𝑣</m:t>
                            </m:r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/</m:t>
                            </m:r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  <m:sup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∆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</m:e>
                          <m:sup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sSup>
                          <m:sSup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𝑣</m:t>
                            </m:r>
                          </m:e>
                          <m:sup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</m:num>
                      <m:den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𝑐</m:t>
                        </m:r>
                      </m:den>
                    </m:f>
                  </m:oMath>
                </a14:m>
                <a:endParaRPr kumimoji="0" lang="en-US" altLang="ko-KR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∆</m:t>
                                  </m:r>
                                  <m:r>
                                    <a:rPr kumimoji="0" lang="en-US" altLang="ko-K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  <m:r>
                                    <a:rPr kumimoji="0" lang="en-US" altLang="ko-K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/∆</m:t>
                                  </m:r>
                                  <m:r>
                                    <a:rPr kumimoji="0" lang="en-US" altLang="ko-K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num>
                        <m:den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den>
                      </m:f>
                      <m:r>
                        <m:rPr>
                          <m:nor/>
                        </m:rPr>
                        <a:rPr kumimoji="0" lang="en-US" altLang="ko-K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맑은 고딕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  <m: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∆</m:t>
                                  </m:r>
                                  <m: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∆</m:t>
                              </m:r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]</m:t>
                          </m:r>
                        </m:e>
                      </m:rad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den>
                      </m:f>
                    </m:oMath>
                  </m:oMathPara>
                </a14:m>
                <a:endParaRPr kumimoji="0" lang="en-US" altLang="ko-KR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Cambria Math" panose="02040503050406030204" pitchFamily="18" charset="0"/>
                    <a:cs typeface="+mn-cs"/>
                  </a:rPr>
                  <a:t>             </a:t>
                </a: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sSup>
                          <m:sSup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∆</m:t>
                            </m:r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  <m:sup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rad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𝑐</m:t>
                        </m:r>
                      </m:den>
                    </m:f>
                  </m:oMath>
                </a14:m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  <a:sym typeface="Wingdings" panose="05000000000000000000" pitchFamily="2" charset="2"/>
                  </a:rPr>
                  <a:t>            </a:t>
                </a:r>
                <a14:m>
                  <m:oMath xmlns:m="http://schemas.openxmlformats.org/officeDocument/2006/math"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∆</m:t>
                    </m:r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𝜏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sSup>
                          <m:sSupPr>
                            <m:ctrlP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∆</m:t>
                            </m:r>
                            <m: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  <m:sup>
                            <m: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rad>
                    <m:f>
                      <m:f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𝑐</m:t>
                        </m:r>
                      </m:den>
                    </m:f>
                    <m:r>
                      <m:rPr>
                        <m:nor/>
                      </m:rPr>
                      <a:rPr kumimoji="0" lang="en-US" altLang="ko-KR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en-US" altLang="ko-KR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 </m:t>
                    </m:r>
                    <m:groupChr>
                      <m:groupChrPr>
                        <m:chr m:val="⇒"/>
                        <m:vertJc m:val="bot"/>
                        <m:ctrlPr>
                          <a:rPr kumimoji="0" lang="en-US" altLang="ko-KR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kumimoji="0" lang="en-US" altLang="ko-KR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</m:t>
                        </m:r>
                        <m:r>
                          <a:rPr kumimoji="0" lang="en-US" altLang="ko-KR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  ∆</m:t>
                        </m:r>
                        <m:r>
                          <a:rPr kumimoji="0" lang="en-US" altLang="ko-KR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0" lang="ko-KR" altLang="en-US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→</m:t>
                        </m:r>
                        <m:r>
                          <a:rPr kumimoji="0" lang="en-US" altLang="ko-KR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0  </m:t>
                        </m:r>
                      </m:e>
                    </m:groupChr>
                    <m:r>
                      <a:rPr kumimoji="0" lang="en-US" altLang="ko-KR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  </m:t>
                    </m:r>
                    <m:r>
                      <a:rPr kumimoji="0" lang="en-US" altLang="ko-KR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𝑑</m:t>
                    </m:r>
                    <m:r>
                      <a:rPr kumimoji="0" lang="en-US" altLang="ko-KR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𝜏</m:t>
                    </m:r>
                    <m:r>
                      <a:rPr kumimoji="0" lang="en-US" altLang="ko-KR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altLang="ko-KR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altLang="ko-KR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ko-KR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</m:t>
                        </m:r>
                        <m:sSup>
                          <m:sSupPr>
                            <m:ctrlPr>
                              <a:rPr kumimoji="0" lang="en-US" altLang="ko-KR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𝑠</m:t>
                            </m:r>
                          </m:e>
                          <m:sup>
                            <m:r>
                              <a:rPr kumimoji="0" lang="en-US" altLang="ko-KR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kumimoji="0" lang="en-US" altLang="ko-KR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/</m:t>
                    </m:r>
                    <m:r>
                      <a:rPr kumimoji="0" lang="en-US" altLang="ko-KR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𝑐</m:t>
                    </m:r>
                  </m:oMath>
                </a14:m>
                <a:endPara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0" name="직사각형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935" y="1805294"/>
                <a:ext cx="7127555" cy="4293676"/>
              </a:xfrm>
              <a:prstGeom prst="rect">
                <a:avLst/>
              </a:prstGeom>
              <a:blipFill>
                <a:blip r:embed="rId22"/>
                <a:stretch>
                  <a:fillRect l="-1283" b="-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/>
              <p:cNvSpPr txBox="1"/>
              <p:nvPr/>
            </p:nvSpPr>
            <p:spPr>
              <a:xfrm>
                <a:off x="3022562" y="5390695"/>
                <a:ext cx="3590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en-US" altLang="ko-KR" sz="20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29" name="TextBox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2562" y="5390695"/>
                <a:ext cx="359060" cy="400110"/>
              </a:xfrm>
              <a:prstGeom prst="rect">
                <a:avLst/>
              </a:prstGeom>
              <a:blipFill>
                <a:blip r:embed="rId23"/>
                <a:stretch>
                  <a:fillRect r="-22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모서리가 둥근 직사각형 10"/>
          <p:cNvSpPr/>
          <p:nvPr/>
        </p:nvSpPr>
        <p:spPr>
          <a:xfrm>
            <a:off x="5952931" y="5350563"/>
            <a:ext cx="5337110" cy="74840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66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CB7FA3D1-9991-4C1E-9531-8168814805F6}"/>
              </a:ext>
            </a:extLst>
          </p:cNvPr>
          <p:cNvSpPr/>
          <p:nvPr/>
        </p:nvSpPr>
        <p:spPr>
          <a:xfrm>
            <a:off x="1325184" y="2876550"/>
            <a:ext cx="10028616" cy="1625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광속 불변과 시공간의 새로운 성질</a:t>
            </a:r>
            <a:endParaRPr kumimoji="0" lang="ko-KR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484848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1493A-9063-49C3-A169-18B8C0934BE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03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/>
          </p:cNvSpPr>
          <p:nvPr/>
        </p:nvSpPr>
        <p:spPr bwMode="auto">
          <a:xfrm>
            <a:off x="1564116" y="2029656"/>
            <a:ext cx="783017" cy="3775608"/>
          </a:xfrm>
          <a:custGeom>
            <a:avLst/>
            <a:gdLst/>
            <a:ahLst/>
            <a:cxnLst>
              <a:cxn ang="0">
                <a:pos x="450" y="2632"/>
              </a:cxn>
              <a:cxn ang="0">
                <a:pos x="90" y="2272"/>
              </a:cxn>
              <a:cxn ang="0">
                <a:pos x="991" y="1371"/>
              </a:cxn>
              <a:cxn ang="0">
                <a:pos x="205" y="0"/>
              </a:cxn>
            </a:cxnLst>
            <a:rect l="0" t="0" r="r" b="b"/>
            <a:pathLst>
              <a:path w="1010" h="2632">
                <a:moveTo>
                  <a:pt x="450" y="2632"/>
                </a:moveTo>
                <a:cubicBezTo>
                  <a:pt x="225" y="2557"/>
                  <a:pt x="0" y="2482"/>
                  <a:pt x="90" y="2272"/>
                </a:cubicBezTo>
                <a:cubicBezTo>
                  <a:pt x="180" y="2062"/>
                  <a:pt x="972" y="1750"/>
                  <a:pt x="991" y="1371"/>
                </a:cubicBezTo>
                <a:cubicBezTo>
                  <a:pt x="1010" y="992"/>
                  <a:pt x="369" y="286"/>
                  <a:pt x="205" y="0"/>
                </a:cubicBez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직사각형 13"/>
              <p:cNvSpPr/>
              <p:nvPr/>
            </p:nvSpPr>
            <p:spPr>
              <a:xfrm>
                <a:off x="811306" y="757237"/>
                <a:ext cx="10181254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lvl="0" indent="-4572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ko-KR" alt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일반적인 시간적 경로</a:t>
                </a:r>
                <a:r>
                  <a:rPr kumimoji="0" lang="en-US" altLang="ko-KR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: </a:t>
                </a: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경로 상 어느 지점에서도 </a:t>
                </a:r>
                <a14:m>
                  <m:oMath xmlns:m="http://schemas.openxmlformats.org/officeDocument/2006/math"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𝑑</m:t>
                    </m:r>
                    <m:sSup>
                      <m:sSup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𝑠</m:t>
                        </m:r>
                      </m:e>
                      <m:sup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&lt;0</m:t>
                    </m:r>
                  </m:oMath>
                </a14:m>
                <a:endPara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4" name="직사각형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306" y="757237"/>
                <a:ext cx="10181254" cy="738664"/>
              </a:xfrm>
              <a:prstGeom prst="rect">
                <a:avLst/>
              </a:prstGeom>
              <a:blipFill>
                <a:blip r:embed="rId2"/>
                <a:stretch>
                  <a:fillRect l="-1437" b="-1570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직선 연결선 15"/>
          <p:cNvCxnSpPr/>
          <p:nvPr/>
        </p:nvCxnSpPr>
        <p:spPr>
          <a:xfrm flipV="1">
            <a:off x="2209939" y="4072995"/>
            <a:ext cx="185107" cy="347267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그룹 13"/>
          <p:cNvGrpSpPr/>
          <p:nvPr/>
        </p:nvGrpSpPr>
        <p:grpSpPr>
          <a:xfrm>
            <a:off x="1962938" y="2749662"/>
            <a:ext cx="220853" cy="319299"/>
            <a:chOff x="8311587" y="1196752"/>
            <a:chExt cx="220853" cy="319299"/>
          </a:xfrm>
        </p:grpSpPr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8367546" y="1196752"/>
              <a:ext cx="114903" cy="114829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8419775" y="1316767"/>
              <a:ext cx="746" cy="1148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80"/>
                </a:cxn>
              </a:cxnLst>
              <a:rect l="0" t="0" r="r" b="b"/>
              <a:pathLst>
                <a:path w="1" h="180">
                  <a:moveTo>
                    <a:pt x="0" y="0"/>
                  </a:moveTo>
                  <a:lnTo>
                    <a:pt x="1" y="18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325017" y="1431596"/>
              <a:ext cx="85804" cy="75565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119"/>
                </a:cxn>
              </a:cxnLst>
              <a:rect l="0" t="0" r="r" b="b"/>
              <a:pathLst>
                <a:path w="135" h="119">
                  <a:moveTo>
                    <a:pt x="135" y="0"/>
                  </a:moveTo>
                  <a:lnTo>
                    <a:pt x="0" y="119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430967" y="1431596"/>
              <a:ext cx="101473" cy="844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133"/>
                </a:cxn>
              </a:cxnLst>
              <a:rect l="0" t="0" r="r" b="b"/>
              <a:pathLst>
                <a:path w="159" h="133">
                  <a:moveTo>
                    <a:pt x="0" y="0"/>
                  </a:moveTo>
                  <a:lnTo>
                    <a:pt x="159" y="133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8311587" y="1325657"/>
              <a:ext cx="106696" cy="57044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90"/>
                </a:cxn>
              </a:cxnLst>
              <a:rect l="0" t="0" r="r" b="b"/>
              <a:pathLst>
                <a:path w="165" h="90">
                  <a:moveTo>
                    <a:pt x="165" y="0"/>
                  </a:moveTo>
                  <a:lnTo>
                    <a:pt x="0" y="9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" name="Freeform 23"/>
            <p:cNvSpPr>
              <a:spLocks/>
            </p:cNvSpPr>
            <p:nvPr/>
          </p:nvSpPr>
          <p:spPr bwMode="auto">
            <a:xfrm>
              <a:off x="8418283" y="1325657"/>
              <a:ext cx="94012" cy="66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105"/>
                </a:cxn>
              </a:cxnLst>
              <a:rect l="0" t="0" r="r" b="b"/>
              <a:pathLst>
                <a:path w="150" h="105">
                  <a:moveTo>
                    <a:pt x="0" y="0"/>
                  </a:moveTo>
                  <a:lnTo>
                    <a:pt x="150" y="105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직사각형 34"/>
              <p:cNvSpPr/>
              <p:nvPr/>
            </p:nvSpPr>
            <p:spPr>
              <a:xfrm>
                <a:off x="5027031" y="1649079"/>
                <a:ext cx="5185820" cy="141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ko-KR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</m:sSub>
                      <m:r>
                        <a:rPr kumimoji="0" lang="en-US" altLang="ko-KR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sSubSup>
                        <m:sSubSup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𝑖</m:t>
                          </m:r>
                        </m:sub>
                        <m:sup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bSup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Sup>
                            <m:sSubSupPr>
                              <m:ctrlP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∆</m:t>
                              </m:r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𝑠</m:t>
                              </m:r>
                            </m:e>
                            <m:sub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b>
                            <m:sup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</m:t>
                      </m:r>
                    </m:oMath>
                  </m:oMathPara>
                </a14:m>
                <a:endParaRPr kumimoji="0" lang="en-US" altLang="ko-KR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⟹   </m:t>
                    </m:r>
                    <m:func>
                      <m:func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altLang="ko-KR" sz="20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lim</m:t>
                            </m:r>
                          </m:e>
                          <m:lim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∆</m:t>
                            </m:r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𝜏</m:t>
                            </m:r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∆</m:t>
                                </m:r>
                                <m:sSub>
                                  <m:sSubPr>
                                    <m:ctrlPr>
                                      <a:rPr kumimoji="0" lang="en-US" altLang="ko-KR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ko-KR" alt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kumimoji="0" lang="en-US" altLang="ko-KR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</m:e>
                    </m:func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unc>
                      <m:func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kumimoji="0" lang="en-US" altLang="ko-KR" sz="2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lim</m:t>
                            </m:r>
                          </m:e>
                          <m:lim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∆</m:t>
                            </m:r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𝜏</m:t>
                            </m:r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𝑐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supHide m:val="on"/>
                                <m:ctrlP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7"/>
                                  </m:rP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rad>
                                  <m:radPr>
                                    <m:degHide m:val="on"/>
                                    <m:ctrlPr>
                                      <a:rPr kumimoji="0" lang="en-US" altLang="ko-KR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kumimoji="0" lang="en-US" altLang="ko-KR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kumimoji="0" lang="en-US" altLang="ko-KR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kumimoji="0" lang="en-US" altLang="ko-KR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∆</m:t>
                                        </m:r>
                                        <m:r>
                                          <a:rPr kumimoji="0" lang="en-US" altLang="ko-KR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kumimoji="0" lang="en-US" altLang="ko-KR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kumimoji="0" lang="en-US" altLang="ko-KR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rad>
                              </m:e>
                            </m:nary>
                          </m:e>
                        </m:d>
                      </m:e>
                    </m:func>
                  </m:oMath>
                </a14:m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Cambria Math" panose="02040503050406030204" pitchFamily="18" charset="0"/>
                    <a:cs typeface="+mn-cs"/>
                  </a:rPr>
                  <a:t> </a:t>
                </a:r>
                <a:endPara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5" name="직사각형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031" y="1649079"/>
                <a:ext cx="5185820" cy="14101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027031" y="3445826"/>
                <a:ext cx="5912976" cy="30005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marR="0" lvl="0" indent="-3429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/>
                  <a:buChar char="è"/>
                  <a:tabLst/>
                  <a:defRPr/>
                </a:pPr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ko-KR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𝜏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r>
                          <a:rPr kumimoji="0" lang="ko-KR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</m:e>
                    </m:nary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𝑐</m:t>
                        </m:r>
                      </m:den>
                    </m:f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rad>
                          <m:radPr>
                            <m:degHide m:val="on"/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𝑑𝑠</m:t>
                                </m:r>
                              </m:e>
                              <m:sup>
                                <m: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nary>
                  </m:oMath>
                </a14:m>
                <a:endParaRPr kumimoji="0" lang="en-US" altLang="ko-KR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rad>
                            <m:radPr>
                              <m:degHide m:val="on"/>
                              <m:ctrlP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kumimoji="0" lang="en-US" altLang="ko-K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ko-K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kumimoji="0" lang="en-US" altLang="ko-K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kumimoji="0" lang="en-US" altLang="ko-K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ko-K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𝑡</m:t>
                                  </m:r>
                                </m:e>
                                <m:sup>
                                  <m:r>
                                    <a:rPr kumimoji="0" lang="en-US" altLang="ko-K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kumimoji="0" lang="en-US" altLang="ko-K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ko-K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US" altLang="ko-K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kumimoji="0" lang="en-US" altLang="ko-K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ko-K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kumimoji="0" lang="en-US" altLang="ko-K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𝑑</m:t>
                              </m:r>
                              <m:sSup>
                                <m:sSupPr>
                                  <m:ctrlPr>
                                    <a:rPr kumimoji="0" lang="en-US" altLang="ko-K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ko-K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kumimoji="0" lang="en-US" altLang="ko-K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</m:oMath>
                  </m:oMathPara>
                </a14:m>
                <a:endParaRPr kumimoji="0" lang="en-US" altLang="ko-KR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den>
                      </m:f>
                      <m:nary>
                        <m:naryPr>
                          <m:ctrlP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ad>
                            <m:radPr>
                              <m:degHide m:val="on"/>
                              <m:ctrlP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kumimoji="0" lang="en-US" altLang="ko-KR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altLang="ko-KR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kumimoji="0" lang="en-US" altLang="ko-KR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altLang="ko-KR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𝑦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kumimoji="0" lang="en-US" altLang="ko-KR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altLang="ko-KR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𝑧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𝑑</m:t>
                      </m:r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𝑡</m:t>
                      </m:r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=</m:t>
                      </m:r>
                      <m:f>
                        <m:fPr>
                          <m:ctrlP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den>
                      </m:f>
                      <m:nary>
                        <m:naryPr>
                          <m:ctrlP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ad>
                            <m:radPr>
                              <m:degHide m:val="on"/>
                              <m:ctrlP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ko-K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𝑣</m:t>
                                  </m:r>
                                  <m:r>
                                    <a:rPr kumimoji="0" lang="en-US" altLang="ko-K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(</m:t>
                                  </m:r>
                                  <m:r>
                                    <a:rPr kumimoji="0" lang="en-US" altLang="ko-K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𝑡</m:t>
                                  </m:r>
                                  <m:r>
                                    <a:rPr kumimoji="0" lang="en-US" altLang="ko-K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𝑑𝑡</m:t>
                      </m:r>
                    </m:oMath>
                  </m:oMathPara>
                </a14:m>
                <a:endPara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7031" y="3445826"/>
                <a:ext cx="5912976" cy="3000565"/>
              </a:xfrm>
              <a:prstGeom prst="rect">
                <a:avLst/>
              </a:prstGeom>
              <a:blipFill>
                <a:blip r:embed="rId4"/>
                <a:stretch>
                  <a:fillRect l="-2474" t="-2052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856583" y="5039779"/>
                <a:ext cx="242226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ko-KR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ko-KR" alt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sup>
                      </m:sSup>
                      <m:d>
                        <m:dPr>
                          <m:ctrlPr>
                            <a:rPr kumimoji="0" lang="en-US" altLang="ko-K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0" lang="en-US" altLang="ko-KR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=(</m:t>
                      </m:r>
                      <m:r>
                        <a:rPr kumimoji="0" lang="en-US" altLang="ko-KR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𝑡</m:t>
                      </m:r>
                      <m:r>
                        <a:rPr kumimoji="0" lang="en-US" altLang="ko-KR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en-US" altLang="ko-KR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𝑥</m:t>
                      </m:r>
                      <m:d>
                        <m:dPr>
                          <m:ctrlPr>
                            <a:rPr kumimoji="0" lang="en-US" altLang="ko-K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0" lang="en-US" altLang="ko-KR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en-US" altLang="ko-KR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𝑦</m:t>
                      </m:r>
                      <m:d>
                        <m:dPr>
                          <m:ctrlPr>
                            <a:rPr kumimoji="0" lang="en-US" altLang="ko-K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0" lang="en-US" altLang="ko-KR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en-US" altLang="ko-KR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𝑧</m:t>
                      </m:r>
                      <m:d>
                        <m:dPr>
                          <m:ctrlPr>
                            <a:rPr kumimoji="0" lang="en-US" altLang="ko-K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</m:d>
                      <m:r>
                        <a:rPr kumimoji="0" lang="en-US" altLang="ko-KR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altLang="ko-KR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583" y="5039779"/>
                <a:ext cx="2422266" cy="246221"/>
              </a:xfrm>
              <a:prstGeom prst="rect">
                <a:avLst/>
              </a:prstGeom>
              <a:blipFill>
                <a:blip r:embed="rId5"/>
                <a:stretch>
                  <a:fillRect l="-2267" b="-37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타원 37"/>
          <p:cNvSpPr/>
          <p:nvPr/>
        </p:nvSpPr>
        <p:spPr>
          <a:xfrm>
            <a:off x="1687490" y="511147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직사각형 1"/>
              <p:cNvSpPr/>
              <p:nvPr/>
            </p:nvSpPr>
            <p:spPr>
              <a:xfrm>
                <a:off x="9153376" y="5205939"/>
                <a:ext cx="2352824" cy="5116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여기서</a:t>
                </a:r>
                <a:r>
                  <a:rPr kumimoji="0" lang="en-US" altLang="ko-K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ko-K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kumimoji="0" lang="en-US" altLang="ko-K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altLang="ko-K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kumimoji="0" lang="ko-KR" altLang="en-US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𝛼</m:t>
                        </m:r>
                      </m:sup>
                    </m:sSup>
                    <m:d>
                      <m:dPr>
                        <m:ctrlPr>
                          <a:rPr kumimoji="0" lang="en-US" altLang="ko-K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</m:d>
                    <m:r>
                      <a:rPr kumimoji="0" lang="en-US" altLang="ko-KR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ko-K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sSup>
                          <m:sSupPr>
                            <m:ctrlPr>
                              <a:rPr kumimoji="0" lang="en-US" altLang="ko-K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ko-KR" altLang="en-US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𝛼</m:t>
                            </m:r>
                          </m:sup>
                        </m:sSup>
                      </m:num>
                      <m:den>
                        <m:r>
                          <a:rPr kumimoji="0" lang="en-US" altLang="ko-K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den>
                    </m:f>
                  </m:oMath>
                </a14:m>
                <a:r>
                  <a: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.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" name="직사각형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3376" y="5205939"/>
                <a:ext cx="2352824" cy="511615"/>
              </a:xfrm>
              <a:prstGeom prst="rect">
                <a:avLst/>
              </a:prstGeom>
              <a:blipFill>
                <a:blip r:embed="rId6"/>
                <a:stretch>
                  <a:fillRect l="-2332" r="-1036" b="-47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직선 연결선 19"/>
          <p:cNvCxnSpPr/>
          <p:nvPr/>
        </p:nvCxnSpPr>
        <p:spPr>
          <a:xfrm flipV="1">
            <a:off x="1705775" y="4823902"/>
            <a:ext cx="185107" cy="312743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 flipV="1">
            <a:off x="1942389" y="4595658"/>
            <a:ext cx="170116" cy="222042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 flipV="1">
            <a:off x="2341790" y="3686580"/>
            <a:ext cx="5342" cy="347268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연결선 40"/>
          <p:cNvCxnSpPr/>
          <p:nvPr/>
        </p:nvCxnSpPr>
        <p:spPr>
          <a:xfrm flipH="1" flipV="1">
            <a:off x="2153601" y="3114219"/>
            <a:ext cx="87146" cy="312743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 flipH="1" flipV="1">
            <a:off x="1798328" y="2229574"/>
            <a:ext cx="128335" cy="312744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/>
          <p:cNvCxnSpPr/>
          <p:nvPr/>
        </p:nvCxnSpPr>
        <p:spPr>
          <a:xfrm flipH="1" flipV="1">
            <a:off x="1590194" y="5204489"/>
            <a:ext cx="43573" cy="31274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연결선 46"/>
          <p:cNvCxnSpPr/>
          <p:nvPr/>
        </p:nvCxnSpPr>
        <p:spPr>
          <a:xfrm flipH="1" flipV="1">
            <a:off x="1633766" y="5564571"/>
            <a:ext cx="148880" cy="156373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921134" y="4132494"/>
            <a:ext cx="166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“</a:t>
            </a:r>
            <a:r>
              <a:rPr kumimoji="0" lang="ko-KR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국소 </a:t>
            </a:r>
            <a:r>
              <a:rPr kumimoji="0" lang="ko-KR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등속계</a:t>
            </a:r>
            <a:r>
              <a:rPr kumimoji="0" lang="en-US" altLang="ko-K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/>
              <p:cNvSpPr/>
              <p:nvPr/>
            </p:nvSpPr>
            <p:spPr>
              <a:xfrm>
                <a:off x="1453730" y="5592357"/>
                <a:ext cx="4564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5" name="직사각형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730" y="5592357"/>
                <a:ext cx="456407" cy="369332"/>
              </a:xfrm>
              <a:prstGeom prst="rect">
                <a:avLst/>
              </a:prstGeom>
              <a:blipFill>
                <a:blip r:embed="rId7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직사각형 51"/>
              <p:cNvSpPr/>
              <p:nvPr/>
            </p:nvSpPr>
            <p:spPr>
              <a:xfrm>
                <a:off x="1474279" y="2316069"/>
                <a:ext cx="4617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52" name="직사각형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279" y="2316069"/>
                <a:ext cx="461728" cy="369332"/>
              </a:xfrm>
              <a:prstGeom prst="rect">
                <a:avLst/>
              </a:prstGeom>
              <a:blipFill>
                <a:blip r:embed="rId8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그룹 53"/>
          <p:cNvGrpSpPr/>
          <p:nvPr/>
        </p:nvGrpSpPr>
        <p:grpSpPr>
          <a:xfrm>
            <a:off x="832204" y="2721861"/>
            <a:ext cx="234454" cy="347100"/>
            <a:chOff x="2915724" y="2982370"/>
            <a:chExt cx="117057" cy="193913"/>
          </a:xfrm>
        </p:grpSpPr>
        <p:sp>
          <p:nvSpPr>
            <p:cNvPr id="57" name="Oval 65"/>
            <p:cNvSpPr>
              <a:spLocks noChangeArrowheads="1"/>
            </p:cNvSpPr>
            <p:nvPr/>
          </p:nvSpPr>
          <p:spPr bwMode="auto">
            <a:xfrm>
              <a:off x="2945779" y="2982370"/>
              <a:ext cx="60901" cy="69448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Freeform 64"/>
            <p:cNvSpPr>
              <a:spLocks/>
            </p:cNvSpPr>
            <p:nvPr/>
          </p:nvSpPr>
          <p:spPr bwMode="auto">
            <a:xfrm>
              <a:off x="2973066" y="3055425"/>
              <a:ext cx="395" cy="694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80"/>
                </a:cxn>
              </a:cxnLst>
              <a:rect l="0" t="0" r="r" b="b"/>
              <a:pathLst>
                <a:path w="1" h="180">
                  <a:moveTo>
                    <a:pt x="0" y="0"/>
                  </a:moveTo>
                  <a:lnTo>
                    <a:pt x="1" y="180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auto">
            <a:xfrm>
              <a:off x="2922842" y="3124873"/>
              <a:ext cx="45478" cy="45998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119"/>
                </a:cxn>
              </a:cxnLst>
              <a:rect l="0" t="0" r="r" b="b"/>
              <a:pathLst>
                <a:path w="135" h="119">
                  <a:moveTo>
                    <a:pt x="135" y="0"/>
                  </a:moveTo>
                  <a:lnTo>
                    <a:pt x="0" y="119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0" name="Freeform 62"/>
            <p:cNvSpPr>
              <a:spLocks/>
            </p:cNvSpPr>
            <p:nvPr/>
          </p:nvSpPr>
          <p:spPr bwMode="auto">
            <a:xfrm>
              <a:off x="2978998" y="3124873"/>
              <a:ext cx="53783" cy="514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133"/>
                </a:cxn>
              </a:cxnLst>
              <a:rect l="0" t="0" r="r" b="b"/>
              <a:pathLst>
                <a:path w="159" h="133">
                  <a:moveTo>
                    <a:pt x="0" y="0"/>
                  </a:moveTo>
                  <a:lnTo>
                    <a:pt x="159" y="133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2915724" y="3060837"/>
              <a:ext cx="56551" cy="34273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90"/>
                </a:cxn>
              </a:cxnLst>
              <a:rect l="0" t="0" r="r" b="b"/>
              <a:pathLst>
                <a:path w="165" h="90">
                  <a:moveTo>
                    <a:pt x="165" y="0"/>
                  </a:moveTo>
                  <a:lnTo>
                    <a:pt x="0" y="90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2972275" y="3060837"/>
              <a:ext cx="50224" cy="405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105"/>
                </a:cxn>
              </a:cxnLst>
              <a:rect l="0" t="0" r="r" b="b"/>
              <a:pathLst>
                <a:path w="150" h="105">
                  <a:moveTo>
                    <a:pt x="0" y="0"/>
                  </a:moveTo>
                  <a:lnTo>
                    <a:pt x="150" y="105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cxnSp>
        <p:nvCxnSpPr>
          <p:cNvPr id="8" name="직선 화살표 연결선 7"/>
          <p:cNvCxnSpPr/>
          <p:nvPr/>
        </p:nvCxnSpPr>
        <p:spPr>
          <a:xfrm flipV="1">
            <a:off x="949431" y="1931441"/>
            <a:ext cx="0" cy="3916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그룹 8"/>
          <p:cNvGrpSpPr/>
          <p:nvPr/>
        </p:nvGrpSpPr>
        <p:grpSpPr>
          <a:xfrm>
            <a:off x="1773782" y="2426848"/>
            <a:ext cx="2397889" cy="2171920"/>
            <a:chOff x="1773782" y="2426848"/>
            <a:chExt cx="2397889" cy="21719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979944" y="4077073"/>
                  <a:ext cx="315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ko-KR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∆</m:t>
                        </m:r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oMath>
                    </m:oMathPara>
                  </a14:m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944" y="4077073"/>
                  <a:ext cx="315023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13725" r="-11765" b="-1111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2302386" y="4160114"/>
                  <a:ext cx="37029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ko-KR" alt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∆</m:t>
                        </m:r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oMath>
                    </m:oMathPara>
                  </a14:m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2386" y="4160114"/>
                  <a:ext cx="370293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1667" r="-16667" b="-1304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타원 3"/>
            <p:cNvSpPr/>
            <p:nvPr/>
          </p:nvSpPr>
          <p:spPr>
            <a:xfrm>
              <a:off x="1773782" y="3815735"/>
              <a:ext cx="1121618" cy="783033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830232" y="2426848"/>
              <a:ext cx="1341439" cy="1651479"/>
            </a:xfrm>
            <a:prstGeom prst="rect">
              <a:avLst/>
            </a:prstGeom>
          </p:spPr>
        </p:pic>
      </p:grpSp>
      <p:sp>
        <p:nvSpPr>
          <p:cNvPr id="42" name="타원 41"/>
          <p:cNvSpPr/>
          <p:nvPr/>
        </p:nvSpPr>
        <p:spPr>
          <a:xfrm>
            <a:off x="1778346" y="569469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4" name="타원 43"/>
          <p:cNvSpPr/>
          <p:nvPr/>
        </p:nvSpPr>
        <p:spPr>
          <a:xfrm>
            <a:off x="1878883" y="245724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직사각형 45"/>
              <p:cNvSpPr/>
              <p:nvPr/>
            </p:nvSpPr>
            <p:spPr>
              <a:xfrm>
                <a:off x="632334" y="1649079"/>
                <a:ext cx="3634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𝑡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6" name="직사각형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34" y="1649079"/>
                <a:ext cx="363433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81082" y="2534853"/>
                <a:ext cx="2302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ko-KR" alt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𝜗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82" y="2534853"/>
                <a:ext cx="230224" cy="400110"/>
              </a:xfrm>
              <a:prstGeom prst="rect">
                <a:avLst/>
              </a:prstGeom>
              <a:blipFill>
                <a:blip r:embed="rId14"/>
                <a:stretch>
                  <a:fillRect r="-4473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691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7"/>
          <p:cNvSpPr>
            <a:spLocks/>
          </p:cNvSpPr>
          <p:nvPr/>
        </p:nvSpPr>
        <p:spPr bwMode="auto">
          <a:xfrm>
            <a:off x="1564116" y="2029656"/>
            <a:ext cx="783017" cy="3775608"/>
          </a:xfrm>
          <a:custGeom>
            <a:avLst/>
            <a:gdLst/>
            <a:ahLst/>
            <a:cxnLst>
              <a:cxn ang="0">
                <a:pos x="450" y="2632"/>
              </a:cxn>
              <a:cxn ang="0">
                <a:pos x="90" y="2272"/>
              </a:cxn>
              <a:cxn ang="0">
                <a:pos x="991" y="1371"/>
              </a:cxn>
              <a:cxn ang="0">
                <a:pos x="205" y="0"/>
              </a:cxn>
            </a:cxnLst>
            <a:rect l="0" t="0" r="r" b="b"/>
            <a:pathLst>
              <a:path w="1010" h="2632">
                <a:moveTo>
                  <a:pt x="450" y="2632"/>
                </a:moveTo>
                <a:cubicBezTo>
                  <a:pt x="225" y="2557"/>
                  <a:pt x="0" y="2482"/>
                  <a:pt x="90" y="2272"/>
                </a:cubicBezTo>
                <a:cubicBezTo>
                  <a:pt x="180" y="2062"/>
                  <a:pt x="972" y="1750"/>
                  <a:pt x="991" y="1371"/>
                </a:cubicBezTo>
                <a:cubicBezTo>
                  <a:pt x="1010" y="992"/>
                  <a:pt x="369" y="286"/>
                  <a:pt x="205" y="0"/>
                </a:cubicBez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직사각형 13"/>
              <p:cNvSpPr/>
              <p:nvPr/>
            </p:nvSpPr>
            <p:spPr>
              <a:xfrm>
                <a:off x="772483" y="633660"/>
                <a:ext cx="10181254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lvl="0" indent="-4572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ko-KR" alt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또 다른 관측자가 잰 </a:t>
                </a:r>
                <a14:m>
                  <m:oMath xmlns:m="http://schemas.openxmlformats.org/officeDocument/2006/math">
                    <m:r>
                      <a:rPr kumimoji="0" lang="ko-KR" altLang="en-US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𝜗</m:t>
                    </m:r>
                    <m:r>
                      <a:rPr kumimoji="0" lang="en-US" altLang="ko-KR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′ </m:t>
                    </m:r>
                  </m:oMath>
                </a14:m>
                <a:r>
                  <a:rPr kumimoji="0" lang="ko-KR" alt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경로의 고유 시간</a:t>
                </a:r>
                <a:r>
                  <a:rPr kumimoji="0" lang="en-US" altLang="ko-KR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:</a:t>
                </a:r>
                <a:endPara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4" name="직사각형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83" y="633660"/>
                <a:ext cx="10181254" cy="738664"/>
              </a:xfrm>
              <a:prstGeom prst="rect">
                <a:avLst/>
              </a:prstGeom>
              <a:blipFill>
                <a:blip r:embed="rId2"/>
                <a:stretch>
                  <a:fillRect l="-1437" b="-148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그룹 13"/>
          <p:cNvGrpSpPr/>
          <p:nvPr/>
        </p:nvGrpSpPr>
        <p:grpSpPr>
          <a:xfrm>
            <a:off x="1962938" y="2749662"/>
            <a:ext cx="220853" cy="319299"/>
            <a:chOff x="8311587" y="1196752"/>
            <a:chExt cx="220853" cy="319299"/>
          </a:xfrm>
        </p:grpSpPr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8367546" y="1196752"/>
              <a:ext cx="114903" cy="114829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8419775" y="1316767"/>
              <a:ext cx="746" cy="1148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80"/>
                </a:cxn>
              </a:cxnLst>
              <a:rect l="0" t="0" r="r" b="b"/>
              <a:pathLst>
                <a:path w="1" h="180">
                  <a:moveTo>
                    <a:pt x="0" y="0"/>
                  </a:moveTo>
                  <a:lnTo>
                    <a:pt x="1" y="18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8325017" y="1431596"/>
              <a:ext cx="85804" cy="75565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119"/>
                </a:cxn>
              </a:cxnLst>
              <a:rect l="0" t="0" r="r" b="b"/>
              <a:pathLst>
                <a:path w="135" h="119">
                  <a:moveTo>
                    <a:pt x="135" y="0"/>
                  </a:moveTo>
                  <a:lnTo>
                    <a:pt x="0" y="119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8430967" y="1431596"/>
              <a:ext cx="101473" cy="844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133"/>
                </a:cxn>
              </a:cxnLst>
              <a:rect l="0" t="0" r="r" b="b"/>
              <a:pathLst>
                <a:path w="159" h="133">
                  <a:moveTo>
                    <a:pt x="0" y="0"/>
                  </a:moveTo>
                  <a:lnTo>
                    <a:pt x="159" y="133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8311587" y="1325657"/>
              <a:ext cx="106696" cy="57044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90"/>
                </a:cxn>
              </a:cxnLst>
              <a:rect l="0" t="0" r="r" b="b"/>
              <a:pathLst>
                <a:path w="165" h="90">
                  <a:moveTo>
                    <a:pt x="165" y="0"/>
                  </a:moveTo>
                  <a:lnTo>
                    <a:pt x="0" y="90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4" name="Freeform 23"/>
            <p:cNvSpPr>
              <a:spLocks/>
            </p:cNvSpPr>
            <p:nvPr/>
          </p:nvSpPr>
          <p:spPr bwMode="auto">
            <a:xfrm>
              <a:off x="8418283" y="1325657"/>
              <a:ext cx="94012" cy="66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105"/>
                </a:cxn>
              </a:cxnLst>
              <a:rect l="0" t="0" r="r" b="b"/>
              <a:pathLst>
                <a:path w="150" h="105">
                  <a:moveTo>
                    <a:pt x="0" y="0"/>
                  </a:moveTo>
                  <a:lnTo>
                    <a:pt x="150" y="105"/>
                  </a:lnTo>
                </a:path>
              </a:pathLst>
            </a:cu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334762" y="2018411"/>
                <a:ext cx="4908276" cy="27004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ko-KR" alt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</m:e>
                      <m:sub>
                        <m:sSup>
                          <m:sSup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ko-KR" alt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𝜗</m:t>
                            </m:r>
                          </m:e>
                          <m:sup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′′</m:t>
                            </m:r>
                          </m:sup>
                        </m:sSup>
                      </m:sub>
                    </m:sSub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ko-KR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</m:e>
                      <m:sub>
                        <m:r>
                          <a:rPr kumimoji="0" lang="ko-KR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𝜗</m:t>
                        </m:r>
                      </m:sub>
                    </m:sSub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ko-KR" alt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</m:e>
                      <m:sub>
                        <m:sSup>
                          <m:sSup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ko-KR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𝜗</m:t>
                            </m:r>
                          </m:e>
                          <m:sup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kumimoji="0" lang="en-US" altLang="ko-KR" sz="20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50" charset="-127"/>
                    <a:cs typeface="+mn-cs"/>
                  </a:rPr>
                  <a:t> </a:t>
                </a:r>
              </a:p>
              <a:p>
                <a:pPr marL="457200" marR="0" lvl="1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den>
                      </m:f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rad>
                            <m:radPr>
                              <m:degHide m:val="on"/>
                              <m:ctrlP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𝑑𝑠</m:t>
                                  </m:r>
                                </m:e>
                                <m:sup>
                                  <m: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</m:oMath>
                  </m:oMathPara>
                </a14:m>
                <a:endParaRPr kumimoji="0" lang="en-US" altLang="ko-KR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457200" marR="0" lvl="1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den>
                      </m:f>
                      <m:nary>
                        <m:naryPr>
                          <m:ctrlP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sSubSup>
                            <m:sSubSupPr>
                              <m:ctrlP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  <m:sup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′′</m:t>
                              </m:r>
                            </m:sup>
                          </m:sSubSup>
                        </m:sub>
                        <m:sup>
                          <m:sSubSup>
                            <m:sSubSupPr>
                              <m:ctrlP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altLang="ko-KR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  <m:sup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′′</m:t>
                              </m:r>
                            </m:sup>
                          </m:sSubSup>
                        </m:sup>
                        <m:e>
                          <m:rad>
                            <m:radPr>
                              <m:degHide m:val="on"/>
                              <m:ctrlP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kumimoji="0" lang="en-US" altLang="ko-KR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altLang="ko-KR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𝑥</m:t>
                                      </m:r>
                                    </m:e>
                                  </m:acc>
                                  <m:r>
                                    <a:rPr kumimoji="0" lang="en-US" altLang="ko-K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′′</m:t>
                                  </m:r>
                                </m:e>
                                <m:sup>
                                  <m: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kumimoji="0" lang="en-US" altLang="ko-KR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altLang="ko-KR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𝑦</m:t>
                                      </m:r>
                                    </m:e>
                                  </m:acc>
                                  <m:r>
                                    <a:rPr kumimoji="0" lang="en-US" altLang="ko-K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′′</m:t>
                                  </m:r>
                                </m:e>
                                <m:sup>
                                  <m: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kumimoji="0" lang="en-US" altLang="ko-KR" sz="20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en-US" altLang="ko-KR" sz="20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𝑧</m:t>
                                      </m:r>
                                    </m:e>
                                  </m:acc>
                                  <m:r>
                                    <a:rPr kumimoji="0" lang="en-US" altLang="ko-K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′′</m:t>
                                  </m:r>
                                </m:e>
                                <m:sup>
                                  <m: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𝑑𝑡</m:t>
                      </m:r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den>
                      </m:f>
                      <m:nary>
                        <m:naryPr>
                          <m:ctrlP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sSubSup>
                            <m:sSubSupPr>
                              <m:ctrlP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  <m:sup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′′</m:t>
                              </m:r>
                            </m:sup>
                          </m:sSubSup>
                        </m:sub>
                        <m:sup>
                          <m:sSubSup>
                            <m:sSubSupPr>
                              <m:ctrlP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b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  <m:sup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′′</m:t>
                              </m:r>
                            </m:sup>
                          </m:sSubSup>
                        </m:sup>
                        <m:e>
                          <m:rad>
                            <m:radPr>
                              <m:degHide m:val="on"/>
                              <m:ctrlP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altLang="ko-KR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ko-KR" sz="20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𝑣</m:t>
                                  </m:r>
                                  <m: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′′</m:t>
                                  </m:r>
                                </m:e>
                                <m:sup>
                                  <m:r>
                                    <a:rPr kumimoji="0" lang="en-US" altLang="ko-KR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𝑑</m:t>
                      </m:r>
                      <m:sSup>
                        <m:sSupPr>
                          <m:ctrlP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p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′′</m:t>
                          </m:r>
                        </m:sup>
                      </m:sSup>
                    </m:oMath>
                  </m:oMathPara>
                </a14:m>
                <a:endParaRPr kumimoji="0" lang="en-US" altLang="ko-KR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762" y="2018411"/>
                <a:ext cx="4908276" cy="2700483"/>
              </a:xfrm>
              <a:prstGeom prst="rect">
                <a:avLst/>
              </a:prstGeom>
              <a:blipFill>
                <a:blip r:embed="rId3"/>
                <a:stretch>
                  <a:fillRect l="-124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타원 37"/>
          <p:cNvSpPr/>
          <p:nvPr/>
        </p:nvSpPr>
        <p:spPr>
          <a:xfrm>
            <a:off x="1687490" y="511147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43" name="직선 연결선 42"/>
          <p:cNvCxnSpPr/>
          <p:nvPr/>
        </p:nvCxnSpPr>
        <p:spPr>
          <a:xfrm flipH="1" flipV="1">
            <a:off x="1798328" y="2229574"/>
            <a:ext cx="128335" cy="312744"/>
          </a:xfrm>
          <a:prstGeom prst="line">
            <a:avLst/>
          </a:prstGeom>
          <a:ln w="158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/>
              <p:cNvSpPr/>
              <p:nvPr/>
            </p:nvSpPr>
            <p:spPr>
              <a:xfrm>
                <a:off x="1796385" y="5494596"/>
                <a:ext cx="4989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  <m:sup>
                          <m: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′′</m:t>
                          </m:r>
                        </m:sup>
                      </m:sSubSup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5" name="직사각형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385" y="5494596"/>
                <a:ext cx="498919" cy="369332"/>
              </a:xfrm>
              <a:prstGeom prst="rect">
                <a:avLst/>
              </a:prstGeom>
              <a:blipFill>
                <a:blip r:embed="rId4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직사각형 51"/>
              <p:cNvSpPr/>
              <p:nvPr/>
            </p:nvSpPr>
            <p:spPr>
              <a:xfrm>
                <a:off x="1845023" y="2103575"/>
                <a:ext cx="4989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  <m:sup>
                          <m: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′′</m:t>
                          </m:r>
                        </m:sup>
                      </m:sSubSup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52" name="직사각형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023" y="2103575"/>
                <a:ext cx="498919" cy="369332"/>
              </a:xfrm>
              <a:prstGeom prst="rect">
                <a:avLst/>
              </a:prstGeom>
              <a:blipFill>
                <a:blip r:embed="rId5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그룹 53"/>
          <p:cNvGrpSpPr/>
          <p:nvPr/>
        </p:nvGrpSpPr>
        <p:grpSpPr>
          <a:xfrm>
            <a:off x="832204" y="2721861"/>
            <a:ext cx="234454" cy="347100"/>
            <a:chOff x="2915724" y="2982370"/>
            <a:chExt cx="117057" cy="193913"/>
          </a:xfrm>
        </p:grpSpPr>
        <p:sp>
          <p:nvSpPr>
            <p:cNvPr id="57" name="Oval 65"/>
            <p:cNvSpPr>
              <a:spLocks noChangeArrowheads="1"/>
            </p:cNvSpPr>
            <p:nvPr/>
          </p:nvSpPr>
          <p:spPr bwMode="auto">
            <a:xfrm>
              <a:off x="2945779" y="2982370"/>
              <a:ext cx="60901" cy="69448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Freeform 64"/>
            <p:cNvSpPr>
              <a:spLocks/>
            </p:cNvSpPr>
            <p:nvPr/>
          </p:nvSpPr>
          <p:spPr bwMode="auto">
            <a:xfrm>
              <a:off x="2973066" y="3055425"/>
              <a:ext cx="395" cy="694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80"/>
                </a:cxn>
              </a:cxnLst>
              <a:rect l="0" t="0" r="r" b="b"/>
              <a:pathLst>
                <a:path w="1" h="180">
                  <a:moveTo>
                    <a:pt x="0" y="0"/>
                  </a:moveTo>
                  <a:lnTo>
                    <a:pt x="1" y="180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auto">
            <a:xfrm>
              <a:off x="2922842" y="3124873"/>
              <a:ext cx="45478" cy="45998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119"/>
                </a:cxn>
              </a:cxnLst>
              <a:rect l="0" t="0" r="r" b="b"/>
              <a:pathLst>
                <a:path w="135" h="119">
                  <a:moveTo>
                    <a:pt x="135" y="0"/>
                  </a:moveTo>
                  <a:lnTo>
                    <a:pt x="0" y="119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0" name="Freeform 62"/>
            <p:cNvSpPr>
              <a:spLocks/>
            </p:cNvSpPr>
            <p:nvPr/>
          </p:nvSpPr>
          <p:spPr bwMode="auto">
            <a:xfrm>
              <a:off x="2978998" y="3124873"/>
              <a:ext cx="53783" cy="514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133"/>
                </a:cxn>
              </a:cxnLst>
              <a:rect l="0" t="0" r="r" b="b"/>
              <a:pathLst>
                <a:path w="159" h="133">
                  <a:moveTo>
                    <a:pt x="0" y="0"/>
                  </a:moveTo>
                  <a:lnTo>
                    <a:pt x="159" y="133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1" name="Freeform 61"/>
            <p:cNvSpPr>
              <a:spLocks/>
            </p:cNvSpPr>
            <p:nvPr/>
          </p:nvSpPr>
          <p:spPr bwMode="auto">
            <a:xfrm>
              <a:off x="2915724" y="3060837"/>
              <a:ext cx="56551" cy="34273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90"/>
                </a:cxn>
              </a:cxnLst>
              <a:rect l="0" t="0" r="r" b="b"/>
              <a:pathLst>
                <a:path w="165" h="90">
                  <a:moveTo>
                    <a:pt x="165" y="0"/>
                  </a:moveTo>
                  <a:lnTo>
                    <a:pt x="0" y="90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2972275" y="3060837"/>
              <a:ext cx="50224" cy="405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105"/>
                </a:cxn>
              </a:cxnLst>
              <a:rect l="0" t="0" r="r" b="b"/>
              <a:pathLst>
                <a:path w="150" h="105">
                  <a:moveTo>
                    <a:pt x="0" y="0"/>
                  </a:moveTo>
                  <a:lnTo>
                    <a:pt x="150" y="105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cxnSp>
        <p:nvCxnSpPr>
          <p:cNvPr id="8" name="직선 화살표 연결선 7"/>
          <p:cNvCxnSpPr/>
          <p:nvPr/>
        </p:nvCxnSpPr>
        <p:spPr>
          <a:xfrm flipV="1">
            <a:off x="949431" y="1931441"/>
            <a:ext cx="0" cy="3916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타원 41"/>
          <p:cNvSpPr/>
          <p:nvPr/>
        </p:nvSpPr>
        <p:spPr>
          <a:xfrm>
            <a:off x="1778346" y="569469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4" name="타원 43"/>
          <p:cNvSpPr/>
          <p:nvPr/>
        </p:nvSpPr>
        <p:spPr>
          <a:xfrm>
            <a:off x="1878883" y="245724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직사각형 45"/>
              <p:cNvSpPr/>
              <p:nvPr/>
            </p:nvSpPr>
            <p:spPr>
              <a:xfrm>
                <a:off x="632334" y="1649079"/>
                <a:ext cx="3634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𝑡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6" name="직사각형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34" y="1649079"/>
                <a:ext cx="36343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직선 화살표 연결선 5"/>
          <p:cNvCxnSpPr/>
          <p:nvPr/>
        </p:nvCxnSpPr>
        <p:spPr>
          <a:xfrm flipV="1">
            <a:off x="738554" y="2029656"/>
            <a:ext cx="2356338" cy="36650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그룹 47"/>
          <p:cNvGrpSpPr/>
          <p:nvPr/>
        </p:nvGrpSpPr>
        <p:grpSpPr>
          <a:xfrm>
            <a:off x="2550691" y="2542310"/>
            <a:ext cx="201200" cy="286182"/>
            <a:chOff x="2915724" y="2982370"/>
            <a:chExt cx="117057" cy="193913"/>
          </a:xfrm>
        </p:grpSpPr>
        <p:sp>
          <p:nvSpPr>
            <p:cNvPr id="49" name="Oval 65"/>
            <p:cNvSpPr>
              <a:spLocks noChangeArrowheads="1"/>
            </p:cNvSpPr>
            <p:nvPr/>
          </p:nvSpPr>
          <p:spPr bwMode="auto">
            <a:xfrm>
              <a:off x="2945779" y="2982370"/>
              <a:ext cx="60901" cy="6944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0" name="Freeform 64"/>
            <p:cNvSpPr>
              <a:spLocks/>
            </p:cNvSpPr>
            <p:nvPr/>
          </p:nvSpPr>
          <p:spPr bwMode="auto">
            <a:xfrm>
              <a:off x="2973066" y="3055425"/>
              <a:ext cx="395" cy="694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80"/>
                </a:cxn>
              </a:cxnLst>
              <a:rect l="0" t="0" r="r" b="b"/>
              <a:pathLst>
                <a:path w="1" h="180">
                  <a:moveTo>
                    <a:pt x="0" y="0"/>
                  </a:moveTo>
                  <a:lnTo>
                    <a:pt x="1" y="18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1" name="Freeform 63"/>
            <p:cNvSpPr>
              <a:spLocks/>
            </p:cNvSpPr>
            <p:nvPr/>
          </p:nvSpPr>
          <p:spPr bwMode="auto">
            <a:xfrm>
              <a:off x="2922842" y="3124873"/>
              <a:ext cx="45478" cy="45998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119"/>
                </a:cxn>
              </a:cxnLst>
              <a:rect l="0" t="0" r="r" b="b"/>
              <a:pathLst>
                <a:path w="135" h="119">
                  <a:moveTo>
                    <a:pt x="135" y="0"/>
                  </a:moveTo>
                  <a:lnTo>
                    <a:pt x="0" y="119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Freeform 62"/>
            <p:cNvSpPr>
              <a:spLocks/>
            </p:cNvSpPr>
            <p:nvPr/>
          </p:nvSpPr>
          <p:spPr bwMode="auto">
            <a:xfrm>
              <a:off x="2978998" y="3124873"/>
              <a:ext cx="53783" cy="514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133"/>
                </a:cxn>
              </a:cxnLst>
              <a:rect l="0" t="0" r="r" b="b"/>
              <a:pathLst>
                <a:path w="159" h="133">
                  <a:moveTo>
                    <a:pt x="0" y="0"/>
                  </a:moveTo>
                  <a:lnTo>
                    <a:pt x="159" y="133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2915724" y="3060837"/>
              <a:ext cx="56551" cy="34273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90"/>
                </a:cxn>
              </a:cxnLst>
              <a:rect l="0" t="0" r="r" b="b"/>
              <a:pathLst>
                <a:path w="165" h="90">
                  <a:moveTo>
                    <a:pt x="165" y="0"/>
                  </a:moveTo>
                  <a:lnTo>
                    <a:pt x="0" y="9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Freeform 60"/>
            <p:cNvSpPr>
              <a:spLocks/>
            </p:cNvSpPr>
            <p:nvPr/>
          </p:nvSpPr>
          <p:spPr bwMode="auto">
            <a:xfrm>
              <a:off x="2972275" y="3060837"/>
              <a:ext cx="50224" cy="405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105"/>
                </a:cxn>
              </a:cxnLst>
              <a:rect l="0" t="0" r="r" b="b"/>
              <a:pathLst>
                <a:path w="150" h="105">
                  <a:moveTo>
                    <a:pt x="0" y="0"/>
                  </a:moveTo>
                  <a:lnTo>
                    <a:pt x="150" y="105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598723" y="2454707"/>
                <a:ext cx="23022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ko-KR" alt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𝜗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23" y="2454707"/>
                <a:ext cx="230224" cy="400110"/>
              </a:xfrm>
              <a:prstGeom prst="rect">
                <a:avLst/>
              </a:prstGeom>
              <a:blipFill>
                <a:blip r:embed="rId7"/>
                <a:stretch>
                  <a:fillRect r="-4473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355289" y="2261224"/>
                <a:ext cx="396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ko-KR" alt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𝜗</m:t>
                      </m:r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′′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289" y="2261224"/>
                <a:ext cx="396601" cy="400110"/>
              </a:xfrm>
              <a:prstGeom prst="rect">
                <a:avLst/>
              </a:prstGeom>
              <a:blipFill>
                <a:blip r:embed="rId8"/>
                <a:stretch>
                  <a:fillRect r="-215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653530" y="2638525"/>
                <a:ext cx="3266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ko-KR" alt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𝜗</m:t>
                      </m:r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530" y="2638525"/>
                <a:ext cx="326608" cy="400110"/>
              </a:xfrm>
              <a:prstGeom prst="rect">
                <a:avLst/>
              </a:prstGeom>
              <a:blipFill>
                <a:blip r:embed="rId9"/>
                <a:stretch>
                  <a:fillRect r="-259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직사각형 66"/>
              <p:cNvSpPr/>
              <p:nvPr/>
            </p:nvSpPr>
            <p:spPr>
              <a:xfrm>
                <a:off x="2806515" y="1691650"/>
                <a:ext cx="47641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𝑡</m:t>
                      </m:r>
                      <m:r>
                        <a:rPr kumimoji="0" lang="en-US" altLang="ko-K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′′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67" name="직사각형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515" y="1691650"/>
                <a:ext cx="476412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778346" y="5115025"/>
                <a:ext cx="336508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ko-KR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0" lang="en-US" altLang="ko-KR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′′</m:t>
                          </m:r>
                        </m:e>
                        <m:sup>
                          <m:r>
                            <a:rPr kumimoji="0" lang="ko-KR" alt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sup>
                      </m:sSup>
                      <m:d>
                        <m:dPr>
                          <m:ctrlPr>
                            <a:rPr kumimoji="0" lang="en-US" altLang="ko-K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  <m:r>
                            <a:rPr kumimoji="0" lang="en-US" altLang="ko-KR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′′</m:t>
                          </m:r>
                        </m:e>
                      </m:d>
                      <m:r>
                        <a:rPr kumimoji="0" lang="en-US" altLang="ko-KR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=(</m:t>
                      </m:r>
                      <m:r>
                        <a:rPr kumimoji="0" lang="en-US" altLang="ko-KR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𝑡</m:t>
                      </m:r>
                      <m:r>
                        <a:rPr kumimoji="0" lang="en-US" altLang="ko-KR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′′</m:t>
                      </m:r>
                      <m:r>
                        <a:rPr kumimoji="0" lang="en-US" altLang="ko-KR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en-US" altLang="ko-KR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US" altLang="ko-KR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′′</m:t>
                      </m:r>
                      <m:d>
                        <m:dPr>
                          <m:ctrlPr>
                            <a:rPr kumimoji="0" lang="en-US" altLang="ko-K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ko-KR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0" lang="en-US" altLang="ko-KR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′′</m:t>
                              </m:r>
                            </m:sup>
                          </m:sSup>
                        </m:e>
                      </m:d>
                      <m:r>
                        <a:rPr kumimoji="0" lang="en-US" altLang="ko-KR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en-US" altLang="ko-KR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kumimoji="0" lang="en-US" altLang="ko-KR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′′</m:t>
                      </m:r>
                      <m:d>
                        <m:dPr>
                          <m:ctrlPr>
                            <a:rPr kumimoji="0" lang="en-US" altLang="ko-K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altLang="ko-KR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</m:e>
                            <m:sup>
                              <m:r>
                                <a:rPr kumimoji="0" lang="en-US" altLang="ko-KR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′′</m:t>
                              </m:r>
                            </m:sup>
                          </m:sSup>
                        </m:e>
                      </m:d>
                      <m:r>
                        <a:rPr kumimoji="0" lang="en-US" altLang="ko-KR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en-US" altLang="ko-KR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𝑧</m:t>
                      </m:r>
                      <m:r>
                        <a:rPr kumimoji="0" lang="en-US" altLang="ko-KR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′′</m:t>
                      </m:r>
                      <m:d>
                        <m:dPr>
                          <m:ctrlPr>
                            <a:rPr kumimoji="0" lang="en-US" altLang="ko-K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  <m:r>
                            <a:rPr kumimoji="0" lang="en-US" altLang="ko-KR" sz="16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′′</m:t>
                          </m:r>
                        </m:e>
                      </m:d>
                      <m:r>
                        <a:rPr kumimoji="0" lang="en-US" altLang="ko-KR" sz="16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altLang="ko-KR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8346" y="5115025"/>
                <a:ext cx="3365088" cy="246221"/>
              </a:xfrm>
              <a:prstGeom prst="rect">
                <a:avLst/>
              </a:prstGeom>
              <a:blipFill>
                <a:blip r:embed="rId11"/>
                <a:stretch>
                  <a:fillRect l="-1630" b="-4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357664" y="5048337"/>
                <a:ext cx="559607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𝑑𝑠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  <a:sym typeface="Wingdings" panose="05000000000000000000" pitchFamily="2" charset="2"/>
                  </a:rPr>
                  <a:t> 은 관측자에 대해 불변</a:t>
                </a: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  <a:sym typeface="Wingdings" panose="05000000000000000000" pitchFamily="2" charset="2"/>
                  </a:rPr>
                  <a:t>(</a:t>
                </a:r>
                <a:r>
                  <a:rPr kumimoji="0" lang="ko-KR" altLang="en-US" sz="2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스칼라량</a:t>
                </a: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)</a:t>
                </a:r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이어서 </a:t>
                </a:r>
                <a:r>
                  <a: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어느 관측자가 측정해도 </a:t>
                </a:r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동일</a:t>
                </a:r>
                <a:endParaRPr kumimoji="0" lang="en-US" altLang="ko-K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664" y="5048337"/>
                <a:ext cx="5596073" cy="1015663"/>
              </a:xfrm>
              <a:prstGeom prst="rect">
                <a:avLst/>
              </a:prstGeom>
              <a:blipFill>
                <a:blip r:embed="rId12"/>
                <a:stretch>
                  <a:fillRect l="-1089" b="-35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402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직사각형 13"/>
              <p:cNvSpPr/>
              <p:nvPr/>
            </p:nvSpPr>
            <p:spPr>
              <a:xfrm>
                <a:off x="324149" y="1373076"/>
                <a:ext cx="10512419" cy="595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lvl="0" indent="-457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고유 길이</a:t>
                </a:r>
                <a:r>
                  <a:rPr kumimoji="0" lang="en-US" altLang="ko-KR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(Proper length</a:t>
                </a:r>
                <a:r>
                  <a:rPr kumimoji="0" lang="en-US" altLang="ko-KR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)</a:t>
                </a:r>
                <a:r>
                  <a:rPr kumimoji="0" lang="ko-KR" alt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의 계산</a:t>
                </a:r>
                <a:r>
                  <a:rPr kumimoji="0" lang="en-US" altLang="ko-KR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:   </a:t>
                </a:r>
                <a14:m>
                  <m:oMath xmlns:m="http://schemas.openxmlformats.org/officeDocument/2006/math"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𝑑</m:t>
                    </m:r>
                    <m:sSup>
                      <m:sSup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p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&gt;</m:t>
                    </m:r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0</m:t>
                    </m:r>
                  </m:oMath>
                </a14:m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 </a:t>
                </a:r>
                <a:endPara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4" name="직사각형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49" y="1373076"/>
                <a:ext cx="10512419" cy="595932"/>
              </a:xfrm>
              <a:prstGeom prst="rect">
                <a:avLst/>
              </a:prstGeom>
              <a:blipFill>
                <a:blip r:embed="rId13"/>
                <a:stretch>
                  <a:fillRect l="-1333" t="-14286" b="-295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393592" y="4262489"/>
                <a:ext cx="5197468" cy="15449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ko-K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𝐿</m:t>
                      </m:r>
                      <m:r>
                        <a:rPr kumimoji="0" lang="en-US" altLang="ko-K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𝑑𝑙</m:t>
                          </m:r>
                        </m:e>
                      </m:nary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rad>
                            <m:radPr>
                              <m:degHide m:val="on"/>
                              <m:ctrlPr>
                                <a:rPr kumimoji="0" lang="en-US" altLang="ko-KR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en-US" altLang="ko-KR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ko-KR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𝑑𝑠</m:t>
                                  </m:r>
                                </m:e>
                                <m:sup>
                                  <m:r>
                                    <a:rPr kumimoji="0" lang="en-US" altLang="ko-KR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FF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nary>
                    </m:oMath>
                  </m:oMathPara>
                </a14:m>
                <a:endParaRPr kumimoji="0" lang="en-US" altLang="ko-KR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nary>
                        <m:naryPr>
                          <m:ctrlP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kumimoji="0" lang="en-US" altLang="ko-K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0" lang="en-US" altLang="ko-K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kumimoji="0" lang="en-US" altLang="ko-K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altLang="ko-K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𝜆</m:t>
                              </m:r>
                            </m:e>
                            <m:sub>
                              <m:r>
                                <a:rPr kumimoji="0" lang="en-US" altLang="ko-K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b>
                          </m:sSub>
                        </m:sup>
                        <m:e>
                          <m:rad>
                            <m:radPr>
                              <m:degHide m:val="on"/>
                              <m:ctrlPr>
                                <a:rPr kumimoji="0" lang="en-US" altLang="ko-K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kumimoji="0" lang="en-US" altLang="ko-K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ko-K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kumimoji="0" lang="en-US" altLang="ko-KR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altLang="ko-KR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  <m:f>
                                        <m:fPr>
                                          <m:ctrlPr>
                                            <a:rPr kumimoji="0" lang="en-US" altLang="ko-KR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0" lang="en-US" altLang="ko-KR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𝑑𝑡</m:t>
                                          </m:r>
                                        </m:num>
                                        <m:den>
                                          <m:r>
                                            <a:rPr kumimoji="0" lang="en-US" altLang="ko-KR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𝑑</m:t>
                                          </m:r>
                                          <m:r>
                                            <a:rPr kumimoji="0" lang="ko-KR" alt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𝜆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kumimoji="0" lang="en-US" altLang="ko-K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altLang="ko-K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en-US" altLang="ko-K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altLang="ko-KR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0" lang="en-US" altLang="ko-KR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0" lang="en-US" altLang="ko-KR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𝑑𝑥</m:t>
                                          </m:r>
                                        </m:num>
                                        <m:den>
                                          <m:r>
                                            <a:rPr kumimoji="0" lang="en-US" altLang="ko-KR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𝑑</m:t>
                                          </m:r>
                                          <m:r>
                                            <a:rPr kumimoji="0" lang="ko-KR" alt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𝜆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kumimoji="0" lang="en-US" altLang="ko-K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altLang="ko-K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en-US" altLang="ko-K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altLang="ko-KR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0" lang="en-US" altLang="ko-KR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0" lang="en-US" altLang="ko-KR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𝑑𝑦</m:t>
                                          </m:r>
                                        </m:num>
                                        <m:den>
                                          <m:r>
                                            <a:rPr kumimoji="0" lang="en-US" altLang="ko-KR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𝑑</m:t>
                                          </m:r>
                                          <m:r>
                                            <a:rPr kumimoji="0" lang="ko-KR" alt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𝜆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kumimoji="0" lang="en-US" altLang="ko-K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altLang="ko-K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kumimoji="0" lang="en-US" altLang="ko-K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altLang="ko-KR" sz="18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kumimoji="0" lang="en-US" altLang="ko-KR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kumimoji="0" lang="en-US" altLang="ko-KR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𝑑𝑧</m:t>
                                          </m:r>
                                        </m:num>
                                        <m:den>
                                          <m:r>
                                            <a:rPr kumimoji="0" lang="en-US" altLang="ko-KR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𝑑</m:t>
                                          </m:r>
                                          <m:r>
                                            <a:rPr kumimoji="0" lang="ko-KR" altLang="en-US" sz="18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𝜆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kumimoji="0" lang="en-US" altLang="ko-KR" sz="1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𝜆</m:t>
                          </m:r>
                        </m:e>
                      </m:nary>
                    </m:oMath>
                  </m:oMathPara>
                </a14:m>
                <a:endParaRPr kumimoji="0" lang="en-US" altLang="ko-KR" sz="18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592" y="4262489"/>
                <a:ext cx="5197468" cy="15449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그룹 18"/>
          <p:cNvGrpSpPr/>
          <p:nvPr/>
        </p:nvGrpSpPr>
        <p:grpSpPr>
          <a:xfrm>
            <a:off x="816850" y="2405587"/>
            <a:ext cx="3540125" cy="3432175"/>
            <a:chOff x="1115616" y="1988840"/>
            <a:chExt cx="3540125" cy="3432175"/>
          </a:xfrm>
        </p:grpSpPr>
        <p:sp>
          <p:nvSpPr>
            <p:cNvPr id="20" name="AutoShape 17"/>
            <p:cNvSpPr>
              <a:spLocks noChangeAspect="1" noChangeArrowheads="1" noTextEdit="1"/>
            </p:cNvSpPr>
            <p:nvPr/>
          </p:nvSpPr>
          <p:spPr bwMode="auto">
            <a:xfrm>
              <a:off x="1115616" y="1988840"/>
              <a:ext cx="3540125" cy="343217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2487191" y="3704186"/>
              <a:ext cx="32088" cy="229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38"/>
                </a:cxn>
              </a:cxnLst>
              <a:rect l="0" t="0" r="r" b="b"/>
              <a:pathLst>
                <a:path w="51" h="38">
                  <a:moveTo>
                    <a:pt x="0" y="0"/>
                  </a:moveTo>
                  <a:lnTo>
                    <a:pt x="51" y="3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dash"/>
              <a:round/>
              <a:headEnd/>
              <a:tailEnd type="oval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2" name="Oval 15"/>
            <p:cNvSpPr>
              <a:spLocks noChangeArrowheads="1"/>
            </p:cNvSpPr>
            <p:nvPr/>
          </p:nvSpPr>
          <p:spPr bwMode="auto">
            <a:xfrm>
              <a:off x="1572310" y="2674534"/>
              <a:ext cx="1829015" cy="22831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4" name="AutoShape 14"/>
            <p:cNvSpPr>
              <a:spLocks noChangeShapeType="1"/>
            </p:cNvSpPr>
            <p:nvPr/>
          </p:nvSpPr>
          <p:spPr bwMode="auto">
            <a:xfrm>
              <a:off x="1572310" y="2788692"/>
              <a:ext cx="1829015" cy="18295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5" name="AutoShape 13"/>
            <p:cNvSpPr>
              <a:spLocks noChangeShapeType="1"/>
            </p:cNvSpPr>
            <p:nvPr/>
          </p:nvSpPr>
          <p:spPr bwMode="auto">
            <a:xfrm flipH="1">
              <a:off x="1687230" y="2788692"/>
              <a:ext cx="1711110" cy="182950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9" name="Freeform 8"/>
            <p:cNvSpPr>
              <a:spLocks/>
            </p:cNvSpPr>
            <p:nvPr/>
          </p:nvSpPr>
          <p:spPr bwMode="auto">
            <a:xfrm>
              <a:off x="1687230" y="4618197"/>
              <a:ext cx="1707379" cy="1297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" y="69"/>
                </a:cxn>
                <a:cxn ang="0">
                  <a:pos x="468" y="143"/>
                </a:cxn>
                <a:cxn ang="0">
                  <a:pos x="1263" y="202"/>
                </a:cxn>
                <a:cxn ang="0">
                  <a:pos x="2148" y="128"/>
                </a:cxn>
                <a:cxn ang="0">
                  <a:pos x="2508" y="84"/>
                </a:cxn>
                <a:cxn ang="0">
                  <a:pos x="2689" y="9"/>
                </a:cxn>
              </a:cxnLst>
              <a:rect l="0" t="0" r="r" b="b"/>
              <a:pathLst>
                <a:path w="2689" h="204">
                  <a:moveTo>
                    <a:pt x="0" y="0"/>
                  </a:moveTo>
                  <a:cubicBezTo>
                    <a:pt x="18" y="12"/>
                    <a:pt x="30" y="45"/>
                    <a:pt x="108" y="69"/>
                  </a:cubicBezTo>
                  <a:cubicBezTo>
                    <a:pt x="186" y="93"/>
                    <a:pt x="276" y="121"/>
                    <a:pt x="468" y="143"/>
                  </a:cubicBezTo>
                  <a:cubicBezTo>
                    <a:pt x="660" y="165"/>
                    <a:pt x="983" y="204"/>
                    <a:pt x="1263" y="202"/>
                  </a:cubicBezTo>
                  <a:cubicBezTo>
                    <a:pt x="1543" y="200"/>
                    <a:pt x="1941" y="148"/>
                    <a:pt x="2148" y="128"/>
                  </a:cubicBezTo>
                  <a:cubicBezTo>
                    <a:pt x="2355" y="108"/>
                    <a:pt x="2418" y="104"/>
                    <a:pt x="2508" y="84"/>
                  </a:cubicBezTo>
                  <a:cubicBezTo>
                    <a:pt x="2598" y="64"/>
                    <a:pt x="2651" y="25"/>
                    <a:pt x="2689" y="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" name="자유형 1"/>
          <p:cNvSpPr/>
          <p:nvPr/>
        </p:nvSpPr>
        <p:spPr>
          <a:xfrm>
            <a:off x="2217876" y="3933954"/>
            <a:ext cx="1455631" cy="255391"/>
          </a:xfrm>
          <a:custGeom>
            <a:avLst/>
            <a:gdLst>
              <a:gd name="connsiteX0" fmla="*/ 0 w 1450427"/>
              <a:gd name="connsiteY0" fmla="*/ 143459 h 143459"/>
              <a:gd name="connsiteX1" fmla="*/ 425669 w 1450427"/>
              <a:gd name="connsiteY1" fmla="*/ 1569 h 143459"/>
              <a:gd name="connsiteX2" fmla="*/ 1150883 w 1450427"/>
              <a:gd name="connsiteY2" fmla="*/ 64631 h 143459"/>
              <a:gd name="connsiteX3" fmla="*/ 1450427 w 1450427"/>
              <a:gd name="connsiteY3" fmla="*/ 17335 h 143459"/>
              <a:gd name="connsiteX0" fmla="*/ 0 w 1450427"/>
              <a:gd name="connsiteY0" fmla="*/ 141985 h 161515"/>
              <a:gd name="connsiteX1" fmla="*/ 425669 w 1450427"/>
              <a:gd name="connsiteY1" fmla="*/ 95 h 161515"/>
              <a:gd name="connsiteX2" fmla="*/ 1057200 w 1450427"/>
              <a:gd name="connsiteY2" fmla="*/ 161474 h 161515"/>
              <a:gd name="connsiteX3" fmla="*/ 1450427 w 1450427"/>
              <a:gd name="connsiteY3" fmla="*/ 15861 h 161515"/>
              <a:gd name="connsiteX0" fmla="*/ 0 w 1431690"/>
              <a:gd name="connsiteY0" fmla="*/ 214609 h 234123"/>
              <a:gd name="connsiteX1" fmla="*/ 425669 w 1431690"/>
              <a:gd name="connsiteY1" fmla="*/ 72719 h 234123"/>
              <a:gd name="connsiteX2" fmla="*/ 1057200 w 1431690"/>
              <a:gd name="connsiteY2" fmla="*/ 234098 h 234123"/>
              <a:gd name="connsiteX3" fmla="*/ 1431690 w 1431690"/>
              <a:gd name="connsiteY3" fmla="*/ 0 h 234123"/>
              <a:gd name="connsiteX0" fmla="*/ 0 w 1431690"/>
              <a:gd name="connsiteY0" fmla="*/ 214609 h 263614"/>
              <a:gd name="connsiteX1" fmla="*/ 425669 w 1431690"/>
              <a:gd name="connsiteY1" fmla="*/ 72719 h 263614"/>
              <a:gd name="connsiteX2" fmla="*/ 916675 w 1431690"/>
              <a:gd name="connsiteY2" fmla="*/ 263593 h 263614"/>
              <a:gd name="connsiteX3" fmla="*/ 1431690 w 1431690"/>
              <a:gd name="connsiteY3" fmla="*/ 0 h 263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1690" h="263614">
                <a:moveTo>
                  <a:pt x="0" y="214609"/>
                </a:moveTo>
                <a:cubicBezTo>
                  <a:pt x="116927" y="150233"/>
                  <a:pt x="272890" y="64555"/>
                  <a:pt x="425669" y="72719"/>
                </a:cubicBezTo>
                <a:cubicBezTo>
                  <a:pt x="578448" y="80883"/>
                  <a:pt x="745882" y="260965"/>
                  <a:pt x="916675" y="263593"/>
                </a:cubicBezTo>
                <a:cubicBezTo>
                  <a:pt x="1087468" y="266221"/>
                  <a:pt x="1367314" y="24962"/>
                  <a:pt x="1431690" y="0"/>
                </a:cubicBezTo>
              </a:path>
            </a:pathLst>
          </a:cu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885805" y="4261198"/>
                <a:ext cx="5741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ko-K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ko-KR" altLang="en-US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sup>
                      </m:sSup>
                      <m:r>
                        <a:rPr kumimoji="0" lang="en-US" altLang="ko-KR" sz="1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0" lang="el-GR" altLang="ko-KR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λ</m:t>
                      </m:r>
                      <m:r>
                        <a:rPr kumimoji="0" lang="en-US" altLang="ko-KR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805" y="4261198"/>
                <a:ext cx="574132" cy="246221"/>
              </a:xfrm>
              <a:prstGeom prst="rect">
                <a:avLst/>
              </a:prstGeom>
              <a:blipFill>
                <a:blip r:embed="rId4"/>
                <a:stretch>
                  <a:fillRect l="-2105" r="-9474" b="-4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타원 40"/>
          <p:cNvSpPr/>
          <p:nvPr/>
        </p:nvSpPr>
        <p:spPr>
          <a:xfrm>
            <a:off x="2945390" y="411909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7" name="그룹 16"/>
          <p:cNvGrpSpPr/>
          <p:nvPr/>
        </p:nvGrpSpPr>
        <p:grpSpPr>
          <a:xfrm>
            <a:off x="2332563" y="3329123"/>
            <a:ext cx="806709" cy="758441"/>
            <a:chOff x="2195736" y="1687158"/>
            <a:chExt cx="806709" cy="758441"/>
          </a:xfrm>
        </p:grpSpPr>
        <p:cxnSp>
          <p:nvCxnSpPr>
            <p:cNvPr id="4" name="직선 연결선 3"/>
            <p:cNvCxnSpPr/>
            <p:nvPr/>
          </p:nvCxnSpPr>
          <p:spPr>
            <a:xfrm flipV="1">
              <a:off x="2195736" y="2045082"/>
              <a:ext cx="806709" cy="388454"/>
            </a:xfrm>
            <a:prstGeom prst="line">
              <a:avLst/>
            </a:prstGeom>
            <a:ln>
              <a:solidFill>
                <a:srgbClr val="00B05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연결선 41"/>
            <p:cNvCxnSpPr/>
            <p:nvPr/>
          </p:nvCxnSpPr>
          <p:spPr>
            <a:xfrm flipV="1">
              <a:off x="2223170" y="1687158"/>
              <a:ext cx="439430" cy="758441"/>
            </a:xfrm>
            <a:prstGeom prst="line">
              <a:avLst/>
            </a:prstGeom>
            <a:ln>
              <a:solidFill>
                <a:srgbClr val="00B05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그룹 14"/>
          <p:cNvGrpSpPr/>
          <p:nvPr/>
        </p:nvGrpSpPr>
        <p:grpSpPr>
          <a:xfrm>
            <a:off x="2376903" y="3473979"/>
            <a:ext cx="567680" cy="597818"/>
            <a:chOff x="2232695" y="1857306"/>
            <a:chExt cx="567680" cy="597818"/>
          </a:xfrm>
        </p:grpSpPr>
        <p:cxnSp>
          <p:nvCxnSpPr>
            <p:cNvPr id="8" name="직선 연결선 7"/>
            <p:cNvCxnSpPr/>
            <p:nvPr/>
          </p:nvCxnSpPr>
          <p:spPr>
            <a:xfrm flipV="1">
              <a:off x="2232695" y="1857306"/>
              <a:ext cx="0" cy="5887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10"/>
            <p:cNvCxnSpPr/>
            <p:nvPr/>
          </p:nvCxnSpPr>
          <p:spPr>
            <a:xfrm>
              <a:off x="2232695" y="2443061"/>
              <a:ext cx="567680" cy="120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" name="직선 연결선 8"/>
          <p:cNvCxnSpPr/>
          <p:nvPr/>
        </p:nvCxnSpPr>
        <p:spPr>
          <a:xfrm flipV="1">
            <a:off x="2212388" y="4000601"/>
            <a:ext cx="175314" cy="14757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연결선 31"/>
          <p:cNvCxnSpPr/>
          <p:nvPr/>
        </p:nvCxnSpPr>
        <p:spPr>
          <a:xfrm>
            <a:off x="2612445" y="3996845"/>
            <a:ext cx="301669" cy="1180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>
            <a:endCxn id="40" idx="0"/>
          </p:cNvCxnSpPr>
          <p:nvPr/>
        </p:nvCxnSpPr>
        <p:spPr>
          <a:xfrm>
            <a:off x="2964439" y="4147669"/>
            <a:ext cx="208432" cy="113528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/>
          <p:nvPr/>
        </p:nvCxnSpPr>
        <p:spPr>
          <a:xfrm flipV="1">
            <a:off x="3286641" y="4057465"/>
            <a:ext cx="218612" cy="1018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/>
          <p:cNvCxnSpPr/>
          <p:nvPr/>
        </p:nvCxnSpPr>
        <p:spPr>
          <a:xfrm flipV="1">
            <a:off x="3554453" y="3829181"/>
            <a:ext cx="261175" cy="17516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934876" y="2093031"/>
            <a:ext cx="2904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“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국</a:t>
            </a:r>
            <a:r>
              <a:rPr kumimoji="0" lang="ko-KR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소 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막대에 앉아 있는 순간 </a:t>
            </a:r>
            <a:r>
              <a:rPr kumimoji="0" lang="ko-KR" alt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등속계</a:t>
            </a:r>
            <a:r>
              <a:rPr kumimoji="0" lang="en-US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”</a:t>
            </a:r>
            <a:r>
              <a: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직사각형 36"/>
              <p:cNvSpPr/>
              <p:nvPr/>
            </p:nvSpPr>
            <p:spPr>
              <a:xfrm>
                <a:off x="6184281" y="2271546"/>
                <a:ext cx="5398119" cy="1600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𝑙</m:t>
                      </m:r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=∆</m:t>
                      </m:r>
                      <m:sSup>
                        <m:sSupPr>
                          <m:ctrlP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US" altLang="ko-K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e>
                            <m:sup>
                              <m:r>
                                <a:rPr kumimoji="0" lang="en-US" altLang="ko-K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altLang="ko-K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∆</m:t>
                              </m:r>
                              <m:r>
                                <a:rPr kumimoji="0" lang="en-US" altLang="ko-K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altLang="ko-K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e>
                            <m:sup>
                              <m:r>
                                <a:rPr kumimoji="0" lang="en-US" altLang="ko-K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p>
                            <m:sSupPr>
                              <m:ctrlPr>
                                <a:rPr kumimoji="0" lang="en-US" altLang="ko-K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altLang="ko-K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altLang="ko-K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  <m:r>
                                    <a:rPr kumimoji="0" lang="en-US" altLang="ko-K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∆</m:t>
                                  </m:r>
                                  <m:r>
                                    <a:rPr kumimoji="0" lang="en-US" altLang="ko-K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altLang="ko-K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+∆</m:t>
                          </m:r>
                          <m:sSup>
                            <m:sSupPr>
                              <m:ctrlPr>
                                <a:rPr kumimoji="0" lang="en-US" altLang="ko-K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altLang="ko-KR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kumimoji="0" lang="en-US" altLang="ko-K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altLang="ko-K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∆</m:t>
                              </m:r>
                              <m:r>
                                <a:rPr kumimoji="0" lang="en-US" altLang="ko-K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𝑠</m:t>
                              </m:r>
                            </m:e>
                            <m:sup>
                              <m:r>
                                <a:rPr kumimoji="0" lang="en-US" altLang="ko-KR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kumimoji="0" lang="en-US" altLang="ko-K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altLang="ko-K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altLang="ko-KR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altLang="ko-KR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lim</m:t>
                              </m:r>
                            </m:e>
                            <m:lim>
                              <m:r>
                                <a:rPr kumimoji="0" lang="en-US" altLang="ko-KR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∆</m:t>
                              </m:r>
                              <m:r>
                                <a:rPr kumimoji="0" lang="en-US" altLang="ko-KR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  <m:r>
                                <a:rPr kumimoji="0" lang="en-US" altLang="ko-KR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kumimoji="0" lang="en-US" altLang="ko-KR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kumimoji="0" lang="en-US" altLang="ko-KR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kumimoji="0" lang="en-US" altLang="ko-KR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>
                                    <a:rPr kumimoji="0" lang="en-US" altLang="ko-KR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∆</m:t>
                                  </m:r>
                                  <m:sSub>
                                    <m:sSubPr>
                                      <m:ctrlPr>
                                        <a:rPr kumimoji="0" lang="en-US" altLang="ko-KR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0" lang="en-US" altLang="ko-KR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kumimoji="0" lang="en-US" altLang="ko-KR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d>
                        </m:e>
                      </m:func>
                      <m:r>
                        <a:rPr kumimoji="0" lang="en-US" altLang="ko-KR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unc>
                        <m:funcPr>
                          <m:ctrlPr>
                            <a:rPr kumimoji="0" lang="en-US" altLang="ko-KR" sz="16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kumimoji="0" lang="en-US" altLang="ko-KR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kumimoji="0" lang="en-US" altLang="ko-KR" sz="16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lim</m:t>
                              </m:r>
                            </m:e>
                            <m:lim>
                              <m:r>
                                <a:rPr kumimoji="0" lang="en-US" altLang="ko-KR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∆</m:t>
                              </m:r>
                              <m:r>
                                <a:rPr kumimoji="0" lang="en-US" altLang="ko-KR" sz="16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𝑙</m:t>
                              </m:r>
                              <m:r>
                                <a:rPr kumimoji="0" lang="en-US" altLang="ko-KR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kumimoji="0" lang="en-US" altLang="ko-KR" sz="16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n-US" altLang="ko-KR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altLang="ko-KR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en-US" altLang="ko-KR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</m:den>
                              </m:f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kumimoji="0" lang="en-US" altLang="ko-KR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kumimoji="0" lang="en-US" altLang="ko-KR" sz="16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𝑖</m:t>
                                  </m:r>
                                </m:sub>
                                <m:sup/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kumimoji="0" lang="en-US" altLang="ko-KR" sz="16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0" lang="en-US" altLang="ko-KR" sz="16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kumimoji="0" lang="en-US" altLang="ko-KR" sz="16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kumimoji="0" lang="en-US" altLang="ko-KR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∆</m:t>
                                          </m:r>
                                          <m:r>
                                            <a:rPr kumimoji="0" lang="en-US" altLang="ko-KR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kumimoji="0" lang="en-US" altLang="ko-KR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kumimoji="0" lang="en-US" altLang="ko-KR" sz="1600" b="0" i="1" u="none" strike="noStrike" kern="1200" cap="none" spc="0" normalizeH="0" baseline="0" noProof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  <a:cs typeface="+mn-cs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rad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kumimoji="0" lang="en-US" altLang="ko-K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7" name="직사각형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281" y="2271546"/>
                <a:ext cx="5398119" cy="160082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오른쪽 화살표 44"/>
          <p:cNvSpPr/>
          <p:nvPr/>
        </p:nvSpPr>
        <p:spPr>
          <a:xfrm>
            <a:off x="4337144" y="3704705"/>
            <a:ext cx="360040" cy="424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3" name="그룹 12"/>
          <p:cNvGrpSpPr/>
          <p:nvPr/>
        </p:nvGrpSpPr>
        <p:grpSpPr>
          <a:xfrm rot="21355397">
            <a:off x="3586839" y="2649120"/>
            <a:ext cx="1195895" cy="916559"/>
            <a:chOff x="3538874" y="2835963"/>
            <a:chExt cx="1195895" cy="916559"/>
          </a:xfrm>
        </p:grpSpPr>
        <p:grpSp>
          <p:nvGrpSpPr>
            <p:cNvPr id="30" name="그룹 29"/>
            <p:cNvGrpSpPr/>
            <p:nvPr/>
          </p:nvGrpSpPr>
          <p:grpSpPr>
            <a:xfrm rot="316108">
              <a:off x="3555374" y="2835963"/>
              <a:ext cx="806709" cy="758441"/>
              <a:chOff x="2195736" y="1687158"/>
              <a:chExt cx="806709" cy="758441"/>
            </a:xfrm>
          </p:grpSpPr>
          <p:cxnSp>
            <p:nvCxnSpPr>
              <p:cNvPr id="31" name="직선 연결선 30"/>
              <p:cNvCxnSpPr/>
              <p:nvPr/>
            </p:nvCxnSpPr>
            <p:spPr>
              <a:xfrm flipV="1">
                <a:off x="2195736" y="2045082"/>
                <a:ext cx="806709" cy="388454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직선 연결선 32"/>
              <p:cNvCxnSpPr/>
              <p:nvPr/>
            </p:nvCxnSpPr>
            <p:spPr>
              <a:xfrm flipV="1">
                <a:off x="2223170" y="1687158"/>
                <a:ext cx="439430" cy="758441"/>
              </a:xfrm>
              <a:prstGeom prst="line">
                <a:avLst/>
              </a:prstGeom>
              <a:ln>
                <a:solidFill>
                  <a:srgbClr val="00B05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" name="직선 연결선 6"/>
            <p:cNvCxnSpPr/>
            <p:nvPr/>
          </p:nvCxnSpPr>
          <p:spPr>
            <a:xfrm flipV="1">
              <a:off x="3571079" y="3473979"/>
              <a:ext cx="130587" cy="4572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직사각형 9"/>
                <p:cNvSpPr/>
                <p:nvPr/>
              </p:nvSpPr>
              <p:spPr>
                <a:xfrm>
                  <a:off x="4263422" y="3010891"/>
                  <a:ext cx="47134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altLang="ko-K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altLang="ko-K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직사각형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3422" y="3010891"/>
                  <a:ext cx="471347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직사각형 11"/>
                <p:cNvSpPr/>
                <p:nvPr/>
              </p:nvSpPr>
              <p:spPr>
                <a:xfrm>
                  <a:off x="3538874" y="3444745"/>
                  <a:ext cx="514500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sSup>
                          <m:sSupPr>
                            <m:ctrlPr>
                              <a:rPr kumimoji="0" lang="en-US" altLang="ko-KR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altLang="ko-KR" sz="1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kumimoji="0" lang="ko-KR" alt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" name="직사각형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38874" y="3444745"/>
                  <a:ext cx="514500" cy="307777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6" name="타원 45"/>
          <p:cNvSpPr/>
          <p:nvPr/>
        </p:nvSpPr>
        <p:spPr>
          <a:xfrm>
            <a:off x="3317590" y="2596059"/>
            <a:ext cx="1358481" cy="984591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81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647"/>
    </mc:Choice>
    <mc:Fallback xmlns="">
      <p:transition spd="slow" advTm="118647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타원 33"/>
          <p:cNvSpPr/>
          <p:nvPr/>
        </p:nvSpPr>
        <p:spPr>
          <a:xfrm>
            <a:off x="5383228" y="2507135"/>
            <a:ext cx="61776" cy="71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5395927" y="4502293"/>
            <a:ext cx="61776" cy="71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7" name="Oval 15"/>
          <p:cNvSpPr>
            <a:spLocks noChangeArrowheads="1"/>
          </p:cNvSpPr>
          <p:nvPr/>
        </p:nvSpPr>
        <p:spPr bwMode="auto">
          <a:xfrm>
            <a:off x="4569329" y="3125723"/>
            <a:ext cx="1654049" cy="400432"/>
          </a:xfrm>
          <a:prstGeom prst="ellipse">
            <a:avLst/>
          </a:prstGeom>
          <a:solidFill>
            <a:srgbClr val="FFFFFF"/>
          </a:solidFill>
          <a:ln w="9525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8" name="AutoShape 14"/>
          <p:cNvSpPr>
            <a:spLocks noChangeShapeType="1"/>
          </p:cNvSpPr>
          <p:nvPr/>
        </p:nvSpPr>
        <p:spPr bwMode="auto">
          <a:xfrm>
            <a:off x="4569329" y="3278446"/>
            <a:ext cx="1106644" cy="1612755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sysDash"/>
            <a:round/>
            <a:headEnd type="stealth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9" name="AutoShape 13"/>
          <p:cNvSpPr>
            <a:spLocks noChangeShapeType="1"/>
          </p:cNvSpPr>
          <p:nvPr/>
        </p:nvSpPr>
        <p:spPr bwMode="auto">
          <a:xfrm flipH="1">
            <a:off x="5186376" y="3326664"/>
            <a:ext cx="1037003" cy="1564537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sysDash"/>
            <a:round/>
            <a:headEnd type="stealth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0" name="Freeform 8"/>
          <p:cNvSpPr>
            <a:spLocks/>
          </p:cNvSpPr>
          <p:nvPr/>
        </p:nvSpPr>
        <p:spPr bwMode="auto">
          <a:xfrm>
            <a:off x="5186378" y="4891203"/>
            <a:ext cx="487676" cy="523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8" y="69"/>
              </a:cxn>
              <a:cxn ang="0">
                <a:pos x="468" y="143"/>
              </a:cxn>
              <a:cxn ang="0">
                <a:pos x="1263" y="202"/>
              </a:cxn>
              <a:cxn ang="0">
                <a:pos x="2148" y="128"/>
              </a:cxn>
              <a:cxn ang="0">
                <a:pos x="2508" y="84"/>
              </a:cxn>
              <a:cxn ang="0">
                <a:pos x="2689" y="9"/>
              </a:cxn>
            </a:cxnLst>
            <a:rect l="0" t="0" r="r" b="b"/>
            <a:pathLst>
              <a:path w="2689" h="204">
                <a:moveTo>
                  <a:pt x="0" y="0"/>
                </a:moveTo>
                <a:cubicBezTo>
                  <a:pt x="18" y="12"/>
                  <a:pt x="30" y="45"/>
                  <a:pt x="108" y="69"/>
                </a:cubicBezTo>
                <a:cubicBezTo>
                  <a:pt x="186" y="93"/>
                  <a:pt x="276" y="121"/>
                  <a:pt x="468" y="143"/>
                </a:cubicBezTo>
                <a:cubicBezTo>
                  <a:pt x="660" y="165"/>
                  <a:pt x="983" y="204"/>
                  <a:pt x="1263" y="202"/>
                </a:cubicBezTo>
                <a:cubicBezTo>
                  <a:pt x="1543" y="200"/>
                  <a:pt x="1941" y="148"/>
                  <a:pt x="2148" y="128"/>
                </a:cubicBezTo>
                <a:cubicBezTo>
                  <a:pt x="2355" y="108"/>
                  <a:pt x="2418" y="104"/>
                  <a:pt x="2508" y="84"/>
                </a:cubicBezTo>
                <a:cubicBezTo>
                  <a:pt x="2598" y="64"/>
                  <a:pt x="2651" y="25"/>
                  <a:pt x="2689" y="9"/>
                </a:cubicBezTo>
              </a:path>
            </a:pathLst>
          </a:custGeom>
          <a:noFill/>
          <a:ln w="9525">
            <a:solidFill>
              <a:srgbClr val="FF0000"/>
            </a:solidFill>
            <a:prstDash val="sys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41" name="그룹 40"/>
          <p:cNvGrpSpPr/>
          <p:nvPr/>
        </p:nvGrpSpPr>
        <p:grpSpPr>
          <a:xfrm>
            <a:off x="4569326" y="2123073"/>
            <a:ext cx="1696495" cy="1872243"/>
            <a:chOff x="-1904231" y="2867779"/>
            <a:chExt cx="5939519" cy="4640502"/>
          </a:xfrm>
        </p:grpSpPr>
        <p:sp>
          <p:nvSpPr>
            <p:cNvPr id="42" name="Oval 15"/>
            <p:cNvSpPr>
              <a:spLocks noChangeArrowheads="1"/>
            </p:cNvSpPr>
            <p:nvPr/>
          </p:nvSpPr>
          <p:spPr bwMode="auto">
            <a:xfrm>
              <a:off x="107504" y="2867779"/>
              <a:ext cx="1829015" cy="22831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3" name="AutoShape 14"/>
            <p:cNvSpPr>
              <a:spLocks noChangeShapeType="1"/>
            </p:cNvSpPr>
            <p:nvPr/>
          </p:nvSpPr>
          <p:spPr bwMode="auto">
            <a:xfrm>
              <a:off x="107504" y="2981936"/>
              <a:ext cx="3927784" cy="402220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sysDash"/>
              <a:round/>
              <a:headEnd type="stealth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AutoShape 13"/>
            <p:cNvSpPr>
              <a:spLocks noChangeShapeType="1"/>
            </p:cNvSpPr>
            <p:nvPr/>
          </p:nvSpPr>
          <p:spPr bwMode="auto">
            <a:xfrm flipH="1">
              <a:off x="-1904231" y="2981936"/>
              <a:ext cx="3837761" cy="4022204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prstDash val="sysDash"/>
              <a:round/>
              <a:headEnd type="stealth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5" name="Freeform 8"/>
            <p:cNvSpPr>
              <a:spLocks/>
            </p:cNvSpPr>
            <p:nvPr/>
          </p:nvSpPr>
          <p:spPr bwMode="auto">
            <a:xfrm>
              <a:off x="-1904226" y="6992847"/>
              <a:ext cx="5939514" cy="5154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" y="69"/>
                </a:cxn>
                <a:cxn ang="0">
                  <a:pos x="468" y="143"/>
                </a:cxn>
                <a:cxn ang="0">
                  <a:pos x="1263" y="202"/>
                </a:cxn>
                <a:cxn ang="0">
                  <a:pos x="2148" y="128"/>
                </a:cxn>
                <a:cxn ang="0">
                  <a:pos x="2508" y="84"/>
                </a:cxn>
                <a:cxn ang="0">
                  <a:pos x="2689" y="9"/>
                </a:cxn>
              </a:cxnLst>
              <a:rect l="0" t="0" r="r" b="b"/>
              <a:pathLst>
                <a:path w="2689" h="204">
                  <a:moveTo>
                    <a:pt x="0" y="0"/>
                  </a:moveTo>
                  <a:cubicBezTo>
                    <a:pt x="18" y="12"/>
                    <a:pt x="30" y="45"/>
                    <a:pt x="108" y="69"/>
                  </a:cubicBezTo>
                  <a:cubicBezTo>
                    <a:pt x="186" y="93"/>
                    <a:pt x="276" y="121"/>
                    <a:pt x="468" y="143"/>
                  </a:cubicBezTo>
                  <a:cubicBezTo>
                    <a:pt x="660" y="165"/>
                    <a:pt x="983" y="204"/>
                    <a:pt x="1263" y="202"/>
                  </a:cubicBezTo>
                  <a:cubicBezTo>
                    <a:pt x="1543" y="200"/>
                    <a:pt x="1941" y="148"/>
                    <a:pt x="2148" y="128"/>
                  </a:cubicBezTo>
                  <a:cubicBezTo>
                    <a:pt x="2355" y="108"/>
                    <a:pt x="2418" y="104"/>
                    <a:pt x="2508" y="84"/>
                  </a:cubicBezTo>
                  <a:cubicBezTo>
                    <a:pt x="2598" y="64"/>
                    <a:pt x="2651" y="25"/>
                    <a:pt x="2689" y="9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46" name="자유형 45"/>
          <p:cNvSpPr/>
          <p:nvPr/>
        </p:nvSpPr>
        <p:spPr>
          <a:xfrm>
            <a:off x="5267046" y="2570223"/>
            <a:ext cx="276662" cy="1947988"/>
          </a:xfrm>
          <a:custGeom>
            <a:avLst/>
            <a:gdLst>
              <a:gd name="connsiteX0" fmla="*/ 194668 w 362740"/>
              <a:gd name="connsiteY0" fmla="*/ 1247775 h 1247775"/>
              <a:gd name="connsiteX1" fmla="*/ 4168 w 362740"/>
              <a:gd name="connsiteY1" fmla="*/ 1076325 h 1247775"/>
              <a:gd name="connsiteX2" fmla="*/ 356593 w 362740"/>
              <a:gd name="connsiteY2" fmla="*/ 628650 h 1247775"/>
              <a:gd name="connsiteX3" fmla="*/ 194668 w 362740"/>
              <a:gd name="connsiteY3" fmla="*/ 0 h 1247775"/>
              <a:gd name="connsiteX0" fmla="*/ 123291 w 287929"/>
              <a:gd name="connsiteY0" fmla="*/ 1247775 h 1247775"/>
              <a:gd name="connsiteX1" fmla="*/ 8991 w 287929"/>
              <a:gd name="connsiteY1" fmla="*/ 1000125 h 1247775"/>
              <a:gd name="connsiteX2" fmla="*/ 285216 w 287929"/>
              <a:gd name="connsiteY2" fmla="*/ 628650 h 1247775"/>
              <a:gd name="connsiteX3" fmla="*/ 123291 w 287929"/>
              <a:gd name="connsiteY3" fmla="*/ 0 h 1247775"/>
              <a:gd name="connsiteX0" fmla="*/ 130037 w 294675"/>
              <a:gd name="connsiteY0" fmla="*/ 1247775 h 1247775"/>
              <a:gd name="connsiteX1" fmla="*/ 44312 w 294675"/>
              <a:gd name="connsiteY1" fmla="*/ 1114425 h 1247775"/>
              <a:gd name="connsiteX2" fmla="*/ 15737 w 294675"/>
              <a:gd name="connsiteY2" fmla="*/ 1000125 h 1247775"/>
              <a:gd name="connsiteX3" fmla="*/ 291962 w 294675"/>
              <a:gd name="connsiteY3" fmla="*/ 628650 h 1247775"/>
              <a:gd name="connsiteX4" fmla="*/ 130037 w 294675"/>
              <a:gd name="connsiteY4" fmla="*/ 0 h 1247775"/>
              <a:gd name="connsiteX0" fmla="*/ 118036 w 279988"/>
              <a:gd name="connsiteY0" fmla="*/ 1247775 h 1247775"/>
              <a:gd name="connsiteX1" fmla="*/ 32311 w 279988"/>
              <a:gd name="connsiteY1" fmla="*/ 1114425 h 1247775"/>
              <a:gd name="connsiteX2" fmla="*/ 3736 w 279988"/>
              <a:gd name="connsiteY2" fmla="*/ 1000125 h 1247775"/>
              <a:gd name="connsiteX3" fmla="*/ 108511 w 279988"/>
              <a:gd name="connsiteY3" fmla="*/ 800100 h 1247775"/>
              <a:gd name="connsiteX4" fmla="*/ 279961 w 279988"/>
              <a:gd name="connsiteY4" fmla="*/ 628650 h 1247775"/>
              <a:gd name="connsiteX5" fmla="*/ 118036 w 279988"/>
              <a:gd name="connsiteY5" fmla="*/ 0 h 1247775"/>
              <a:gd name="connsiteX0" fmla="*/ 118036 w 204753"/>
              <a:gd name="connsiteY0" fmla="*/ 1247775 h 1247775"/>
              <a:gd name="connsiteX1" fmla="*/ 32311 w 204753"/>
              <a:gd name="connsiteY1" fmla="*/ 1114425 h 1247775"/>
              <a:gd name="connsiteX2" fmla="*/ 3736 w 204753"/>
              <a:gd name="connsiteY2" fmla="*/ 1000125 h 1247775"/>
              <a:gd name="connsiteX3" fmla="*/ 108511 w 204753"/>
              <a:gd name="connsiteY3" fmla="*/ 800100 h 1247775"/>
              <a:gd name="connsiteX4" fmla="*/ 203761 w 204753"/>
              <a:gd name="connsiteY4" fmla="*/ 542925 h 1247775"/>
              <a:gd name="connsiteX5" fmla="*/ 118036 w 204753"/>
              <a:gd name="connsiteY5" fmla="*/ 0 h 124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4753" h="1247775">
                <a:moveTo>
                  <a:pt x="118036" y="1247775"/>
                </a:moveTo>
                <a:cubicBezTo>
                  <a:pt x="102161" y="1236663"/>
                  <a:pt x="51361" y="1155700"/>
                  <a:pt x="32311" y="1114425"/>
                </a:cubicBezTo>
                <a:cubicBezTo>
                  <a:pt x="13261" y="1073150"/>
                  <a:pt x="-8964" y="1052513"/>
                  <a:pt x="3736" y="1000125"/>
                </a:cubicBezTo>
                <a:cubicBezTo>
                  <a:pt x="16436" y="947738"/>
                  <a:pt x="62474" y="862012"/>
                  <a:pt x="108511" y="800100"/>
                </a:cubicBezTo>
                <a:cubicBezTo>
                  <a:pt x="154548" y="738188"/>
                  <a:pt x="202174" y="676275"/>
                  <a:pt x="203761" y="542925"/>
                </a:cubicBezTo>
                <a:cubicBezTo>
                  <a:pt x="205349" y="409575"/>
                  <a:pt x="214873" y="224631"/>
                  <a:pt x="118036" y="0"/>
                </a:cubicBezTo>
              </a:path>
            </a:pathLst>
          </a:custGeom>
          <a:noFill/>
          <a:ln w="127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5156633" y="3072663"/>
                <a:ext cx="32047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ko-KR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6633" y="3072663"/>
                <a:ext cx="320472" cy="307777"/>
              </a:xfrm>
              <a:prstGeom prst="rect">
                <a:avLst/>
              </a:prstGeom>
              <a:blipFill>
                <a:blip r:embed="rId2"/>
                <a:stretch>
                  <a:fillRect l="-7692" r="-1923" b="-176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5054395" y="3641964"/>
                <a:ext cx="3264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ko-KR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4395" y="3641964"/>
                <a:ext cx="326435" cy="307777"/>
              </a:xfrm>
              <a:prstGeom prst="rect">
                <a:avLst/>
              </a:prstGeom>
              <a:blipFill>
                <a:blip r:embed="rId3"/>
                <a:stretch>
                  <a:fillRect l="-5556" r="-1852" b="-196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690397" y="3458092"/>
                <a:ext cx="3264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ko-KR" alt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altLang="ko-KR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397" y="3458092"/>
                <a:ext cx="326435" cy="307777"/>
              </a:xfrm>
              <a:prstGeom prst="rect">
                <a:avLst/>
              </a:prstGeom>
              <a:blipFill>
                <a:blip r:embed="rId4"/>
                <a:stretch>
                  <a:fillRect l="-5556" r="-1852" b="-1960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직선 화살표 연결선 49"/>
          <p:cNvCxnSpPr/>
          <p:nvPr/>
        </p:nvCxnSpPr>
        <p:spPr>
          <a:xfrm flipH="1" flipV="1">
            <a:off x="5408968" y="2593380"/>
            <a:ext cx="9046" cy="19215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자유형 50"/>
          <p:cNvSpPr/>
          <p:nvPr/>
        </p:nvSpPr>
        <p:spPr>
          <a:xfrm>
            <a:off x="5426537" y="2644572"/>
            <a:ext cx="280437" cy="1873637"/>
          </a:xfrm>
          <a:custGeom>
            <a:avLst/>
            <a:gdLst>
              <a:gd name="connsiteX0" fmla="*/ 0 w 314382"/>
              <a:gd name="connsiteY0" fmla="*/ 1200150 h 1200150"/>
              <a:gd name="connsiteX1" fmla="*/ 314325 w 314382"/>
              <a:gd name="connsiteY1" fmla="*/ 590550 h 1200150"/>
              <a:gd name="connsiteX2" fmla="*/ 28575 w 314382"/>
              <a:gd name="connsiteY2" fmla="*/ 0 h 1200150"/>
              <a:gd name="connsiteX3" fmla="*/ 28575 w 314382"/>
              <a:gd name="connsiteY3" fmla="*/ 0 h 120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382" h="1200150">
                <a:moveTo>
                  <a:pt x="0" y="1200150"/>
                </a:moveTo>
                <a:cubicBezTo>
                  <a:pt x="154781" y="995362"/>
                  <a:pt x="309563" y="790575"/>
                  <a:pt x="314325" y="590550"/>
                </a:cubicBezTo>
                <a:cubicBezTo>
                  <a:pt x="319088" y="390525"/>
                  <a:pt x="28575" y="0"/>
                  <a:pt x="28575" y="0"/>
                </a:cubicBezTo>
                <a:lnTo>
                  <a:pt x="28575" y="0"/>
                </a:lnTo>
              </a:path>
            </a:pathLst>
          </a:custGeom>
          <a:noFill/>
          <a:ln w="127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/>
              <p:cNvSpPr/>
              <p:nvPr/>
            </p:nvSpPr>
            <p:spPr>
              <a:xfrm>
                <a:off x="6750887" y="2059665"/>
                <a:ext cx="5039106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두 사건을 잇는 경로에 따라 시간 흐름 달라짐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: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ko-KR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ko-KR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ko-KR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ko-KR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≠</m:t>
                      </m:r>
                      <m:sSub>
                        <m:sSubPr>
                          <m:ctrlP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ko-KR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ko-KR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≠</m:t>
                      </m:r>
                      <m:sSub>
                        <m:sSubPr>
                          <m:ctrlP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ko-KR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342900" marR="0" lvl="0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342900" marR="0" lvl="0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2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뉴튼의</a:t>
                </a: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절대시공간에서는 경로에 무관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: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ko-KR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ko-KR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ko-KR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b>
                        <m:sSubPr>
                          <m:ctrlP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ko-KR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ko-KR" altLang="en-US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𝜏</m:t>
                          </m:r>
                        </m:e>
                        <m:sub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kumimoji="0" lang="ko-KR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8" name="직사각형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887" y="2059665"/>
                <a:ext cx="5039106" cy="3970318"/>
              </a:xfrm>
              <a:prstGeom prst="rect">
                <a:avLst/>
              </a:prstGeom>
              <a:blipFill>
                <a:blip r:embed="rId5"/>
                <a:stretch>
                  <a:fillRect l="-1572" r="-1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평행 사변형 1"/>
          <p:cNvSpPr/>
          <p:nvPr/>
        </p:nvSpPr>
        <p:spPr>
          <a:xfrm>
            <a:off x="651075" y="3457204"/>
            <a:ext cx="2541636" cy="1194230"/>
          </a:xfrm>
          <a:prstGeom prst="parallelogram">
            <a:avLst>
              <a:gd name="adj" fmla="val 5371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 flipV="1">
            <a:off x="1376611" y="3789512"/>
            <a:ext cx="850900" cy="4942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자유형 52"/>
          <p:cNvSpPr/>
          <p:nvPr/>
        </p:nvSpPr>
        <p:spPr>
          <a:xfrm>
            <a:off x="1389311" y="3800264"/>
            <a:ext cx="863600" cy="469900"/>
          </a:xfrm>
          <a:custGeom>
            <a:avLst/>
            <a:gdLst>
              <a:gd name="connsiteX0" fmla="*/ 0 w 863600"/>
              <a:gd name="connsiteY0" fmla="*/ 469900 h 469900"/>
              <a:gd name="connsiteX1" fmla="*/ 228600 w 863600"/>
              <a:gd name="connsiteY1" fmla="*/ 88900 h 469900"/>
              <a:gd name="connsiteX2" fmla="*/ 863600 w 863600"/>
              <a:gd name="connsiteY2" fmla="*/ 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3600" h="469900">
                <a:moveTo>
                  <a:pt x="0" y="469900"/>
                </a:moveTo>
                <a:cubicBezTo>
                  <a:pt x="42333" y="318558"/>
                  <a:pt x="84667" y="167217"/>
                  <a:pt x="228600" y="88900"/>
                </a:cubicBezTo>
                <a:cubicBezTo>
                  <a:pt x="372533" y="10583"/>
                  <a:pt x="618066" y="5291"/>
                  <a:pt x="86360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4" name="자유형 53"/>
          <p:cNvSpPr/>
          <p:nvPr/>
        </p:nvSpPr>
        <p:spPr>
          <a:xfrm>
            <a:off x="1402011" y="3812964"/>
            <a:ext cx="1136453" cy="622962"/>
          </a:xfrm>
          <a:custGeom>
            <a:avLst/>
            <a:gdLst>
              <a:gd name="connsiteX0" fmla="*/ 0 w 1138375"/>
              <a:gd name="connsiteY0" fmla="*/ 431800 h 572162"/>
              <a:gd name="connsiteX1" fmla="*/ 292100 w 1138375"/>
              <a:gd name="connsiteY1" fmla="*/ 571500 h 572162"/>
              <a:gd name="connsiteX2" fmla="*/ 571500 w 1138375"/>
              <a:gd name="connsiteY2" fmla="*/ 381000 h 572162"/>
              <a:gd name="connsiteX3" fmla="*/ 1130300 w 1138375"/>
              <a:gd name="connsiteY3" fmla="*/ 355600 h 572162"/>
              <a:gd name="connsiteX4" fmla="*/ 850900 w 1138375"/>
              <a:gd name="connsiteY4" fmla="*/ 0 h 572162"/>
              <a:gd name="connsiteX0" fmla="*/ 0 w 1139510"/>
              <a:gd name="connsiteY0" fmla="*/ 533400 h 673762"/>
              <a:gd name="connsiteX1" fmla="*/ 292100 w 1139510"/>
              <a:gd name="connsiteY1" fmla="*/ 673100 h 673762"/>
              <a:gd name="connsiteX2" fmla="*/ 571500 w 1139510"/>
              <a:gd name="connsiteY2" fmla="*/ 482600 h 673762"/>
              <a:gd name="connsiteX3" fmla="*/ 1130300 w 1139510"/>
              <a:gd name="connsiteY3" fmla="*/ 457200 h 673762"/>
              <a:gd name="connsiteX4" fmla="*/ 863600 w 1139510"/>
              <a:gd name="connsiteY4" fmla="*/ 0 h 673762"/>
              <a:gd name="connsiteX0" fmla="*/ 0 w 1139510"/>
              <a:gd name="connsiteY0" fmla="*/ 533400 h 673762"/>
              <a:gd name="connsiteX1" fmla="*/ 292100 w 1139510"/>
              <a:gd name="connsiteY1" fmla="*/ 673100 h 673762"/>
              <a:gd name="connsiteX2" fmla="*/ 571500 w 1139510"/>
              <a:gd name="connsiteY2" fmla="*/ 482600 h 673762"/>
              <a:gd name="connsiteX3" fmla="*/ 1130300 w 1139510"/>
              <a:gd name="connsiteY3" fmla="*/ 457200 h 673762"/>
              <a:gd name="connsiteX4" fmla="*/ 863600 w 1139510"/>
              <a:gd name="connsiteY4" fmla="*/ 0 h 673762"/>
              <a:gd name="connsiteX0" fmla="*/ 0 w 1135643"/>
              <a:gd name="connsiteY0" fmla="*/ 444500 h 584862"/>
              <a:gd name="connsiteX1" fmla="*/ 292100 w 1135643"/>
              <a:gd name="connsiteY1" fmla="*/ 584200 h 584862"/>
              <a:gd name="connsiteX2" fmla="*/ 571500 w 1135643"/>
              <a:gd name="connsiteY2" fmla="*/ 393700 h 584862"/>
              <a:gd name="connsiteX3" fmla="*/ 1130300 w 1135643"/>
              <a:gd name="connsiteY3" fmla="*/ 368300 h 584862"/>
              <a:gd name="connsiteX4" fmla="*/ 812800 w 1135643"/>
              <a:gd name="connsiteY4" fmla="*/ 0 h 584862"/>
              <a:gd name="connsiteX0" fmla="*/ 0 w 1136453"/>
              <a:gd name="connsiteY0" fmla="*/ 482600 h 622962"/>
              <a:gd name="connsiteX1" fmla="*/ 292100 w 1136453"/>
              <a:gd name="connsiteY1" fmla="*/ 622300 h 622962"/>
              <a:gd name="connsiteX2" fmla="*/ 571500 w 1136453"/>
              <a:gd name="connsiteY2" fmla="*/ 431800 h 622962"/>
              <a:gd name="connsiteX3" fmla="*/ 1130300 w 1136453"/>
              <a:gd name="connsiteY3" fmla="*/ 406400 h 622962"/>
              <a:gd name="connsiteX4" fmla="*/ 825500 w 1136453"/>
              <a:gd name="connsiteY4" fmla="*/ 0 h 62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6453" h="622962">
                <a:moveTo>
                  <a:pt x="0" y="482600"/>
                </a:moveTo>
                <a:cubicBezTo>
                  <a:pt x="98425" y="556683"/>
                  <a:pt x="196850" y="630767"/>
                  <a:pt x="292100" y="622300"/>
                </a:cubicBezTo>
                <a:cubicBezTo>
                  <a:pt x="387350" y="613833"/>
                  <a:pt x="431800" y="467783"/>
                  <a:pt x="571500" y="431800"/>
                </a:cubicBezTo>
                <a:cubicBezTo>
                  <a:pt x="711200" y="395817"/>
                  <a:pt x="1087967" y="478367"/>
                  <a:pt x="1130300" y="406400"/>
                </a:cubicBezTo>
                <a:cubicBezTo>
                  <a:pt x="1172633" y="334433"/>
                  <a:pt x="988483" y="146050"/>
                  <a:pt x="825500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655632" y="4044824"/>
                <a:ext cx="14642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𝐿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632" y="4044824"/>
                <a:ext cx="146429" cy="276999"/>
              </a:xfrm>
              <a:prstGeom prst="rect">
                <a:avLst/>
              </a:prstGeom>
              <a:blipFill>
                <a:blip r:embed="rId6"/>
                <a:stretch>
                  <a:fillRect l="-50000" r="-45833" b="-1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402011" y="3626129"/>
                <a:ext cx="14642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𝐿</m:t>
                      </m:r>
                      <m:r>
                        <a:rPr kumimoji="0" lang="en-US" altLang="ko-K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011" y="3626129"/>
                <a:ext cx="146429" cy="276999"/>
              </a:xfrm>
              <a:prstGeom prst="rect">
                <a:avLst/>
              </a:prstGeom>
              <a:blipFill>
                <a:blip r:embed="rId7"/>
                <a:stretch>
                  <a:fillRect l="-62500" r="-87500" b="-1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240211" y="4265747"/>
                <a:ext cx="14642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𝐿</m:t>
                      </m:r>
                      <m:r>
                        <a:rPr kumimoji="0" lang="en-US" altLang="ko-K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′′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0211" y="4265747"/>
                <a:ext cx="146429" cy="276999"/>
              </a:xfrm>
              <a:prstGeom prst="rect">
                <a:avLst/>
              </a:prstGeom>
              <a:blipFill>
                <a:blip r:embed="rId8"/>
                <a:stretch>
                  <a:fillRect l="-60000" r="-120000" b="-1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943609" y="5104217"/>
                <a:ext cx="3189710" cy="3762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ko-KR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고</m:t>
                      </m:r>
                      <m:r>
                        <a:rPr kumimoji="0" lang="ko-KR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유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ko-KR" alt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길</m:t>
                      </m:r>
                      <m:r>
                        <a:rPr kumimoji="0" lang="ko-KR" alt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이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: 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𝐿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&lt;</m:t>
                      </m:r>
                      <m:sSup>
                        <m:sSupPr>
                          <m:ctrlP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𝐿</m:t>
                          </m:r>
                        </m:e>
                        <m:sup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&lt;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𝐿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′′</m:t>
                      </m:r>
                    </m:oMath>
                  </m:oMathPara>
                </a14:m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09" y="5104217"/>
                <a:ext cx="3189710" cy="3762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평행 사변형 59"/>
          <p:cNvSpPr/>
          <p:nvPr/>
        </p:nvSpPr>
        <p:spPr>
          <a:xfrm>
            <a:off x="676817" y="2099856"/>
            <a:ext cx="2541636" cy="1194230"/>
          </a:xfrm>
          <a:prstGeom prst="parallelogram">
            <a:avLst>
              <a:gd name="adj" fmla="val 5371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52" name="직선 화살표 연결선 51"/>
          <p:cNvCxnSpPr/>
          <p:nvPr/>
        </p:nvCxnSpPr>
        <p:spPr>
          <a:xfrm flipV="1">
            <a:off x="651075" y="1398071"/>
            <a:ext cx="0" cy="4102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274821" y="4435926"/>
                <a:ext cx="3618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821" y="4435926"/>
                <a:ext cx="361830" cy="369332"/>
              </a:xfrm>
              <a:prstGeom prst="rect">
                <a:avLst/>
              </a:prstGeom>
              <a:blipFill>
                <a:blip r:embed="rId10"/>
                <a:stretch>
                  <a:fillRect l="-10169" r="-1695" b="-18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49504" y="3038926"/>
                <a:ext cx="3689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04" y="3038926"/>
                <a:ext cx="368947" cy="369332"/>
              </a:xfrm>
              <a:prstGeom prst="rect">
                <a:avLst/>
              </a:prstGeom>
              <a:blipFill>
                <a:blip r:embed="rId11"/>
                <a:stretch>
                  <a:fillRect l="-11667" r="-1667" b="-18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직선 연결선 67"/>
          <p:cNvCxnSpPr/>
          <p:nvPr/>
        </p:nvCxnSpPr>
        <p:spPr>
          <a:xfrm flipV="1">
            <a:off x="3738521" y="2528763"/>
            <a:ext cx="2527300" cy="160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연결선 68"/>
          <p:cNvCxnSpPr/>
          <p:nvPr/>
        </p:nvCxnSpPr>
        <p:spPr>
          <a:xfrm flipV="1">
            <a:off x="3763921" y="4524662"/>
            <a:ext cx="2598779" cy="26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3337651" y="4275261"/>
                <a:ext cx="3618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7651" y="4275261"/>
                <a:ext cx="361830" cy="369332"/>
              </a:xfrm>
              <a:prstGeom prst="rect">
                <a:avLst/>
              </a:prstGeom>
              <a:blipFill>
                <a:blip r:embed="rId12"/>
                <a:stretch>
                  <a:fillRect l="-11864" r="-1695" b="-163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3314799" y="2271651"/>
                <a:ext cx="36894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b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799" y="2271651"/>
                <a:ext cx="368947" cy="369332"/>
              </a:xfrm>
              <a:prstGeom prst="rect">
                <a:avLst/>
              </a:prstGeom>
              <a:blipFill>
                <a:blip r:embed="rId13"/>
                <a:stretch>
                  <a:fillRect l="-11667" r="-1667" b="-18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917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6"/>
          <p:cNvSpPr>
            <a:spLocks/>
          </p:cNvSpPr>
          <p:nvPr/>
        </p:nvSpPr>
        <p:spPr bwMode="auto">
          <a:xfrm>
            <a:off x="1798239" y="1832478"/>
            <a:ext cx="36608" cy="4235015"/>
          </a:xfrm>
          <a:custGeom>
            <a:avLst/>
            <a:gdLst/>
            <a:ahLst/>
            <a:cxnLst>
              <a:cxn ang="0">
                <a:pos x="16" y="5631"/>
              </a:cxn>
              <a:cxn ang="0">
                <a:pos x="0" y="0"/>
              </a:cxn>
            </a:cxnLst>
            <a:rect l="0" t="0" r="r" b="b"/>
            <a:pathLst>
              <a:path w="16" h="5631">
                <a:moveTo>
                  <a:pt x="16" y="563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Freeform 73"/>
          <p:cNvSpPr>
            <a:spLocks/>
          </p:cNvSpPr>
          <p:nvPr/>
        </p:nvSpPr>
        <p:spPr bwMode="auto">
          <a:xfrm>
            <a:off x="1816543" y="3931174"/>
            <a:ext cx="1527251" cy="1742355"/>
          </a:xfrm>
          <a:custGeom>
            <a:avLst/>
            <a:gdLst/>
            <a:ahLst/>
            <a:cxnLst>
              <a:cxn ang="0">
                <a:pos x="0" y="3000"/>
              </a:cxn>
              <a:cxn ang="0">
                <a:pos x="3001" y="0"/>
              </a:cxn>
            </a:cxnLst>
            <a:rect l="0" t="0" r="r" b="b"/>
            <a:pathLst>
              <a:path w="3001" h="3000">
                <a:moveTo>
                  <a:pt x="0" y="3000"/>
                </a:moveTo>
                <a:lnTo>
                  <a:pt x="3001" y="0"/>
                </a:lnTo>
              </a:path>
            </a:pathLst>
          </a:custGeom>
          <a:noFill/>
          <a:ln w="9525">
            <a:solidFill>
              <a:srgbClr val="FF0000"/>
            </a:solidFill>
            <a:prstDash val="dash"/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Freeform 71"/>
          <p:cNvSpPr>
            <a:spLocks/>
          </p:cNvSpPr>
          <p:nvPr/>
        </p:nvSpPr>
        <p:spPr bwMode="auto">
          <a:xfrm>
            <a:off x="1816542" y="3916316"/>
            <a:ext cx="1106648" cy="1757211"/>
          </a:xfrm>
          <a:custGeom>
            <a:avLst/>
            <a:gdLst/>
            <a:ahLst/>
            <a:cxnLst>
              <a:cxn ang="0">
                <a:pos x="0" y="5719"/>
              </a:cxn>
              <a:cxn ang="0">
                <a:pos x="3348" y="0"/>
              </a:cxn>
            </a:cxnLst>
            <a:rect l="0" t="0" r="r" b="b"/>
            <a:pathLst>
              <a:path w="3348" h="5719">
                <a:moveTo>
                  <a:pt x="0" y="5719"/>
                </a:moveTo>
                <a:lnTo>
                  <a:pt x="3348" y="0"/>
                </a:lnTo>
              </a:path>
            </a:pathLst>
          </a:custGeom>
          <a:noFill/>
          <a:ln w="9525">
            <a:solidFill>
              <a:srgbClr val="00B05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714586" y="3003695"/>
            <a:ext cx="176865" cy="288365"/>
            <a:chOff x="1714586" y="3003695"/>
            <a:chExt cx="176865" cy="288365"/>
          </a:xfrm>
        </p:grpSpPr>
        <p:sp>
          <p:nvSpPr>
            <p:cNvPr id="10" name="Oval 65"/>
            <p:cNvSpPr>
              <a:spLocks noChangeArrowheads="1"/>
            </p:cNvSpPr>
            <p:nvPr/>
          </p:nvSpPr>
          <p:spPr bwMode="auto">
            <a:xfrm>
              <a:off x="1759997" y="3003695"/>
              <a:ext cx="92016" cy="103274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" name="Freeform 64"/>
            <p:cNvSpPr>
              <a:spLocks/>
            </p:cNvSpPr>
            <p:nvPr/>
          </p:nvSpPr>
          <p:spPr bwMode="auto">
            <a:xfrm>
              <a:off x="1801226" y="3112335"/>
              <a:ext cx="597" cy="1032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80"/>
                </a:cxn>
              </a:cxnLst>
              <a:rect l="0" t="0" r="r" b="b"/>
              <a:pathLst>
                <a:path w="1" h="180">
                  <a:moveTo>
                    <a:pt x="0" y="0"/>
                  </a:moveTo>
                  <a:lnTo>
                    <a:pt x="1" y="180"/>
                  </a:lnTo>
                </a:path>
              </a:pathLst>
            </a:cu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" name="Freeform 63"/>
            <p:cNvSpPr>
              <a:spLocks/>
            </p:cNvSpPr>
            <p:nvPr/>
          </p:nvSpPr>
          <p:spPr bwMode="auto">
            <a:xfrm>
              <a:off x="1725342" y="3215610"/>
              <a:ext cx="68713" cy="68402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119"/>
                </a:cxn>
              </a:cxnLst>
              <a:rect l="0" t="0" r="r" b="b"/>
              <a:pathLst>
                <a:path w="135" h="119">
                  <a:moveTo>
                    <a:pt x="135" y="0"/>
                  </a:moveTo>
                  <a:lnTo>
                    <a:pt x="0" y="119"/>
                  </a:lnTo>
                </a:path>
              </a:pathLst>
            </a:cu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" name="Freeform 62"/>
            <p:cNvSpPr>
              <a:spLocks/>
            </p:cNvSpPr>
            <p:nvPr/>
          </p:nvSpPr>
          <p:spPr bwMode="auto">
            <a:xfrm>
              <a:off x="1810189" y="3215610"/>
              <a:ext cx="81262" cy="76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133"/>
                </a:cxn>
              </a:cxnLst>
              <a:rect l="0" t="0" r="r" b="b"/>
              <a:pathLst>
                <a:path w="159" h="133">
                  <a:moveTo>
                    <a:pt x="0" y="0"/>
                  </a:moveTo>
                  <a:lnTo>
                    <a:pt x="159" y="133"/>
                  </a:lnTo>
                </a:path>
              </a:pathLst>
            </a:cu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" name="Freeform 61"/>
            <p:cNvSpPr>
              <a:spLocks/>
            </p:cNvSpPr>
            <p:nvPr/>
          </p:nvSpPr>
          <p:spPr bwMode="auto">
            <a:xfrm>
              <a:off x="1714586" y="3120383"/>
              <a:ext cx="85444" cy="50966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90"/>
                </a:cxn>
              </a:cxnLst>
              <a:rect l="0" t="0" r="r" b="b"/>
              <a:pathLst>
                <a:path w="165" h="90">
                  <a:moveTo>
                    <a:pt x="165" y="0"/>
                  </a:moveTo>
                  <a:lnTo>
                    <a:pt x="0" y="90"/>
                  </a:lnTo>
                </a:path>
              </a:pathLst>
            </a:cu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Freeform 60"/>
            <p:cNvSpPr>
              <a:spLocks/>
            </p:cNvSpPr>
            <p:nvPr/>
          </p:nvSpPr>
          <p:spPr bwMode="auto">
            <a:xfrm>
              <a:off x="1800031" y="3120383"/>
              <a:ext cx="75884" cy="60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105"/>
                </a:cxn>
              </a:cxnLst>
              <a:rect l="0" t="0" r="r" b="b"/>
              <a:pathLst>
                <a:path w="150" h="105">
                  <a:moveTo>
                    <a:pt x="0" y="0"/>
                  </a:moveTo>
                  <a:lnTo>
                    <a:pt x="150" y="105"/>
                  </a:lnTo>
                </a:path>
              </a:pathLst>
            </a:cu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2277591" y="3027502"/>
            <a:ext cx="175070" cy="287692"/>
            <a:chOff x="6873640" y="2327636"/>
            <a:chExt cx="218640" cy="317794"/>
          </a:xfrm>
        </p:grpSpPr>
        <p:sp>
          <p:nvSpPr>
            <p:cNvPr id="17" name="Oval 59"/>
            <p:cNvSpPr>
              <a:spLocks noChangeArrowheads="1"/>
            </p:cNvSpPr>
            <p:nvPr/>
          </p:nvSpPr>
          <p:spPr bwMode="auto">
            <a:xfrm>
              <a:off x="6928113" y="2327636"/>
              <a:ext cx="114170" cy="113339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Freeform 58"/>
            <p:cNvSpPr>
              <a:spLocks/>
            </p:cNvSpPr>
            <p:nvPr/>
          </p:nvSpPr>
          <p:spPr bwMode="auto">
            <a:xfrm>
              <a:off x="6980348" y="2447642"/>
              <a:ext cx="746" cy="1133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80"/>
                </a:cxn>
              </a:cxnLst>
              <a:rect l="0" t="0" r="r" b="b"/>
              <a:pathLst>
                <a:path w="1" h="180">
                  <a:moveTo>
                    <a:pt x="0" y="0"/>
                  </a:moveTo>
                  <a:lnTo>
                    <a:pt x="1" y="180"/>
                  </a:lnTo>
                </a:path>
              </a:pathLst>
            </a:custGeom>
            <a:noFill/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Freeform 57"/>
            <p:cNvSpPr>
              <a:spLocks/>
            </p:cNvSpPr>
            <p:nvPr/>
          </p:nvSpPr>
          <p:spPr bwMode="auto">
            <a:xfrm>
              <a:off x="6886325" y="2560981"/>
              <a:ext cx="84322" cy="75559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119"/>
                </a:cxn>
              </a:cxnLst>
              <a:rect l="0" t="0" r="r" b="b"/>
              <a:pathLst>
                <a:path w="135" h="119">
                  <a:moveTo>
                    <a:pt x="135" y="0"/>
                  </a:moveTo>
                  <a:lnTo>
                    <a:pt x="0" y="119"/>
                  </a:lnTo>
                </a:path>
              </a:pathLst>
            </a:custGeom>
            <a:noFill/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0" name="Freeform 56"/>
            <p:cNvSpPr>
              <a:spLocks/>
            </p:cNvSpPr>
            <p:nvPr/>
          </p:nvSpPr>
          <p:spPr bwMode="auto">
            <a:xfrm>
              <a:off x="6990049" y="2560981"/>
              <a:ext cx="102231" cy="844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133"/>
                </a:cxn>
              </a:cxnLst>
              <a:rect l="0" t="0" r="r" b="b"/>
              <a:pathLst>
                <a:path w="159" h="133">
                  <a:moveTo>
                    <a:pt x="0" y="0"/>
                  </a:moveTo>
                  <a:lnTo>
                    <a:pt x="159" y="133"/>
                  </a:lnTo>
                </a:path>
              </a:pathLst>
            </a:custGeom>
            <a:noFill/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Freeform 55"/>
            <p:cNvSpPr>
              <a:spLocks/>
            </p:cNvSpPr>
            <p:nvPr/>
          </p:nvSpPr>
          <p:spPr bwMode="auto">
            <a:xfrm>
              <a:off x="6873640" y="2456532"/>
              <a:ext cx="104469" cy="55558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90"/>
                </a:cxn>
              </a:cxnLst>
              <a:rect l="0" t="0" r="r" b="b"/>
              <a:pathLst>
                <a:path w="165" h="90">
                  <a:moveTo>
                    <a:pt x="165" y="0"/>
                  </a:moveTo>
                  <a:lnTo>
                    <a:pt x="0" y="90"/>
                  </a:lnTo>
                </a:path>
              </a:pathLst>
            </a:custGeom>
            <a:noFill/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2" name="Freeform 54"/>
            <p:cNvSpPr>
              <a:spLocks/>
            </p:cNvSpPr>
            <p:nvPr/>
          </p:nvSpPr>
          <p:spPr bwMode="auto">
            <a:xfrm>
              <a:off x="6978109" y="2456532"/>
              <a:ext cx="109693" cy="444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71"/>
                </a:cxn>
              </a:cxnLst>
              <a:rect l="0" t="0" r="r" b="b"/>
              <a:pathLst>
                <a:path w="172" h="71">
                  <a:moveTo>
                    <a:pt x="0" y="0"/>
                  </a:moveTo>
                  <a:lnTo>
                    <a:pt x="172" y="71"/>
                  </a:lnTo>
                </a:path>
              </a:pathLst>
            </a:custGeom>
            <a:noFill/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708262" y="1401415"/>
                <a:ext cx="157776" cy="2786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𝑡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262" y="1401415"/>
                <a:ext cx="157776" cy="278623"/>
              </a:xfrm>
              <a:prstGeom prst="rect">
                <a:avLst/>
              </a:prstGeom>
              <a:blipFill>
                <a:blip r:embed="rId3"/>
                <a:stretch>
                  <a:fillRect l="-34615" r="-30769" b="-173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697011" y="4554573"/>
                <a:ext cx="12935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빛</a:t>
                </a:r>
                <a:r>
                  <a:rPr kumimoji="0" lang="en-US" altLang="ko-K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altLang="ko-KR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𝑑</m:t>
                    </m:r>
                    <m:sSup>
                      <m:sSupPr>
                        <m:ctrlPr>
                          <a:rPr kumimoji="0" lang="en-US" altLang="ko-K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p>
                        <m:r>
                          <a:rPr kumimoji="0" lang="en-US" altLang="ko-K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r>
                  <a:rPr kumimoji="0" lang="en-US" altLang="ko-K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)</a:t>
                </a:r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7011" y="4554573"/>
                <a:ext cx="1293566" cy="369332"/>
              </a:xfrm>
              <a:prstGeom prst="rect">
                <a:avLst/>
              </a:prstGeom>
              <a:blipFill>
                <a:blip r:embed="rId4"/>
                <a:stretch>
                  <a:fillRect l="-3756" t="-8197" r="-8920" b="-245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reeform 71"/>
          <p:cNvSpPr>
            <a:spLocks/>
          </p:cNvSpPr>
          <p:nvPr/>
        </p:nvSpPr>
        <p:spPr bwMode="auto">
          <a:xfrm flipH="1">
            <a:off x="1813265" y="2434487"/>
            <a:ext cx="1094259" cy="1490650"/>
          </a:xfrm>
          <a:custGeom>
            <a:avLst/>
            <a:gdLst/>
            <a:ahLst/>
            <a:cxnLst>
              <a:cxn ang="0">
                <a:pos x="0" y="5719"/>
              </a:cxn>
              <a:cxn ang="0">
                <a:pos x="3348" y="0"/>
              </a:cxn>
            </a:cxnLst>
            <a:rect l="0" t="0" r="r" b="b"/>
            <a:pathLst>
              <a:path w="3348" h="5719">
                <a:moveTo>
                  <a:pt x="0" y="5719"/>
                </a:moveTo>
                <a:lnTo>
                  <a:pt x="3348" y="0"/>
                </a:lnTo>
              </a:path>
            </a:pathLst>
          </a:custGeom>
          <a:noFill/>
          <a:ln w="9525">
            <a:solidFill>
              <a:srgbClr val="00B05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9" name="Freeform 73"/>
          <p:cNvSpPr>
            <a:spLocks/>
          </p:cNvSpPr>
          <p:nvPr/>
        </p:nvSpPr>
        <p:spPr bwMode="auto">
          <a:xfrm flipH="1">
            <a:off x="1825582" y="2398945"/>
            <a:ext cx="1491204" cy="1548531"/>
          </a:xfrm>
          <a:custGeom>
            <a:avLst/>
            <a:gdLst/>
            <a:ahLst/>
            <a:cxnLst>
              <a:cxn ang="0">
                <a:pos x="0" y="3000"/>
              </a:cxn>
              <a:cxn ang="0">
                <a:pos x="3001" y="0"/>
              </a:cxn>
            </a:cxnLst>
            <a:rect l="0" t="0" r="r" b="b"/>
            <a:pathLst>
              <a:path w="3001" h="3000">
                <a:moveTo>
                  <a:pt x="0" y="3000"/>
                </a:moveTo>
                <a:lnTo>
                  <a:pt x="3001" y="0"/>
                </a:lnTo>
              </a:path>
            </a:pathLst>
          </a:custGeom>
          <a:noFill/>
          <a:ln w="9525">
            <a:solidFill>
              <a:srgbClr val="FF0000"/>
            </a:solidFill>
            <a:prstDash val="dash"/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476939" y="3827719"/>
                <a:ext cx="224677" cy="2770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𝑇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6939" y="3827719"/>
                <a:ext cx="224677" cy="277000"/>
              </a:xfrm>
              <a:prstGeom prst="rect">
                <a:avLst/>
              </a:prstGeom>
              <a:blipFill>
                <a:blip r:embed="rId5"/>
                <a:stretch>
                  <a:fillRect l="-16216" r="-18919" b="-1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487203" y="4049742"/>
                <a:ext cx="294697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𝑇</m:t>
                      </m:r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7203" y="4049742"/>
                <a:ext cx="294697" cy="276999"/>
              </a:xfrm>
              <a:prstGeom prst="rect">
                <a:avLst/>
              </a:prstGeom>
              <a:blipFill>
                <a:blip r:embed="rId6"/>
                <a:stretch>
                  <a:fillRect l="-14583" r="-16667" b="-130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582637" y="3829930"/>
                <a:ext cx="632387" cy="25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  <m:sup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′′</m:t>
                          </m:r>
                        </m:sup>
                      </m:sSup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2637" y="3829930"/>
                <a:ext cx="632387" cy="250761"/>
              </a:xfrm>
              <a:prstGeom prst="rect">
                <a:avLst/>
              </a:prstGeom>
              <a:blipFill>
                <a:blip r:embed="rId7"/>
                <a:stretch>
                  <a:fillRect l="-13592" r="-24272" b="-243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217255" y="3249811"/>
                <a:ext cx="380097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2</m:t>
                      </m:r>
                      <m:r>
                        <a:rPr kumimoji="0" lang="en-US" altLang="ko-KR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𝑇</m:t>
                      </m:r>
                      <m:r>
                        <a:rPr kumimoji="0" lang="en-US" altLang="ko-KR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&gt;</m:t>
                      </m:r>
                      <m:sSup>
                        <m:sSupPr>
                          <m:ctrlPr>
                            <a:rPr kumimoji="0" lang="en-US" altLang="ko-KR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en-US" altLang="ko-KR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  <m:sup>
                          <m:r>
                            <a:rPr kumimoji="0" lang="en-US" altLang="ko-KR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altLang="ko-KR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&gt;</m:t>
                      </m:r>
                      <m:sSup>
                        <m:sSupPr>
                          <m:ctrlPr>
                            <a:rPr kumimoji="0" lang="en-US" altLang="ko-KR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32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  <m:r>
                            <a:rPr kumimoji="0" lang="en-US" altLang="ko-KR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  <m:sup>
                          <m:r>
                            <a:rPr kumimoji="0" lang="en-US" altLang="ko-KR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′′</m:t>
                          </m:r>
                        </m:sup>
                      </m:sSup>
                      <m:r>
                        <a:rPr kumimoji="0" lang="en-US" altLang="ko-KR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ko-KR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255" y="3249811"/>
                <a:ext cx="380097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004131" y="1569214"/>
                <a:ext cx="5324908" cy="125585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𝑑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𝜏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0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𝑠</m:t>
                              </m:r>
                            </m:e>
                            <m:sup>
                              <m:r>
                                <a:rPr kumimoji="0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0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𝑡</m:t>
                              </m:r>
                              <m:r>
                                <a:rPr kumimoji="0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)</m:t>
                              </m:r>
                            </m:e>
                            <m:sup>
                              <m:r>
                                <a:rPr kumimoji="0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0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</m:t>
                      </m:r>
                    </m:oMath>
                  </m:oMathPara>
                </a14:m>
                <a:endParaRPr kumimoji="0" lang="en-US" altLang="ko-KR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  0</m:t>
                    </m:r>
                  </m:oMath>
                </a14:m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(</a:t>
                </a: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빛의 경로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)</a:t>
                </a: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 </a:t>
                </a:r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131" y="1569214"/>
                <a:ext cx="5324908" cy="1255857"/>
              </a:xfrm>
              <a:prstGeom prst="rect">
                <a:avLst/>
              </a:prstGeom>
              <a:blipFill>
                <a:blip r:embed="rId10"/>
                <a:stretch>
                  <a:fillRect l="-1489" b="-87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직사각형 2"/>
          <p:cNvSpPr/>
          <p:nvPr/>
        </p:nvSpPr>
        <p:spPr>
          <a:xfrm>
            <a:off x="695766" y="761535"/>
            <a:ext cx="3004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“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쌍둥이 역설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”: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8" name="직선 연결선 7"/>
          <p:cNvCxnSpPr/>
          <p:nvPr/>
        </p:nvCxnSpPr>
        <p:spPr>
          <a:xfrm flipH="1">
            <a:off x="1752274" y="3951641"/>
            <a:ext cx="1619076" cy="3545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>
            <a:off x="5340626" y="3742254"/>
            <a:ext cx="14179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그룹 35"/>
          <p:cNvGrpSpPr/>
          <p:nvPr/>
        </p:nvGrpSpPr>
        <p:grpSpPr>
          <a:xfrm>
            <a:off x="4730510" y="4335549"/>
            <a:ext cx="5923416" cy="1200329"/>
            <a:chOff x="4774472" y="4110478"/>
            <a:chExt cx="5923416" cy="12003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774472" y="4110478"/>
                  <a:ext cx="5923416" cy="1200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marR="0" lvl="0" indent="-342900" algn="l" defTabSz="914400" rtl="0" eaLnBrk="1" fontAlgn="auto" latinLnBrk="1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Char char="-"/>
                    <a:tabLst/>
                    <a:defRPr/>
                  </a:pPr>
                  <a:r>
                    <a:rPr kumimoji="0" lang="ko-KR" altLang="en-US" sz="2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맑은 고딕"/>
                      <a:ea typeface="맑은 고딕" panose="020B0503020000020004" pitchFamily="50" charset="-127"/>
                      <a:cs typeface="+mn-cs"/>
                    </a:rPr>
                    <a:t>우주여행하는 쌍둥이의 입장에서 보면</a:t>
                  </a:r>
                  <a:r>
                    <a:rPr kumimoji="0" lang="en-US" altLang="ko-KR" sz="2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맑은 고딕"/>
                      <a:ea typeface="맑은 고딕" panose="020B0503020000020004" pitchFamily="50" charset="-127"/>
                      <a:cs typeface="+mn-cs"/>
                    </a:rPr>
                    <a:t>?</a:t>
                  </a:r>
                </a:p>
                <a:p>
                  <a:pPr marL="0" marR="0" lvl="0" indent="0" algn="ctr" defTabSz="914400" rtl="0" eaLnBrk="1" fontAlgn="auto" latinLnBrk="1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2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맑은 고딕"/>
                      <a:ea typeface="맑은 고딕" panose="020B0503020000020004" pitchFamily="50" charset="-127"/>
                      <a:cs typeface="+mn-cs"/>
                    </a:rPr>
                    <a:t>2</a:t>
                  </a:r>
                  <a14:m>
                    <m:oMath xmlns:m="http://schemas.openxmlformats.org/officeDocument/2006/math"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𝑇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&lt;2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𝑇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 ?</m:t>
                      </m:r>
                    </m:oMath>
                  </a14:m>
                  <a:endParaRPr kumimoji="0" lang="en-US" altLang="ko-KR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4472" y="4110478"/>
                  <a:ext cx="5923416" cy="1200329"/>
                </a:xfrm>
                <a:prstGeom prst="rect">
                  <a:avLst/>
                </a:prstGeom>
                <a:blipFill>
                  <a:blip r:embed="rId11"/>
                  <a:stretch>
                    <a:fillRect l="-1852" r="-617" b="-507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직선 연결선 44"/>
            <p:cNvCxnSpPr/>
            <p:nvPr/>
          </p:nvCxnSpPr>
          <p:spPr>
            <a:xfrm>
              <a:off x="6876983" y="5180115"/>
              <a:ext cx="141798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1454976" y="2290094"/>
                <a:ext cx="3529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2</m:t>
                      </m:r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𝑇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4976" y="2290094"/>
                <a:ext cx="352917" cy="276999"/>
              </a:xfrm>
              <a:prstGeom prst="rect">
                <a:avLst/>
              </a:prstGeom>
              <a:blipFill>
                <a:blip r:embed="rId21"/>
                <a:stretch>
                  <a:fillRect l="-12069" r="-10345" b="-1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9986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180"/>
    </mc:Choice>
    <mc:Fallback xmlns="">
      <p:transition spd="slow" advTm="39718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6"/>
          <p:cNvSpPr>
            <a:spLocks/>
          </p:cNvSpPr>
          <p:nvPr/>
        </p:nvSpPr>
        <p:spPr bwMode="auto">
          <a:xfrm>
            <a:off x="1314662" y="1674216"/>
            <a:ext cx="36608" cy="4235015"/>
          </a:xfrm>
          <a:custGeom>
            <a:avLst/>
            <a:gdLst/>
            <a:ahLst/>
            <a:cxnLst>
              <a:cxn ang="0">
                <a:pos x="16" y="5631"/>
              </a:cxn>
              <a:cxn ang="0">
                <a:pos x="0" y="0"/>
              </a:cxn>
            </a:cxnLst>
            <a:rect l="0" t="0" r="r" b="b"/>
            <a:pathLst>
              <a:path w="16" h="5631">
                <a:moveTo>
                  <a:pt x="16" y="563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Freeform 71"/>
          <p:cNvSpPr>
            <a:spLocks/>
          </p:cNvSpPr>
          <p:nvPr/>
        </p:nvSpPr>
        <p:spPr bwMode="auto">
          <a:xfrm>
            <a:off x="1332965" y="3758054"/>
            <a:ext cx="1106648" cy="1757212"/>
          </a:xfrm>
          <a:custGeom>
            <a:avLst/>
            <a:gdLst/>
            <a:ahLst/>
            <a:cxnLst>
              <a:cxn ang="0">
                <a:pos x="0" y="5719"/>
              </a:cxn>
              <a:cxn ang="0">
                <a:pos x="3348" y="0"/>
              </a:cxn>
            </a:cxnLst>
            <a:rect l="0" t="0" r="r" b="b"/>
            <a:pathLst>
              <a:path w="3348" h="5719">
                <a:moveTo>
                  <a:pt x="0" y="5719"/>
                </a:moveTo>
                <a:lnTo>
                  <a:pt x="3348" y="0"/>
                </a:lnTo>
              </a:path>
            </a:pathLst>
          </a:custGeom>
          <a:noFill/>
          <a:ln w="9525">
            <a:solidFill>
              <a:srgbClr val="00B05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81" name="그룹 80"/>
          <p:cNvGrpSpPr/>
          <p:nvPr/>
        </p:nvGrpSpPr>
        <p:grpSpPr>
          <a:xfrm>
            <a:off x="1231009" y="2845434"/>
            <a:ext cx="176865" cy="288364"/>
            <a:chOff x="1231009" y="2845434"/>
            <a:chExt cx="176865" cy="288364"/>
          </a:xfrm>
        </p:grpSpPr>
        <p:sp>
          <p:nvSpPr>
            <p:cNvPr id="10" name="Oval 65"/>
            <p:cNvSpPr>
              <a:spLocks noChangeArrowheads="1"/>
            </p:cNvSpPr>
            <p:nvPr/>
          </p:nvSpPr>
          <p:spPr bwMode="auto">
            <a:xfrm>
              <a:off x="1276420" y="2845434"/>
              <a:ext cx="92016" cy="103274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" name="Freeform 64"/>
            <p:cNvSpPr>
              <a:spLocks/>
            </p:cNvSpPr>
            <p:nvPr/>
          </p:nvSpPr>
          <p:spPr bwMode="auto">
            <a:xfrm>
              <a:off x="1317649" y="2954073"/>
              <a:ext cx="597" cy="1032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80"/>
                </a:cxn>
              </a:cxnLst>
              <a:rect l="0" t="0" r="r" b="b"/>
              <a:pathLst>
                <a:path w="1" h="180">
                  <a:moveTo>
                    <a:pt x="0" y="0"/>
                  </a:moveTo>
                  <a:lnTo>
                    <a:pt x="1" y="180"/>
                  </a:lnTo>
                </a:path>
              </a:pathLst>
            </a:cu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" name="Freeform 63"/>
            <p:cNvSpPr>
              <a:spLocks/>
            </p:cNvSpPr>
            <p:nvPr/>
          </p:nvSpPr>
          <p:spPr bwMode="auto">
            <a:xfrm>
              <a:off x="1241765" y="3057348"/>
              <a:ext cx="68713" cy="68402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119"/>
                </a:cxn>
              </a:cxnLst>
              <a:rect l="0" t="0" r="r" b="b"/>
              <a:pathLst>
                <a:path w="135" h="119">
                  <a:moveTo>
                    <a:pt x="135" y="0"/>
                  </a:moveTo>
                  <a:lnTo>
                    <a:pt x="0" y="119"/>
                  </a:lnTo>
                </a:path>
              </a:pathLst>
            </a:cu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" name="Freeform 62"/>
            <p:cNvSpPr>
              <a:spLocks/>
            </p:cNvSpPr>
            <p:nvPr/>
          </p:nvSpPr>
          <p:spPr bwMode="auto">
            <a:xfrm>
              <a:off x="1326612" y="3057348"/>
              <a:ext cx="81262" cy="76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133"/>
                </a:cxn>
              </a:cxnLst>
              <a:rect l="0" t="0" r="r" b="b"/>
              <a:pathLst>
                <a:path w="159" h="133">
                  <a:moveTo>
                    <a:pt x="0" y="0"/>
                  </a:moveTo>
                  <a:lnTo>
                    <a:pt x="159" y="133"/>
                  </a:lnTo>
                </a:path>
              </a:pathLst>
            </a:cu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" name="Freeform 61"/>
            <p:cNvSpPr>
              <a:spLocks/>
            </p:cNvSpPr>
            <p:nvPr/>
          </p:nvSpPr>
          <p:spPr bwMode="auto">
            <a:xfrm>
              <a:off x="1231009" y="2962121"/>
              <a:ext cx="85444" cy="50966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90"/>
                </a:cxn>
              </a:cxnLst>
              <a:rect l="0" t="0" r="r" b="b"/>
              <a:pathLst>
                <a:path w="165" h="90">
                  <a:moveTo>
                    <a:pt x="165" y="0"/>
                  </a:moveTo>
                  <a:lnTo>
                    <a:pt x="0" y="90"/>
                  </a:lnTo>
                </a:path>
              </a:pathLst>
            </a:cu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Freeform 60"/>
            <p:cNvSpPr>
              <a:spLocks/>
            </p:cNvSpPr>
            <p:nvPr/>
          </p:nvSpPr>
          <p:spPr bwMode="auto">
            <a:xfrm>
              <a:off x="1316454" y="2962121"/>
              <a:ext cx="75884" cy="60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105"/>
                </a:cxn>
              </a:cxnLst>
              <a:rect l="0" t="0" r="r" b="b"/>
              <a:pathLst>
                <a:path w="150" h="105">
                  <a:moveTo>
                    <a:pt x="0" y="0"/>
                  </a:moveTo>
                  <a:lnTo>
                    <a:pt x="150" y="105"/>
                  </a:lnTo>
                </a:path>
              </a:pathLst>
            </a:cu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1779456" y="2846108"/>
            <a:ext cx="175070" cy="287692"/>
            <a:chOff x="6873640" y="2327636"/>
            <a:chExt cx="218640" cy="317794"/>
          </a:xfrm>
        </p:grpSpPr>
        <p:sp>
          <p:nvSpPr>
            <p:cNvPr id="17" name="Oval 59"/>
            <p:cNvSpPr>
              <a:spLocks noChangeArrowheads="1"/>
            </p:cNvSpPr>
            <p:nvPr/>
          </p:nvSpPr>
          <p:spPr bwMode="auto">
            <a:xfrm>
              <a:off x="6928113" y="2327636"/>
              <a:ext cx="114170" cy="113339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Freeform 58"/>
            <p:cNvSpPr>
              <a:spLocks/>
            </p:cNvSpPr>
            <p:nvPr/>
          </p:nvSpPr>
          <p:spPr bwMode="auto">
            <a:xfrm>
              <a:off x="6980348" y="2447642"/>
              <a:ext cx="746" cy="1133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80"/>
                </a:cxn>
              </a:cxnLst>
              <a:rect l="0" t="0" r="r" b="b"/>
              <a:pathLst>
                <a:path w="1" h="180">
                  <a:moveTo>
                    <a:pt x="0" y="0"/>
                  </a:moveTo>
                  <a:lnTo>
                    <a:pt x="1" y="180"/>
                  </a:lnTo>
                </a:path>
              </a:pathLst>
            </a:custGeom>
            <a:noFill/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" name="Freeform 57"/>
            <p:cNvSpPr>
              <a:spLocks/>
            </p:cNvSpPr>
            <p:nvPr/>
          </p:nvSpPr>
          <p:spPr bwMode="auto">
            <a:xfrm>
              <a:off x="6886325" y="2560981"/>
              <a:ext cx="84322" cy="75559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119"/>
                </a:cxn>
              </a:cxnLst>
              <a:rect l="0" t="0" r="r" b="b"/>
              <a:pathLst>
                <a:path w="135" h="119">
                  <a:moveTo>
                    <a:pt x="135" y="0"/>
                  </a:moveTo>
                  <a:lnTo>
                    <a:pt x="0" y="119"/>
                  </a:lnTo>
                </a:path>
              </a:pathLst>
            </a:custGeom>
            <a:noFill/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0" name="Freeform 56"/>
            <p:cNvSpPr>
              <a:spLocks/>
            </p:cNvSpPr>
            <p:nvPr/>
          </p:nvSpPr>
          <p:spPr bwMode="auto">
            <a:xfrm>
              <a:off x="6990049" y="2560981"/>
              <a:ext cx="102231" cy="844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133"/>
                </a:cxn>
              </a:cxnLst>
              <a:rect l="0" t="0" r="r" b="b"/>
              <a:pathLst>
                <a:path w="159" h="133">
                  <a:moveTo>
                    <a:pt x="0" y="0"/>
                  </a:moveTo>
                  <a:lnTo>
                    <a:pt x="159" y="133"/>
                  </a:lnTo>
                </a:path>
              </a:pathLst>
            </a:custGeom>
            <a:noFill/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1" name="Freeform 55"/>
            <p:cNvSpPr>
              <a:spLocks/>
            </p:cNvSpPr>
            <p:nvPr/>
          </p:nvSpPr>
          <p:spPr bwMode="auto">
            <a:xfrm>
              <a:off x="6873640" y="2456532"/>
              <a:ext cx="104469" cy="55558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90"/>
                </a:cxn>
              </a:cxnLst>
              <a:rect l="0" t="0" r="r" b="b"/>
              <a:pathLst>
                <a:path w="165" h="90">
                  <a:moveTo>
                    <a:pt x="165" y="0"/>
                  </a:moveTo>
                  <a:lnTo>
                    <a:pt x="0" y="90"/>
                  </a:lnTo>
                </a:path>
              </a:pathLst>
            </a:custGeom>
            <a:noFill/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2" name="Freeform 54"/>
            <p:cNvSpPr>
              <a:spLocks/>
            </p:cNvSpPr>
            <p:nvPr/>
          </p:nvSpPr>
          <p:spPr bwMode="auto">
            <a:xfrm>
              <a:off x="6978109" y="2456532"/>
              <a:ext cx="109693" cy="444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71"/>
                </a:cxn>
              </a:cxnLst>
              <a:rect l="0" t="0" r="r" b="b"/>
              <a:pathLst>
                <a:path w="172" h="71">
                  <a:moveTo>
                    <a:pt x="0" y="0"/>
                  </a:moveTo>
                  <a:lnTo>
                    <a:pt x="172" y="71"/>
                  </a:lnTo>
                </a:path>
              </a:pathLst>
            </a:custGeom>
            <a:noFill/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224685" y="1243153"/>
                <a:ext cx="157776" cy="2786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𝑡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685" y="1243153"/>
                <a:ext cx="157776" cy="278623"/>
              </a:xfrm>
              <a:prstGeom prst="rect">
                <a:avLst/>
              </a:prstGeom>
              <a:blipFill>
                <a:blip r:embed="rId3"/>
                <a:stretch>
                  <a:fillRect l="-34615" r="-30769" b="-173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Freeform 71"/>
          <p:cNvSpPr>
            <a:spLocks/>
          </p:cNvSpPr>
          <p:nvPr/>
        </p:nvSpPr>
        <p:spPr bwMode="auto">
          <a:xfrm flipH="1">
            <a:off x="1329688" y="2276225"/>
            <a:ext cx="1094259" cy="1490650"/>
          </a:xfrm>
          <a:custGeom>
            <a:avLst/>
            <a:gdLst/>
            <a:ahLst/>
            <a:cxnLst>
              <a:cxn ang="0">
                <a:pos x="0" y="5719"/>
              </a:cxn>
              <a:cxn ang="0">
                <a:pos x="3348" y="0"/>
              </a:cxn>
            </a:cxnLst>
            <a:rect l="0" t="0" r="r" b="b"/>
            <a:pathLst>
              <a:path w="3348" h="5719">
                <a:moveTo>
                  <a:pt x="0" y="5719"/>
                </a:moveTo>
                <a:lnTo>
                  <a:pt x="3348" y="0"/>
                </a:lnTo>
              </a:path>
            </a:pathLst>
          </a:custGeom>
          <a:noFill/>
          <a:ln w="9525">
            <a:solidFill>
              <a:srgbClr val="00B05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993363" y="3669455"/>
                <a:ext cx="22467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𝑇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363" y="3669455"/>
                <a:ext cx="224677" cy="276999"/>
              </a:xfrm>
              <a:prstGeom prst="rect">
                <a:avLst/>
              </a:prstGeom>
              <a:blipFill>
                <a:blip r:embed="rId4"/>
                <a:stretch>
                  <a:fillRect l="-18919" r="-16216" b="-1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363319" y="3955710"/>
                <a:ext cx="2789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𝑇</m:t>
                      </m:r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319" y="3955710"/>
                <a:ext cx="278923" cy="276999"/>
              </a:xfrm>
              <a:prstGeom prst="rect">
                <a:avLst/>
              </a:prstGeom>
              <a:blipFill>
                <a:blip r:embed="rId5"/>
                <a:stretch>
                  <a:fillRect l="-17778" r="-22222" b="-1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8" name="그룹 37"/>
          <p:cNvGrpSpPr/>
          <p:nvPr/>
        </p:nvGrpSpPr>
        <p:grpSpPr>
          <a:xfrm>
            <a:off x="1332966" y="4525468"/>
            <a:ext cx="1316949" cy="989798"/>
            <a:chOff x="1816543" y="4683730"/>
            <a:chExt cx="1316949" cy="989798"/>
          </a:xfrm>
        </p:grpSpPr>
        <p:cxnSp>
          <p:nvCxnSpPr>
            <p:cNvPr id="9" name="직선 화살표 연결선 8"/>
            <p:cNvCxnSpPr/>
            <p:nvPr/>
          </p:nvCxnSpPr>
          <p:spPr>
            <a:xfrm flipV="1">
              <a:off x="1816543" y="4787900"/>
              <a:ext cx="1090983" cy="885628"/>
            </a:xfrm>
            <a:prstGeom prst="straightConnector1">
              <a:avLst/>
            </a:prstGeom>
            <a:ln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2868997" y="4683730"/>
                  <a:ext cx="26449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oMath>
                    </m:oMathPara>
                  </a14:m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68997" y="4683730"/>
                  <a:ext cx="264495" cy="276999"/>
                </a:xfrm>
                <a:prstGeom prst="rect">
                  <a:avLst/>
                </a:prstGeom>
                <a:blipFill>
                  <a:blip r:embed="rId17"/>
                  <a:stretch>
                    <a:fillRect l="-18605" r="-20930" b="-1304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그룹 79"/>
          <p:cNvGrpSpPr/>
          <p:nvPr/>
        </p:nvGrpSpPr>
        <p:grpSpPr>
          <a:xfrm>
            <a:off x="1019765" y="3105975"/>
            <a:ext cx="2236980" cy="2081761"/>
            <a:chOff x="1019765" y="3105975"/>
            <a:chExt cx="2236980" cy="2081761"/>
          </a:xfrm>
        </p:grpSpPr>
        <p:cxnSp>
          <p:nvCxnSpPr>
            <p:cNvPr id="40" name="직선 화살표 연결선 39"/>
            <p:cNvCxnSpPr/>
            <p:nvPr/>
          </p:nvCxnSpPr>
          <p:spPr>
            <a:xfrm flipV="1">
              <a:off x="1072788" y="3105975"/>
              <a:ext cx="2183957" cy="1736528"/>
            </a:xfrm>
            <a:prstGeom prst="straightConnector1">
              <a:avLst/>
            </a:prstGeom>
            <a:ln>
              <a:solidFill>
                <a:srgbClr val="00B05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1019765" y="4910737"/>
                  <a:ext cx="29681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ko-KR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altLang="ko-KR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9765" y="4910737"/>
                  <a:ext cx="296813" cy="276999"/>
                </a:xfrm>
                <a:prstGeom prst="rect">
                  <a:avLst/>
                </a:prstGeom>
                <a:blipFill>
                  <a:blip r:embed="rId18"/>
                  <a:stretch>
                    <a:fillRect l="-12245" r="-4082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2" name="그룹 81"/>
          <p:cNvGrpSpPr/>
          <p:nvPr/>
        </p:nvGrpSpPr>
        <p:grpSpPr>
          <a:xfrm>
            <a:off x="990841" y="2497340"/>
            <a:ext cx="2007871" cy="1608852"/>
            <a:chOff x="990841" y="2497340"/>
            <a:chExt cx="2007871" cy="1608852"/>
          </a:xfrm>
        </p:grpSpPr>
        <p:cxnSp>
          <p:nvCxnSpPr>
            <p:cNvPr id="42" name="직선 화살표 연결선 41"/>
            <p:cNvCxnSpPr/>
            <p:nvPr/>
          </p:nvCxnSpPr>
          <p:spPr>
            <a:xfrm>
              <a:off x="1077298" y="3017787"/>
              <a:ext cx="1921414" cy="1088405"/>
            </a:xfrm>
            <a:prstGeom prst="straightConnector1">
              <a:avLst/>
            </a:prstGeom>
            <a:ln>
              <a:solidFill>
                <a:srgbClr val="00B050"/>
              </a:solidFill>
              <a:prstDash val="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990841" y="2497340"/>
                  <a:ext cx="29681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ko-KR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altLang="ko-KR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0841" y="2497340"/>
                  <a:ext cx="296813" cy="276999"/>
                </a:xfrm>
                <a:prstGeom prst="rect">
                  <a:avLst/>
                </a:prstGeom>
                <a:blipFill>
                  <a:blip r:embed="rId19"/>
                  <a:stretch>
                    <a:fillRect l="-14583" r="-4167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" name="직선 연결선 7"/>
          <p:cNvCxnSpPr/>
          <p:nvPr/>
        </p:nvCxnSpPr>
        <p:spPr>
          <a:xfrm flipH="1">
            <a:off x="1268697" y="3767003"/>
            <a:ext cx="1619076" cy="3545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932000" y="2683767"/>
                <a:ext cx="5023162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marR="0" lvl="0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YES: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&lt;</m:t>
                    </m:r>
                    <m:sSup>
                      <m:sSup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  <m:sup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p>
                  </m:oMath>
                </a14:m>
                <a:endParaRPr kumimoji="0" lang="en-US" altLang="ko-KR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맑은 고딕" panose="020B0503020000020004" pitchFamily="50" charset="-127"/>
                  <a:cs typeface="+mn-cs"/>
                </a:endParaRPr>
              </a:p>
              <a:p>
                <a:pPr marL="342900" marR="0" lvl="0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endParaRPr kumimoji="0" lang="en-US" altLang="ko-KR" sz="24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50" charset="-127"/>
                    <a:cs typeface="+mn-cs"/>
                    <a:sym typeface="Wingdings" panose="05000000000000000000" pitchFamily="2" charset="2"/>
                  </a:rPr>
                  <a:t></a:t>
                </a:r>
                <a:r>
                  <a:rPr kumimoji="0" lang="en-US" altLang="ko-KR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50" charset="-127"/>
                    <a:cs typeface="+mn-cs"/>
                    <a:sym typeface="Wingdings" panose="05000000000000000000" pitchFamily="2" charset="2"/>
                  </a:rPr>
                  <a:t>  </a:t>
                </a:r>
                <a14:m>
                  <m:oMath xmlns:m="http://schemas.openxmlformats.org/officeDocument/2006/math"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2</m:t>
                    </m:r>
                    <m:sSub>
                      <m:sSub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</m:e>
                      <m:sub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d>
                      <m:d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𝑇</m:t>
                        </m:r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−2</m:t>
                        </m:r>
                        <m:sSub>
                          <m:sSubPr>
                            <m:ctrlP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𝑇</m:t>
                            </m:r>
                          </m:e>
                          <m:sub>
                            <m: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=2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𝑇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&gt;2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𝑇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′</m:t>
                    </m:r>
                  </m:oMath>
                </a14:m>
                <a:endPara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342900" marR="0" lvl="0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동일한 결과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: </a:t>
                </a: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고유 시간은 관측자에 따라 달라지지 않음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!</a:t>
                </a:r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2000" y="2683767"/>
                <a:ext cx="5023162" cy="2862322"/>
              </a:xfrm>
              <a:prstGeom prst="rect">
                <a:avLst/>
              </a:prstGeom>
              <a:blipFill>
                <a:blip r:embed="rId20"/>
                <a:stretch>
                  <a:fillRect l="-2184" r="-1214" b="-14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71399" y="2131832"/>
                <a:ext cx="3529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2</m:t>
                      </m:r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𝑇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399" y="2131832"/>
                <a:ext cx="352917" cy="276999"/>
              </a:xfrm>
              <a:prstGeom prst="rect">
                <a:avLst/>
              </a:prstGeom>
              <a:blipFill>
                <a:blip r:embed="rId21"/>
                <a:stretch>
                  <a:fillRect l="-10345" r="-12069" b="-1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Freeform 76"/>
          <p:cNvSpPr>
            <a:spLocks/>
          </p:cNvSpPr>
          <p:nvPr/>
        </p:nvSpPr>
        <p:spPr bwMode="auto">
          <a:xfrm>
            <a:off x="5074773" y="2227497"/>
            <a:ext cx="45719" cy="3664334"/>
          </a:xfrm>
          <a:custGeom>
            <a:avLst/>
            <a:gdLst/>
            <a:ahLst/>
            <a:cxnLst>
              <a:cxn ang="0">
                <a:pos x="16" y="5631"/>
              </a:cxn>
              <a:cxn ang="0">
                <a:pos x="0" y="0"/>
              </a:cxn>
            </a:cxnLst>
            <a:rect l="0" t="0" r="r" b="b"/>
            <a:pathLst>
              <a:path w="16" h="5631">
                <a:moveTo>
                  <a:pt x="16" y="563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B05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4251086" y="4140877"/>
            <a:ext cx="176865" cy="288364"/>
            <a:chOff x="5677154" y="1778706"/>
            <a:chExt cx="176865" cy="288364"/>
          </a:xfrm>
        </p:grpSpPr>
        <p:sp>
          <p:nvSpPr>
            <p:cNvPr id="51" name="Oval 65"/>
            <p:cNvSpPr>
              <a:spLocks noChangeArrowheads="1"/>
            </p:cNvSpPr>
            <p:nvPr/>
          </p:nvSpPr>
          <p:spPr bwMode="auto">
            <a:xfrm>
              <a:off x="5722565" y="1778706"/>
              <a:ext cx="92016" cy="103274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2" name="Freeform 64"/>
            <p:cNvSpPr>
              <a:spLocks/>
            </p:cNvSpPr>
            <p:nvPr/>
          </p:nvSpPr>
          <p:spPr bwMode="auto">
            <a:xfrm>
              <a:off x="5763794" y="1887345"/>
              <a:ext cx="597" cy="1032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80"/>
                </a:cxn>
              </a:cxnLst>
              <a:rect l="0" t="0" r="r" b="b"/>
              <a:pathLst>
                <a:path w="1" h="180">
                  <a:moveTo>
                    <a:pt x="0" y="0"/>
                  </a:moveTo>
                  <a:lnTo>
                    <a:pt x="1" y="180"/>
                  </a:lnTo>
                </a:path>
              </a:pathLst>
            </a:cu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Freeform 63"/>
            <p:cNvSpPr>
              <a:spLocks/>
            </p:cNvSpPr>
            <p:nvPr/>
          </p:nvSpPr>
          <p:spPr bwMode="auto">
            <a:xfrm>
              <a:off x="5687910" y="1990620"/>
              <a:ext cx="68713" cy="68402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119"/>
                </a:cxn>
              </a:cxnLst>
              <a:rect l="0" t="0" r="r" b="b"/>
              <a:pathLst>
                <a:path w="135" h="119">
                  <a:moveTo>
                    <a:pt x="135" y="0"/>
                  </a:moveTo>
                  <a:lnTo>
                    <a:pt x="0" y="119"/>
                  </a:lnTo>
                </a:path>
              </a:pathLst>
            </a:cu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4" name="Freeform 62"/>
            <p:cNvSpPr>
              <a:spLocks/>
            </p:cNvSpPr>
            <p:nvPr/>
          </p:nvSpPr>
          <p:spPr bwMode="auto">
            <a:xfrm>
              <a:off x="5772757" y="1990620"/>
              <a:ext cx="81262" cy="76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133"/>
                </a:cxn>
              </a:cxnLst>
              <a:rect l="0" t="0" r="r" b="b"/>
              <a:pathLst>
                <a:path w="159" h="133">
                  <a:moveTo>
                    <a:pt x="0" y="0"/>
                  </a:moveTo>
                  <a:lnTo>
                    <a:pt x="159" y="133"/>
                  </a:lnTo>
                </a:path>
              </a:pathLst>
            </a:cu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5" name="Freeform 61"/>
            <p:cNvSpPr>
              <a:spLocks/>
            </p:cNvSpPr>
            <p:nvPr/>
          </p:nvSpPr>
          <p:spPr bwMode="auto">
            <a:xfrm>
              <a:off x="5677154" y="1895393"/>
              <a:ext cx="85444" cy="50966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90"/>
                </a:cxn>
              </a:cxnLst>
              <a:rect l="0" t="0" r="r" b="b"/>
              <a:pathLst>
                <a:path w="165" h="90">
                  <a:moveTo>
                    <a:pt x="165" y="0"/>
                  </a:moveTo>
                  <a:lnTo>
                    <a:pt x="0" y="90"/>
                  </a:lnTo>
                </a:path>
              </a:pathLst>
            </a:cu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auto">
            <a:xfrm>
              <a:off x="5762599" y="1895393"/>
              <a:ext cx="75884" cy="603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105"/>
                </a:cxn>
              </a:cxnLst>
              <a:rect l="0" t="0" r="r" b="b"/>
              <a:pathLst>
                <a:path w="150" h="105">
                  <a:moveTo>
                    <a:pt x="0" y="0"/>
                  </a:moveTo>
                  <a:lnTo>
                    <a:pt x="150" y="105"/>
                  </a:lnTo>
                </a:path>
              </a:pathLst>
            </a:cu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57" name="그룹 56"/>
          <p:cNvGrpSpPr/>
          <p:nvPr/>
        </p:nvGrpSpPr>
        <p:grpSpPr>
          <a:xfrm>
            <a:off x="5016435" y="4114928"/>
            <a:ext cx="175070" cy="287692"/>
            <a:chOff x="6873640" y="2327636"/>
            <a:chExt cx="218640" cy="317794"/>
          </a:xfrm>
        </p:grpSpPr>
        <p:sp>
          <p:nvSpPr>
            <p:cNvPr id="62" name="Oval 59"/>
            <p:cNvSpPr>
              <a:spLocks noChangeArrowheads="1"/>
            </p:cNvSpPr>
            <p:nvPr/>
          </p:nvSpPr>
          <p:spPr bwMode="auto">
            <a:xfrm>
              <a:off x="6928113" y="2327636"/>
              <a:ext cx="114170" cy="113339"/>
            </a:xfrm>
            <a:prstGeom prst="ellipse">
              <a:avLst/>
            </a:prstGeom>
            <a:noFill/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6980348" y="2447642"/>
              <a:ext cx="746" cy="1133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80"/>
                </a:cxn>
              </a:cxnLst>
              <a:rect l="0" t="0" r="r" b="b"/>
              <a:pathLst>
                <a:path w="1" h="180">
                  <a:moveTo>
                    <a:pt x="0" y="0"/>
                  </a:moveTo>
                  <a:lnTo>
                    <a:pt x="1" y="180"/>
                  </a:lnTo>
                </a:path>
              </a:pathLst>
            </a:custGeom>
            <a:noFill/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4" name="Freeform 57"/>
            <p:cNvSpPr>
              <a:spLocks/>
            </p:cNvSpPr>
            <p:nvPr/>
          </p:nvSpPr>
          <p:spPr bwMode="auto">
            <a:xfrm>
              <a:off x="6886325" y="2560981"/>
              <a:ext cx="84322" cy="75559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119"/>
                </a:cxn>
              </a:cxnLst>
              <a:rect l="0" t="0" r="r" b="b"/>
              <a:pathLst>
                <a:path w="135" h="119">
                  <a:moveTo>
                    <a:pt x="135" y="0"/>
                  </a:moveTo>
                  <a:lnTo>
                    <a:pt x="0" y="119"/>
                  </a:lnTo>
                </a:path>
              </a:pathLst>
            </a:custGeom>
            <a:noFill/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6990049" y="2560981"/>
              <a:ext cx="102231" cy="844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133"/>
                </a:cxn>
              </a:cxnLst>
              <a:rect l="0" t="0" r="r" b="b"/>
              <a:pathLst>
                <a:path w="159" h="133">
                  <a:moveTo>
                    <a:pt x="0" y="0"/>
                  </a:moveTo>
                  <a:lnTo>
                    <a:pt x="159" y="133"/>
                  </a:lnTo>
                </a:path>
              </a:pathLst>
            </a:custGeom>
            <a:noFill/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6" name="Freeform 55"/>
            <p:cNvSpPr>
              <a:spLocks/>
            </p:cNvSpPr>
            <p:nvPr/>
          </p:nvSpPr>
          <p:spPr bwMode="auto">
            <a:xfrm>
              <a:off x="6873640" y="2456532"/>
              <a:ext cx="104469" cy="55558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90"/>
                </a:cxn>
              </a:cxnLst>
              <a:rect l="0" t="0" r="r" b="b"/>
              <a:pathLst>
                <a:path w="165" h="90">
                  <a:moveTo>
                    <a:pt x="165" y="0"/>
                  </a:moveTo>
                  <a:lnTo>
                    <a:pt x="0" y="90"/>
                  </a:lnTo>
                </a:path>
              </a:pathLst>
            </a:custGeom>
            <a:noFill/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7" name="Freeform 54"/>
            <p:cNvSpPr>
              <a:spLocks/>
            </p:cNvSpPr>
            <p:nvPr/>
          </p:nvSpPr>
          <p:spPr bwMode="auto">
            <a:xfrm>
              <a:off x="6978109" y="2456532"/>
              <a:ext cx="109693" cy="444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71"/>
                </a:cxn>
              </a:cxnLst>
              <a:rect l="0" t="0" r="r" b="b"/>
              <a:pathLst>
                <a:path w="172" h="71">
                  <a:moveTo>
                    <a:pt x="0" y="0"/>
                  </a:moveTo>
                  <a:lnTo>
                    <a:pt x="172" y="71"/>
                  </a:lnTo>
                </a:path>
              </a:pathLst>
            </a:custGeom>
            <a:noFill/>
            <a:ln w="19050">
              <a:solidFill>
                <a:srgbClr val="00B05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909637" y="2001912"/>
                <a:ext cx="25648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𝑡</m:t>
                      </m:r>
                      <m:r>
                        <a:rPr kumimoji="0" lang="en-US" altLang="ko-K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637" y="2001912"/>
                <a:ext cx="256480" cy="307777"/>
              </a:xfrm>
              <a:prstGeom prst="rect">
                <a:avLst/>
              </a:prstGeom>
              <a:blipFill>
                <a:blip r:embed="rId22"/>
                <a:stretch>
                  <a:fillRect l="-21429" r="-23810" b="-1372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Freeform 71"/>
          <p:cNvSpPr>
            <a:spLocks/>
          </p:cNvSpPr>
          <p:nvPr/>
        </p:nvSpPr>
        <p:spPr bwMode="auto">
          <a:xfrm flipH="1">
            <a:off x="3587902" y="3236378"/>
            <a:ext cx="1512140" cy="2112171"/>
          </a:xfrm>
          <a:custGeom>
            <a:avLst/>
            <a:gdLst/>
            <a:ahLst/>
            <a:cxnLst>
              <a:cxn ang="0">
                <a:pos x="0" y="5719"/>
              </a:cxn>
              <a:cxn ang="0">
                <a:pos x="3348" y="0"/>
              </a:cxn>
            </a:cxnLst>
            <a:rect l="0" t="0" r="r" b="b"/>
            <a:pathLst>
              <a:path w="3348" h="5719">
                <a:moveTo>
                  <a:pt x="0" y="5719"/>
                </a:moveTo>
                <a:lnTo>
                  <a:pt x="334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854445" y="3751145"/>
                <a:ext cx="2789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𝑇</m:t>
                      </m:r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445" y="3751145"/>
                <a:ext cx="278923" cy="276999"/>
              </a:xfrm>
              <a:prstGeom prst="rect">
                <a:avLst/>
              </a:prstGeom>
              <a:blipFill>
                <a:blip r:embed="rId23"/>
                <a:stretch>
                  <a:fillRect l="-17391" r="-19565" b="-130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직선 연결선 75"/>
          <p:cNvCxnSpPr/>
          <p:nvPr/>
        </p:nvCxnSpPr>
        <p:spPr>
          <a:xfrm flipH="1">
            <a:off x="3457650" y="3704869"/>
            <a:ext cx="2069303" cy="57954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722069" y="3744555"/>
                <a:ext cx="2968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altLang="ko-K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069" y="3744555"/>
                <a:ext cx="296813" cy="276999"/>
              </a:xfrm>
              <a:prstGeom prst="rect">
                <a:avLst/>
              </a:prstGeom>
              <a:blipFill>
                <a:blip r:embed="rId24"/>
                <a:stretch>
                  <a:fillRect l="-14583" r="-4167" b="-1956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직선 연결선 85"/>
          <p:cNvCxnSpPr/>
          <p:nvPr/>
        </p:nvCxnSpPr>
        <p:spPr>
          <a:xfrm>
            <a:off x="1324173" y="3142590"/>
            <a:ext cx="18305" cy="15028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243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7180"/>
    </mc:Choice>
    <mc:Fallback xmlns="">
      <p:transition spd="slow" advTm="397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표 19"/>
          <p:cNvGraphicFramePr>
            <a:graphicFrameLocks noGrp="1"/>
          </p:cNvGraphicFramePr>
          <p:nvPr>
            <p:extLst/>
          </p:nvPr>
        </p:nvGraphicFramePr>
        <p:xfrm>
          <a:off x="901700" y="332657"/>
          <a:ext cx="10642600" cy="6423743"/>
        </p:xfrm>
        <a:graphic>
          <a:graphicData uri="http://schemas.openxmlformats.org/drawingml/2006/table">
            <a:tbl>
              <a:tblPr/>
              <a:tblGrid>
                <a:gridCol w="4937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05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501">
                <a:tc gridSpan="2">
                  <a:txBody>
                    <a:bodyPr/>
                    <a:lstStyle/>
                    <a:p>
                      <a:pPr indent="2311400" algn="l" latinLnBrk="1">
                        <a:spcAft>
                          <a:spcPts val="0"/>
                        </a:spcAft>
                      </a:pPr>
                      <a:r>
                        <a:rPr lang="en-US" altLang="ko-KR" sz="2400" b="1" kern="100" dirty="0" smtClean="0">
                          <a:latin typeface="바탕"/>
                          <a:cs typeface="Times New Roman"/>
                        </a:rPr>
                        <a:t>                  </a:t>
                      </a:r>
                      <a:r>
                        <a:rPr lang="en-US" altLang="ko-KR" sz="2400" b="1" kern="100" dirty="0" err="1" smtClean="0">
                          <a:latin typeface="바탕"/>
                          <a:cs typeface="Times New Roman"/>
                        </a:rPr>
                        <a:t>Spacetime</a:t>
                      </a:r>
                      <a:endParaRPr lang="ko-KR" sz="2400" b="1" kern="100" dirty="0">
                        <a:latin typeface="바탕"/>
                        <a:cs typeface="Times New Roman"/>
                      </a:endParaRPr>
                    </a:p>
                  </a:txBody>
                  <a:tcPr marL="56342" marR="563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675">
                <a:tc>
                  <a:txBody>
                    <a:bodyPr/>
                    <a:lstStyle/>
                    <a:p>
                      <a:pPr indent="914400" algn="just" latinLnBrk="1">
                        <a:spcAft>
                          <a:spcPts val="0"/>
                        </a:spcAft>
                      </a:pPr>
                      <a:r>
                        <a:rPr lang="en-US" altLang="ko-KR" sz="1800" kern="100" dirty="0" smtClean="0">
                          <a:latin typeface="바탕"/>
                          <a:cs typeface="Times New Roman"/>
                        </a:rPr>
                        <a:t>    Newton</a:t>
                      </a:r>
                      <a:r>
                        <a:rPr lang="en-US" altLang="ko-KR" sz="1800" kern="100" baseline="0" dirty="0" smtClean="0">
                          <a:latin typeface="바탕"/>
                          <a:cs typeface="Times New Roman"/>
                        </a:rPr>
                        <a:t> </a:t>
                      </a:r>
                      <a:r>
                        <a:rPr lang="en-US" altLang="ko-KR" sz="1800" kern="100" dirty="0" smtClean="0">
                          <a:latin typeface="바탕"/>
                          <a:cs typeface="Times New Roman"/>
                        </a:rPr>
                        <a:t>(1687)</a:t>
                      </a:r>
                      <a:endParaRPr lang="ko-KR" sz="1800" kern="100" dirty="0">
                        <a:latin typeface="바탕"/>
                        <a:cs typeface="Times New Roman"/>
                      </a:endParaRPr>
                    </a:p>
                  </a:txBody>
                  <a:tcPr marL="56342" marR="563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 latinLnBrk="1">
                        <a:spcAft>
                          <a:spcPts val="0"/>
                        </a:spcAft>
                      </a:pPr>
                      <a:r>
                        <a:rPr lang="en-US" altLang="ko-KR" sz="1800" kern="100" dirty="0" smtClean="0">
                          <a:latin typeface="바탕"/>
                          <a:cs typeface="Times New Roman"/>
                        </a:rPr>
                        <a:t>Einstein </a:t>
                      </a:r>
                      <a:r>
                        <a:rPr lang="en-US" sz="1800" kern="100" dirty="0" smtClean="0">
                          <a:latin typeface="바탕"/>
                          <a:cs typeface="Times New Roman"/>
                        </a:rPr>
                        <a:t>(Special relativity</a:t>
                      </a:r>
                      <a:r>
                        <a:rPr lang="en-US" altLang="ko-KR" sz="1800" kern="100" dirty="0" smtClean="0">
                          <a:latin typeface="바탕"/>
                          <a:cs typeface="Times New Roman"/>
                        </a:rPr>
                        <a:t>, 1905</a:t>
                      </a:r>
                      <a:r>
                        <a:rPr lang="en-US" sz="1800" kern="100" dirty="0" smtClean="0">
                          <a:latin typeface="바탕"/>
                          <a:cs typeface="Times New Roman"/>
                        </a:rPr>
                        <a:t>)</a:t>
                      </a:r>
                      <a:endParaRPr lang="ko-KR" sz="1800" kern="100" dirty="0">
                        <a:latin typeface="바탕"/>
                        <a:cs typeface="Times New Roman"/>
                      </a:endParaRPr>
                    </a:p>
                  </a:txBody>
                  <a:tcPr marL="56342" marR="563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8268">
                <a:tc gridSpan="2">
                  <a:txBody>
                    <a:bodyPr/>
                    <a:lstStyle/>
                    <a:p>
                      <a:pPr marL="342900" lvl="0" indent="-342900" algn="just" latinLnBrk="1"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508000" algn="l"/>
                        </a:tabLst>
                      </a:pPr>
                      <a:r>
                        <a:rPr lang="en-US" altLang="ko-KR" sz="1800" kern="100" dirty="0" smtClean="0">
                          <a:latin typeface="바탕"/>
                          <a:cs typeface="Times New Roman"/>
                        </a:rPr>
                        <a:t>4-dimensional continuum consisted of events</a:t>
                      </a:r>
                      <a:endParaRPr lang="ko-KR" sz="1800" kern="100" dirty="0">
                        <a:latin typeface="바탕"/>
                        <a:cs typeface="Times New Roman"/>
                      </a:endParaRPr>
                    </a:p>
                    <a:p>
                      <a:pPr marL="342900" lvl="0" indent="-342900" algn="just" latinLnBrk="1"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508000" algn="l"/>
                        </a:tabLst>
                      </a:pPr>
                      <a:r>
                        <a:rPr lang="en-US" altLang="ko-KR" sz="1800" kern="100" dirty="0" smtClean="0">
                          <a:latin typeface="바탕"/>
                          <a:cs typeface="Times New Roman"/>
                        </a:rPr>
                        <a:t>Uniform, without boundary, infinite …</a:t>
                      </a:r>
                    </a:p>
                    <a:p>
                      <a:pPr marL="342900" lvl="0" indent="-342900" algn="just" latinLnBrk="1">
                        <a:spcAft>
                          <a:spcPts val="0"/>
                        </a:spcAft>
                        <a:buFont typeface="Wingdings"/>
                        <a:buChar char=""/>
                        <a:tabLst>
                          <a:tab pos="508000" algn="l"/>
                        </a:tabLst>
                      </a:pPr>
                      <a:r>
                        <a:rPr lang="en-US" altLang="ko-KR" sz="1800" kern="100" dirty="0" smtClean="0">
                          <a:latin typeface="바탕"/>
                          <a:cs typeface="Times New Roman"/>
                        </a:rPr>
                        <a:t>Not affected by the presence of matter</a:t>
                      </a:r>
                      <a:endParaRPr lang="ko-KR" sz="1800" kern="100" dirty="0">
                        <a:latin typeface="바탕"/>
                        <a:cs typeface="Times New Roman"/>
                      </a:endParaRPr>
                    </a:p>
                  </a:txBody>
                  <a:tcPr marL="56342" marR="563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5299">
                <a:tc>
                  <a:txBody>
                    <a:bodyPr/>
                    <a:lstStyle/>
                    <a:p>
                      <a:pPr marL="342900" lvl="0" indent="-342900" algn="just" latinLnBrk="1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508000" algn="l"/>
                        </a:tabLst>
                      </a:pPr>
                      <a:r>
                        <a:rPr lang="en-US" altLang="ko-KR" sz="1800" kern="100" dirty="0" smtClean="0">
                          <a:latin typeface="바탕"/>
                          <a:cs typeface="Times New Roman"/>
                        </a:rPr>
                        <a:t>Space and time are separated</a:t>
                      </a:r>
                      <a:endParaRPr lang="ko-KR" sz="1800" kern="100" dirty="0">
                        <a:latin typeface="바탕"/>
                        <a:cs typeface="Times New Roman"/>
                      </a:endParaRPr>
                    </a:p>
                    <a:p>
                      <a:pPr marL="342900" lvl="0" indent="-342900" algn="just" latinLnBrk="1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508000" algn="l"/>
                        </a:tabLst>
                      </a:pPr>
                      <a:r>
                        <a:rPr lang="en-US" altLang="ko-KR" sz="1800" kern="100" dirty="0" smtClean="0">
                          <a:latin typeface="바탕"/>
                          <a:cs typeface="Times New Roman"/>
                        </a:rPr>
                        <a:t>Causality:</a:t>
                      </a:r>
                      <a:endParaRPr lang="en-US" sz="1800" kern="100" dirty="0" smtClean="0">
                        <a:latin typeface="바탕"/>
                        <a:cs typeface="Times New Roman"/>
                      </a:endParaRPr>
                    </a:p>
                    <a:p>
                      <a:pPr marL="342900" lvl="0" indent="-342900" algn="just" latinLnBrk="1">
                        <a:spcAft>
                          <a:spcPts val="0"/>
                        </a:spcAft>
                        <a:buFont typeface="Wingdings"/>
                        <a:buNone/>
                        <a:tabLst>
                          <a:tab pos="508000" algn="l"/>
                        </a:tabLst>
                      </a:pPr>
                      <a:endParaRPr lang="en-US" altLang="ko-KR" sz="1800" kern="100" dirty="0" smtClean="0">
                        <a:latin typeface="바탕"/>
                        <a:cs typeface="Times New Roman"/>
                      </a:endParaRPr>
                    </a:p>
                    <a:p>
                      <a:pPr marL="342900" lvl="0" indent="-342900" algn="just" latinLnBrk="1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508000" algn="l"/>
                        </a:tabLst>
                      </a:pPr>
                      <a:endParaRPr lang="en-US" altLang="ko-KR" sz="1800" kern="100" dirty="0" smtClean="0">
                        <a:latin typeface="바탕"/>
                        <a:cs typeface="Times New Roman"/>
                      </a:endParaRPr>
                    </a:p>
                    <a:p>
                      <a:pPr marL="342900" lvl="0" indent="-342900" algn="just" latinLnBrk="1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508000" algn="l"/>
                        </a:tabLst>
                      </a:pPr>
                      <a:endParaRPr lang="en-US" altLang="ko-KR" sz="1800" kern="100" dirty="0" smtClean="0">
                        <a:latin typeface="바탕"/>
                        <a:cs typeface="Times New Roman"/>
                      </a:endParaRPr>
                    </a:p>
                    <a:p>
                      <a:pPr marL="342900" lvl="0" indent="-342900" algn="just" latinLnBrk="1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508000" algn="l"/>
                        </a:tabLst>
                      </a:pPr>
                      <a:endParaRPr lang="en-US" altLang="ko-KR" sz="1800" kern="100" dirty="0" smtClean="0">
                        <a:latin typeface="바탕"/>
                        <a:cs typeface="Times New Roman"/>
                      </a:endParaRPr>
                    </a:p>
                    <a:p>
                      <a:pPr marL="342900" lvl="0" indent="-342900" algn="just" latinLnBrk="1">
                        <a:spcAft>
                          <a:spcPts val="0"/>
                        </a:spcAft>
                        <a:buFont typeface="Wingdings"/>
                        <a:buNone/>
                        <a:tabLst>
                          <a:tab pos="508000" algn="l"/>
                        </a:tabLst>
                      </a:pPr>
                      <a:endParaRPr lang="en-US" altLang="ko-KR" sz="1800" kern="100" dirty="0" smtClean="0">
                        <a:latin typeface="바탕"/>
                        <a:cs typeface="Times New Roman"/>
                      </a:endParaRPr>
                    </a:p>
                    <a:p>
                      <a:pPr marL="342900" lvl="0" indent="-342900" algn="just" latinLnBrk="1">
                        <a:spcAft>
                          <a:spcPts val="0"/>
                        </a:spcAft>
                        <a:buFont typeface="Wingdings"/>
                        <a:buNone/>
                        <a:tabLst>
                          <a:tab pos="508000" algn="l"/>
                        </a:tabLst>
                      </a:pPr>
                      <a:endParaRPr lang="en-US" altLang="ko-KR" sz="1800" kern="100" dirty="0" smtClean="0">
                        <a:latin typeface="바탕"/>
                        <a:cs typeface="Times New Roman"/>
                      </a:endParaRPr>
                    </a:p>
                    <a:p>
                      <a:pPr marL="342900" lvl="0" indent="-342900" algn="just" latinLnBrk="1">
                        <a:spcAft>
                          <a:spcPts val="0"/>
                        </a:spcAft>
                        <a:buFont typeface="Wingdings"/>
                        <a:buNone/>
                        <a:tabLst>
                          <a:tab pos="508000" algn="l"/>
                        </a:tabLst>
                      </a:pPr>
                      <a:endParaRPr lang="en-US" altLang="ko-KR" sz="1800" kern="100" dirty="0" smtClean="0">
                        <a:latin typeface="바탕"/>
                        <a:cs typeface="Times New Roman"/>
                      </a:endParaRPr>
                    </a:p>
                    <a:p>
                      <a:pPr marL="342900" lvl="0" indent="-342900" algn="just" latinLnBrk="1">
                        <a:spcAft>
                          <a:spcPts val="0"/>
                        </a:spcAft>
                        <a:buFont typeface="Wingdings"/>
                        <a:buNone/>
                        <a:tabLst>
                          <a:tab pos="508000" algn="l"/>
                        </a:tabLst>
                      </a:pPr>
                      <a:endParaRPr lang="ko-KR" sz="1800" kern="100" dirty="0">
                        <a:latin typeface="바탕"/>
                        <a:cs typeface="Times New Roman"/>
                      </a:endParaRPr>
                    </a:p>
                    <a:p>
                      <a:pPr marL="342900" lvl="0" indent="-342900" algn="just" latinLnBrk="1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508000" algn="l"/>
                        </a:tabLst>
                      </a:pPr>
                      <a:r>
                        <a:rPr lang="en-US" altLang="ko-KR" sz="1800" kern="100" dirty="0" smtClean="0">
                          <a:latin typeface="바탕"/>
                          <a:cs typeface="Times New Roman"/>
                        </a:rPr>
                        <a:t>Metric structure</a:t>
                      </a:r>
                      <a:r>
                        <a:rPr lang="en-US" sz="1800" kern="100" dirty="0" smtClean="0">
                          <a:latin typeface="바탕"/>
                          <a:cs typeface="Times New Roman"/>
                        </a:rPr>
                        <a:t>:</a:t>
                      </a:r>
                    </a:p>
                    <a:p>
                      <a:pPr marL="342900" lvl="0" indent="-342900" algn="just" latinLnBrk="1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508000" algn="l"/>
                        </a:tabLst>
                      </a:pPr>
                      <a:endParaRPr lang="ko-KR" sz="1800" kern="100" dirty="0">
                        <a:latin typeface="바탕"/>
                        <a:cs typeface="Times New Roman"/>
                      </a:endParaRPr>
                    </a:p>
                    <a:p>
                      <a:pPr indent="304800" algn="just" latinLnBrk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바탕"/>
                          <a:cs typeface="Times New Roman"/>
                        </a:rPr>
                        <a:t>(∆l)² = (∆x)² +(∆y)² +(∆z)²,</a:t>
                      </a:r>
                      <a:endParaRPr lang="ko-KR" sz="1800" kern="100" dirty="0">
                        <a:latin typeface="바탕"/>
                        <a:cs typeface="Times New Roman"/>
                      </a:endParaRPr>
                    </a:p>
                    <a:p>
                      <a:pPr indent="304800" algn="l" latinLnBrk="1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바탕"/>
                          <a:cs typeface="Times New Roman"/>
                        </a:rPr>
                        <a:t>(</a:t>
                      </a:r>
                      <a:r>
                        <a:rPr lang="en-US" sz="1800" kern="100" dirty="0">
                          <a:latin typeface="바탕"/>
                          <a:cs typeface="Times New Roman"/>
                        </a:rPr>
                        <a:t>∆</a:t>
                      </a:r>
                      <a:r>
                        <a:rPr lang="en-US" sz="1800" kern="100" dirty="0" smtClean="0">
                          <a:latin typeface="바탕"/>
                          <a:cs typeface="Times New Roman"/>
                        </a:rPr>
                        <a:t>t)²</a:t>
                      </a:r>
                      <a:endParaRPr lang="en-US" altLang="ko-KR" sz="1800" kern="100" dirty="0" smtClean="0">
                        <a:latin typeface="바탕"/>
                        <a:cs typeface="Times New Roman"/>
                      </a:endParaRPr>
                    </a:p>
                    <a:p>
                      <a:pPr indent="304800" algn="l" latinLnBrk="1"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n-US" altLang="ko-KR" sz="1800" b="1" kern="100" dirty="0" smtClean="0">
                          <a:solidFill>
                            <a:srgbClr val="0000FF"/>
                          </a:solidFill>
                          <a:latin typeface="+mn-lt"/>
                          <a:cs typeface="Times New Roman"/>
                        </a:rPr>
                        <a:t>     ∆l = ∆</a:t>
                      </a:r>
                      <a:r>
                        <a:rPr lang="en-US" altLang="ko-KR" sz="1800" b="1" kern="1200" dirty="0" smtClean="0">
                          <a:solidFill>
                            <a:srgbClr val="0000FF"/>
                          </a:solidFill>
                          <a:latin typeface="+mn-lt"/>
                          <a:cs typeface="+mn-cs"/>
                        </a:rPr>
                        <a:t>l</a:t>
                      </a:r>
                      <a:r>
                        <a:rPr lang="en-US" altLang="ko-KR" sz="1800" b="1" dirty="0" smtClean="0">
                          <a:solidFill>
                            <a:srgbClr val="0000FF"/>
                          </a:solidFill>
                          <a:latin typeface="+mn-lt"/>
                        </a:rPr>
                        <a:t>’ ,</a:t>
                      </a:r>
                      <a:r>
                        <a:rPr lang="en-US" altLang="ko-KR" sz="1800" b="1" baseline="0" dirty="0" smtClean="0">
                          <a:solidFill>
                            <a:srgbClr val="0000FF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1800" b="1" kern="100" dirty="0" smtClean="0">
                          <a:solidFill>
                            <a:srgbClr val="0000FF"/>
                          </a:solidFill>
                          <a:latin typeface="+mn-lt"/>
                          <a:cs typeface="Times New Roman"/>
                        </a:rPr>
                        <a:t>∆t = ∆</a:t>
                      </a:r>
                      <a:r>
                        <a:rPr lang="en-US" altLang="ko-KR" sz="1800" b="1" kern="1200" dirty="0" smtClean="0">
                          <a:solidFill>
                            <a:srgbClr val="0000FF"/>
                          </a:solidFill>
                          <a:latin typeface="+mn-lt"/>
                          <a:cs typeface="+mn-cs"/>
                        </a:rPr>
                        <a:t>t</a:t>
                      </a:r>
                      <a:r>
                        <a:rPr lang="en-US" altLang="ko-KR" sz="1800" b="1" dirty="0" smtClean="0">
                          <a:solidFill>
                            <a:srgbClr val="0000FF"/>
                          </a:solidFill>
                          <a:latin typeface="+mn-lt"/>
                        </a:rPr>
                        <a:t>’ </a:t>
                      </a:r>
                      <a:endParaRPr lang="ko-KR" sz="1800" b="1" kern="100" dirty="0">
                        <a:solidFill>
                          <a:srgbClr val="0000FF"/>
                        </a:solidFill>
                        <a:latin typeface="+mn-lt"/>
                        <a:cs typeface="Times New Roman"/>
                      </a:endParaRPr>
                    </a:p>
                  </a:txBody>
                  <a:tcPr marL="56342" marR="563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 latinLnBrk="1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508000" algn="l"/>
                        </a:tabLst>
                      </a:pPr>
                      <a:r>
                        <a:rPr lang="en-US" altLang="ko-KR" sz="1800" kern="100" dirty="0" err="1" smtClean="0">
                          <a:latin typeface="바탕"/>
                          <a:cs typeface="Times New Roman"/>
                        </a:rPr>
                        <a:t>Spacetime</a:t>
                      </a:r>
                      <a:r>
                        <a:rPr lang="en-US" altLang="ko-KR" sz="1800" kern="100" dirty="0" smtClean="0">
                          <a:latin typeface="바탕"/>
                          <a:cs typeface="Times New Roman"/>
                        </a:rPr>
                        <a:t> continuum</a:t>
                      </a:r>
                      <a:endParaRPr lang="ko-KR" sz="1800" kern="100" dirty="0">
                        <a:latin typeface="바탕"/>
                        <a:cs typeface="Times New Roman"/>
                      </a:endParaRPr>
                    </a:p>
                    <a:p>
                      <a:pPr marL="342900" lvl="0" indent="-342900" algn="just" latinLnBrk="1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508000" algn="l"/>
                        </a:tabLst>
                      </a:pPr>
                      <a:r>
                        <a:rPr lang="en-US" altLang="ko-KR" sz="1800" kern="100" dirty="0" smtClean="0">
                          <a:latin typeface="바탕"/>
                          <a:cs typeface="Times New Roman"/>
                        </a:rPr>
                        <a:t>Causality</a:t>
                      </a:r>
                      <a:r>
                        <a:rPr lang="en-US" sz="1800" kern="100" dirty="0" smtClean="0">
                          <a:latin typeface="바탕"/>
                          <a:cs typeface="Times New Roman"/>
                        </a:rPr>
                        <a:t>: Light-cone, observer-dependent</a:t>
                      </a:r>
                      <a:endParaRPr lang="en-US" altLang="ko-KR" sz="1800" kern="100" dirty="0" smtClean="0">
                        <a:latin typeface="바탕"/>
                        <a:cs typeface="Times New Roman"/>
                      </a:endParaRPr>
                    </a:p>
                    <a:p>
                      <a:pPr marL="342900" lvl="0" indent="-342900" algn="just" latinLnBrk="1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508000" algn="l"/>
                        </a:tabLst>
                      </a:pPr>
                      <a:endParaRPr lang="en-US" altLang="ko-KR" sz="1800" kern="100" dirty="0" smtClean="0">
                        <a:latin typeface="바탕"/>
                        <a:cs typeface="Times New Roman"/>
                      </a:endParaRPr>
                    </a:p>
                    <a:p>
                      <a:pPr marL="342900" lvl="0" indent="-342900" algn="just" latinLnBrk="1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508000" algn="l"/>
                        </a:tabLst>
                      </a:pPr>
                      <a:endParaRPr lang="en-US" altLang="ko-KR" sz="1800" kern="100" dirty="0" smtClean="0">
                        <a:latin typeface="바탕"/>
                        <a:cs typeface="Times New Roman"/>
                      </a:endParaRPr>
                    </a:p>
                    <a:p>
                      <a:pPr marL="342900" lvl="0" indent="-342900" algn="just" latinLnBrk="1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508000" algn="l"/>
                        </a:tabLst>
                      </a:pPr>
                      <a:endParaRPr lang="en-US" altLang="ko-KR" sz="1800" kern="100" dirty="0" smtClean="0">
                        <a:latin typeface="바탕"/>
                        <a:cs typeface="Times New Roman"/>
                      </a:endParaRPr>
                    </a:p>
                    <a:p>
                      <a:pPr marL="342900" lvl="0" indent="-342900" algn="just" latinLnBrk="1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508000" algn="l"/>
                        </a:tabLst>
                      </a:pPr>
                      <a:endParaRPr lang="en-US" altLang="ko-KR" sz="1800" kern="100" dirty="0" smtClean="0">
                        <a:latin typeface="바탕"/>
                        <a:cs typeface="Times New Roman"/>
                      </a:endParaRPr>
                    </a:p>
                    <a:p>
                      <a:pPr marL="342900" lvl="0" indent="-342900" algn="just" latinLnBrk="1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508000" algn="l"/>
                        </a:tabLst>
                      </a:pPr>
                      <a:endParaRPr lang="en-US" altLang="ko-KR" sz="1800" kern="100" dirty="0" smtClean="0">
                        <a:latin typeface="바탕"/>
                        <a:cs typeface="Times New Roman"/>
                      </a:endParaRPr>
                    </a:p>
                    <a:p>
                      <a:pPr marL="342900" lvl="0" indent="-342900" algn="just" latinLnBrk="1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508000" algn="l"/>
                        </a:tabLst>
                      </a:pPr>
                      <a:endParaRPr lang="en-US" altLang="ko-KR" sz="1800" kern="100" dirty="0" smtClean="0">
                        <a:latin typeface="바탕"/>
                        <a:cs typeface="Times New Roman"/>
                      </a:endParaRPr>
                    </a:p>
                    <a:p>
                      <a:pPr marL="342900" lvl="0" indent="-342900" algn="just" latinLnBrk="1">
                        <a:spcAft>
                          <a:spcPts val="0"/>
                        </a:spcAft>
                        <a:buFont typeface="Wingdings"/>
                        <a:buNone/>
                        <a:tabLst>
                          <a:tab pos="508000" algn="l"/>
                        </a:tabLst>
                      </a:pPr>
                      <a:endParaRPr lang="ko-KR" sz="1800" kern="100" dirty="0">
                        <a:latin typeface="바탕"/>
                        <a:cs typeface="Times New Roman"/>
                      </a:endParaRPr>
                    </a:p>
                    <a:p>
                      <a:pPr marL="342900" lvl="0" indent="-342900" algn="just" latinLnBrk="1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508000" algn="l"/>
                        </a:tabLst>
                      </a:pPr>
                      <a:endParaRPr lang="en-US" altLang="ko-KR" sz="1800" kern="100" dirty="0" smtClean="0">
                        <a:latin typeface="바탕"/>
                        <a:cs typeface="Times New Roman"/>
                      </a:endParaRPr>
                    </a:p>
                    <a:p>
                      <a:pPr marL="342900" lvl="0" indent="-342900" algn="just" latinLnBrk="1">
                        <a:spcAft>
                          <a:spcPts val="0"/>
                        </a:spcAft>
                        <a:buFont typeface="Wingdings"/>
                        <a:buChar char=""/>
                        <a:tabLst>
                          <a:tab pos="508000" algn="l"/>
                        </a:tabLst>
                      </a:pPr>
                      <a:r>
                        <a:rPr lang="en-US" altLang="ko-KR" sz="1800" kern="100" dirty="0" smtClean="0">
                          <a:latin typeface="바탕"/>
                          <a:cs typeface="Times New Roman"/>
                        </a:rPr>
                        <a:t>Metric</a:t>
                      </a:r>
                      <a:r>
                        <a:rPr lang="en-US" altLang="ko-KR" sz="1800" kern="100" baseline="0" dirty="0" smtClean="0">
                          <a:latin typeface="바탕"/>
                          <a:cs typeface="Times New Roman"/>
                        </a:rPr>
                        <a:t> structure</a:t>
                      </a:r>
                      <a:r>
                        <a:rPr lang="en-US" sz="1800" kern="100" dirty="0" smtClean="0">
                          <a:latin typeface="바탕"/>
                          <a:cs typeface="Times New Roman"/>
                        </a:rPr>
                        <a:t>:</a:t>
                      </a:r>
                      <a:endParaRPr lang="ko-KR" sz="1800" kern="100" dirty="0">
                        <a:latin typeface="바탕"/>
                        <a:cs typeface="Times New Roman"/>
                      </a:endParaRPr>
                    </a:p>
                    <a:p>
                      <a:pPr indent="304800" algn="just" latinLnBrk="1">
                        <a:spcAft>
                          <a:spcPts val="0"/>
                        </a:spcAft>
                      </a:pPr>
                      <a:endParaRPr lang="en-US" sz="1800" kern="100" dirty="0" smtClean="0">
                        <a:latin typeface="바탕"/>
                        <a:cs typeface="Times New Roman"/>
                      </a:endParaRPr>
                    </a:p>
                    <a:p>
                      <a:pPr indent="304800" algn="just" latinLnBrk="1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바탕"/>
                          <a:cs typeface="Times New Roman"/>
                        </a:rPr>
                        <a:t>(</a:t>
                      </a:r>
                      <a:r>
                        <a:rPr lang="en-US" sz="1800" kern="100" dirty="0">
                          <a:latin typeface="바탕"/>
                          <a:cs typeface="Times New Roman"/>
                        </a:rPr>
                        <a:t>∆s)² = </a:t>
                      </a:r>
                      <a:r>
                        <a:rPr lang="en-US" sz="1800" kern="100" dirty="0" smtClean="0">
                          <a:latin typeface="바탕"/>
                          <a:cs typeface="Times New Roman"/>
                        </a:rPr>
                        <a:t>-(</a:t>
                      </a:r>
                      <a:r>
                        <a:rPr lang="en-US" altLang="ko-KR" sz="1800" kern="100" dirty="0" err="1" smtClean="0">
                          <a:latin typeface="바탕"/>
                          <a:cs typeface="Times New Roman"/>
                        </a:rPr>
                        <a:t>c</a:t>
                      </a:r>
                      <a:r>
                        <a:rPr lang="en-US" sz="1800" kern="100" dirty="0" err="1" smtClean="0">
                          <a:latin typeface="바탕"/>
                          <a:cs typeface="Times New Roman"/>
                        </a:rPr>
                        <a:t>∆t</a:t>
                      </a:r>
                      <a:r>
                        <a:rPr lang="en-US" sz="1800" kern="100" dirty="0" smtClean="0">
                          <a:latin typeface="바탕"/>
                          <a:cs typeface="Times New Roman"/>
                        </a:rPr>
                        <a:t>)² +(</a:t>
                      </a:r>
                      <a:r>
                        <a:rPr lang="en-US" sz="1800" kern="100" dirty="0">
                          <a:latin typeface="바탕"/>
                          <a:cs typeface="Times New Roman"/>
                        </a:rPr>
                        <a:t>∆x)² +(∆y)² +(∆</a:t>
                      </a:r>
                      <a:r>
                        <a:rPr lang="en-US" sz="1800" kern="100" dirty="0" smtClean="0">
                          <a:latin typeface="바탕"/>
                          <a:cs typeface="Times New Roman"/>
                        </a:rPr>
                        <a:t>z)²</a:t>
                      </a:r>
                    </a:p>
                    <a:p>
                      <a:pPr lvl="0" indent="762000" algn="just" latinLnBrk="1">
                        <a:spcAft>
                          <a:spcPts val="0"/>
                        </a:spcAft>
                      </a:pPr>
                      <a:r>
                        <a:rPr lang="en-US" altLang="ko-KR" sz="1800" b="1" kern="100" dirty="0" smtClean="0">
                          <a:solidFill>
                            <a:srgbClr val="0000FF"/>
                          </a:solidFill>
                          <a:latin typeface="+mn-lt"/>
                          <a:cs typeface="Times New Roman"/>
                        </a:rPr>
                        <a:t>∆s = ∆</a:t>
                      </a:r>
                      <a:r>
                        <a:rPr lang="en-US" altLang="ko-KR" sz="1800" b="1" kern="1200" dirty="0" smtClean="0">
                          <a:solidFill>
                            <a:srgbClr val="0000FF"/>
                          </a:solidFill>
                          <a:latin typeface="+mn-lt"/>
                          <a:cs typeface="+mn-cs"/>
                        </a:rPr>
                        <a:t>s</a:t>
                      </a:r>
                      <a:r>
                        <a:rPr lang="en-US" altLang="ko-KR" sz="1800" b="1" dirty="0" smtClean="0">
                          <a:solidFill>
                            <a:srgbClr val="0000FF"/>
                          </a:solidFill>
                          <a:latin typeface="+mn-lt"/>
                        </a:rPr>
                        <a:t>’  (</a:t>
                      </a:r>
                      <a:r>
                        <a:rPr lang="en-US" altLang="ko-KR" sz="1800" b="1" kern="100" dirty="0" smtClean="0">
                          <a:solidFill>
                            <a:srgbClr val="0000FF"/>
                          </a:solidFill>
                          <a:latin typeface="+mn-lt"/>
                          <a:cs typeface="Times New Roman"/>
                        </a:rPr>
                        <a:t>∆l ≠ ∆</a:t>
                      </a:r>
                      <a:r>
                        <a:rPr lang="en-US" altLang="ko-KR" sz="1800" b="1" kern="1200" dirty="0" smtClean="0">
                          <a:solidFill>
                            <a:srgbClr val="0000FF"/>
                          </a:solidFill>
                          <a:latin typeface="+mn-lt"/>
                          <a:cs typeface="+mn-cs"/>
                        </a:rPr>
                        <a:t>l</a:t>
                      </a:r>
                      <a:r>
                        <a:rPr lang="en-US" altLang="ko-KR" sz="1800" b="1" dirty="0" smtClean="0">
                          <a:solidFill>
                            <a:srgbClr val="0000FF"/>
                          </a:solidFill>
                          <a:latin typeface="+mn-lt"/>
                        </a:rPr>
                        <a:t>’ ,</a:t>
                      </a:r>
                      <a:r>
                        <a:rPr lang="en-US" altLang="ko-KR" sz="1800" b="1" baseline="0" dirty="0" smtClean="0">
                          <a:solidFill>
                            <a:srgbClr val="0000FF"/>
                          </a:solidFill>
                          <a:latin typeface="+mn-lt"/>
                        </a:rPr>
                        <a:t> </a:t>
                      </a:r>
                      <a:r>
                        <a:rPr lang="en-US" altLang="ko-KR" sz="1800" b="1" kern="100" dirty="0" smtClean="0">
                          <a:solidFill>
                            <a:srgbClr val="0000FF"/>
                          </a:solidFill>
                          <a:latin typeface="+mn-lt"/>
                          <a:cs typeface="Times New Roman"/>
                        </a:rPr>
                        <a:t>∆t ≠ ∆</a:t>
                      </a:r>
                      <a:r>
                        <a:rPr lang="en-US" altLang="ko-KR" sz="1800" b="1" kern="1200" dirty="0" smtClean="0">
                          <a:solidFill>
                            <a:srgbClr val="0000FF"/>
                          </a:solidFill>
                          <a:latin typeface="+mn-lt"/>
                          <a:cs typeface="+mn-cs"/>
                        </a:rPr>
                        <a:t>t</a:t>
                      </a:r>
                      <a:r>
                        <a:rPr lang="en-US" altLang="ko-KR" sz="1800" b="1" dirty="0" smtClean="0">
                          <a:solidFill>
                            <a:srgbClr val="0000FF"/>
                          </a:solidFill>
                          <a:latin typeface="+mn-lt"/>
                        </a:rPr>
                        <a:t>’)</a:t>
                      </a:r>
                      <a:endParaRPr lang="en-US" altLang="ko-KR" sz="1800" b="1" kern="100" dirty="0" smtClean="0">
                        <a:solidFill>
                          <a:srgbClr val="0000FF"/>
                        </a:solidFill>
                        <a:latin typeface="바탕"/>
                        <a:cs typeface="Times New Roman"/>
                      </a:endParaRPr>
                    </a:p>
                  </a:txBody>
                  <a:tcPr marL="56342" marR="5634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Group 26"/>
          <p:cNvGrpSpPr>
            <a:grpSpLocks noChangeAspect="1"/>
          </p:cNvGrpSpPr>
          <p:nvPr/>
        </p:nvGrpSpPr>
        <p:grpSpPr bwMode="auto">
          <a:xfrm>
            <a:off x="6312024" y="2996952"/>
            <a:ext cx="2913536" cy="2520280"/>
            <a:chOff x="1968" y="10359"/>
            <a:chExt cx="5317" cy="4630"/>
          </a:xfrm>
        </p:grpSpPr>
        <p:sp>
          <p:nvSpPr>
            <p:cNvPr id="48" name="AutoShape 42"/>
            <p:cNvSpPr>
              <a:spLocks noChangeAspect="1" noChangeArrowheads="1" noTextEdit="1"/>
            </p:cNvSpPr>
            <p:nvPr/>
          </p:nvSpPr>
          <p:spPr bwMode="auto">
            <a:xfrm>
              <a:off x="1968" y="10359"/>
              <a:ext cx="4369" cy="463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auto">
            <a:xfrm>
              <a:off x="3806" y="12673"/>
              <a:ext cx="43" cy="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38"/>
                </a:cxn>
              </a:cxnLst>
              <a:rect l="0" t="0" r="r" b="b"/>
              <a:pathLst>
                <a:path w="51" h="38">
                  <a:moveTo>
                    <a:pt x="0" y="0"/>
                  </a:moveTo>
                  <a:lnTo>
                    <a:pt x="51" y="3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dash"/>
              <a:round/>
              <a:headEnd/>
              <a:tailEnd type="oval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0" name="Oval 40"/>
            <p:cNvSpPr>
              <a:spLocks noChangeArrowheads="1"/>
            </p:cNvSpPr>
            <p:nvPr/>
          </p:nvSpPr>
          <p:spPr bwMode="auto">
            <a:xfrm>
              <a:off x="2580" y="11284"/>
              <a:ext cx="2451" cy="30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1" name="AutoShape 39"/>
            <p:cNvSpPr>
              <a:spLocks noChangeShapeType="1"/>
            </p:cNvSpPr>
            <p:nvPr/>
          </p:nvSpPr>
          <p:spPr bwMode="auto">
            <a:xfrm>
              <a:off x="2580" y="11438"/>
              <a:ext cx="2451" cy="246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2" name="AutoShape 38"/>
            <p:cNvSpPr>
              <a:spLocks noChangeShapeType="1"/>
            </p:cNvSpPr>
            <p:nvPr/>
          </p:nvSpPr>
          <p:spPr bwMode="auto">
            <a:xfrm flipH="1">
              <a:off x="2734" y="11438"/>
              <a:ext cx="2293" cy="246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stealth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3" name="Rectangle 37"/>
            <p:cNvSpPr>
              <a:spLocks noChangeArrowheads="1"/>
            </p:cNvSpPr>
            <p:nvPr/>
          </p:nvSpPr>
          <p:spPr bwMode="auto">
            <a:xfrm>
              <a:off x="5043" y="11198"/>
              <a:ext cx="2242" cy="5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바탕" pitchFamily="18" charset="-127"/>
                  <a:ea typeface="바탕" pitchFamily="18" charset="-127"/>
                  <a:cs typeface="Times New Roman" pitchFamily="18" charset="0"/>
                </a:rPr>
                <a:t>광뿔면</a:t>
              </a:r>
              <a:r>
                <a:rPr kumimoji="1" lang="en-US" altLang="ko-KR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바탕" pitchFamily="18" charset="-127"/>
                  <a:ea typeface="바탕" pitchFamily="18" charset="-127"/>
                  <a:cs typeface="Times New Roman" pitchFamily="18" charset="0"/>
                </a:rPr>
                <a:t>: </a:t>
              </a:r>
              <a:r>
                <a:rPr kumimoji="1" lang="ko-KR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바탕" pitchFamily="18" charset="-127"/>
                  <a:ea typeface="바탕" pitchFamily="18" charset="-127"/>
                  <a:cs typeface="Times New Roman" pitchFamily="18" charset="0"/>
                </a:rPr>
                <a:t>빛의 경로</a:t>
              </a:r>
              <a:endPara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  <p:sp>
          <p:nvSpPr>
            <p:cNvPr id="54" name="Rectangle 36"/>
            <p:cNvSpPr>
              <a:spLocks noChangeArrowheads="1"/>
            </p:cNvSpPr>
            <p:nvPr/>
          </p:nvSpPr>
          <p:spPr bwMode="auto">
            <a:xfrm>
              <a:off x="3120" y="13997"/>
              <a:ext cx="611" cy="463"/>
            </a:xfrm>
            <a:prstGeom prst="rect">
              <a:avLst/>
            </a:prstGeom>
            <a:solidFill>
              <a:srgbClr val="FF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바탕" pitchFamily="18" charset="-127"/>
                  <a:ea typeface="바탕" pitchFamily="18" charset="-127"/>
                  <a:cs typeface="Times New Roman" pitchFamily="18" charset="0"/>
                </a:rPr>
                <a:t>과거</a:t>
              </a:r>
              <a:endPara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  <p:sp>
          <p:nvSpPr>
            <p:cNvPr id="56" name="Freeform 34"/>
            <p:cNvSpPr>
              <a:spLocks/>
            </p:cNvSpPr>
            <p:nvPr/>
          </p:nvSpPr>
          <p:spPr bwMode="auto">
            <a:xfrm>
              <a:off x="3105" y="10881"/>
              <a:ext cx="309" cy="5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45" y="195"/>
                </a:cxn>
                <a:cxn ang="0">
                  <a:pos x="111" y="651"/>
                </a:cxn>
              </a:cxnLst>
              <a:rect l="0" t="0" r="r" b="b"/>
              <a:pathLst>
                <a:path w="363" h="651">
                  <a:moveTo>
                    <a:pt x="0" y="0"/>
                  </a:moveTo>
                  <a:cubicBezTo>
                    <a:pt x="57" y="32"/>
                    <a:pt x="327" y="87"/>
                    <a:pt x="345" y="195"/>
                  </a:cubicBezTo>
                  <a:cubicBezTo>
                    <a:pt x="363" y="303"/>
                    <a:pt x="160" y="556"/>
                    <a:pt x="111" y="651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7" name="Freeform 33"/>
            <p:cNvSpPr>
              <a:spLocks/>
            </p:cNvSpPr>
            <p:nvPr/>
          </p:nvSpPr>
          <p:spPr bwMode="auto">
            <a:xfrm>
              <a:off x="2734" y="13906"/>
              <a:ext cx="2288" cy="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" y="69"/>
                </a:cxn>
                <a:cxn ang="0">
                  <a:pos x="468" y="143"/>
                </a:cxn>
                <a:cxn ang="0">
                  <a:pos x="1263" y="202"/>
                </a:cxn>
                <a:cxn ang="0">
                  <a:pos x="2148" y="128"/>
                </a:cxn>
                <a:cxn ang="0">
                  <a:pos x="2508" y="84"/>
                </a:cxn>
                <a:cxn ang="0">
                  <a:pos x="2689" y="9"/>
                </a:cxn>
              </a:cxnLst>
              <a:rect l="0" t="0" r="r" b="b"/>
              <a:pathLst>
                <a:path w="2689" h="204">
                  <a:moveTo>
                    <a:pt x="0" y="0"/>
                  </a:moveTo>
                  <a:cubicBezTo>
                    <a:pt x="18" y="12"/>
                    <a:pt x="30" y="45"/>
                    <a:pt x="108" y="69"/>
                  </a:cubicBezTo>
                  <a:cubicBezTo>
                    <a:pt x="186" y="93"/>
                    <a:pt x="276" y="121"/>
                    <a:pt x="468" y="143"/>
                  </a:cubicBezTo>
                  <a:cubicBezTo>
                    <a:pt x="660" y="165"/>
                    <a:pt x="983" y="204"/>
                    <a:pt x="1263" y="202"/>
                  </a:cubicBezTo>
                  <a:cubicBezTo>
                    <a:pt x="1543" y="200"/>
                    <a:pt x="1941" y="148"/>
                    <a:pt x="2148" y="128"/>
                  </a:cubicBezTo>
                  <a:cubicBezTo>
                    <a:pt x="2355" y="108"/>
                    <a:pt x="2418" y="104"/>
                    <a:pt x="2508" y="84"/>
                  </a:cubicBezTo>
                  <a:cubicBezTo>
                    <a:pt x="2598" y="64"/>
                    <a:pt x="2651" y="25"/>
                    <a:pt x="2689" y="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8" name="Freeform 32"/>
            <p:cNvSpPr>
              <a:spLocks/>
            </p:cNvSpPr>
            <p:nvPr/>
          </p:nvSpPr>
          <p:spPr bwMode="auto">
            <a:xfrm>
              <a:off x="3796" y="14105"/>
              <a:ext cx="443" cy="357"/>
            </a:xfrm>
            <a:custGeom>
              <a:avLst/>
              <a:gdLst/>
              <a:ahLst/>
              <a:cxnLst>
                <a:cxn ang="0">
                  <a:pos x="0" y="397"/>
                </a:cxn>
                <a:cxn ang="0">
                  <a:pos x="180" y="405"/>
                </a:cxn>
                <a:cxn ang="0">
                  <a:pos x="420" y="330"/>
                </a:cxn>
                <a:cxn ang="0">
                  <a:pos x="510" y="180"/>
                </a:cxn>
                <a:cxn ang="0">
                  <a:pos x="480" y="0"/>
                </a:cxn>
              </a:cxnLst>
              <a:rect l="0" t="0" r="r" b="b"/>
              <a:pathLst>
                <a:path w="520" h="416">
                  <a:moveTo>
                    <a:pt x="0" y="397"/>
                  </a:moveTo>
                  <a:cubicBezTo>
                    <a:pt x="30" y="398"/>
                    <a:pt x="110" y="416"/>
                    <a:pt x="180" y="405"/>
                  </a:cubicBezTo>
                  <a:cubicBezTo>
                    <a:pt x="250" y="394"/>
                    <a:pt x="365" y="368"/>
                    <a:pt x="420" y="330"/>
                  </a:cubicBezTo>
                  <a:cubicBezTo>
                    <a:pt x="475" y="292"/>
                    <a:pt x="500" y="235"/>
                    <a:pt x="510" y="180"/>
                  </a:cubicBezTo>
                  <a:cubicBezTo>
                    <a:pt x="520" y="125"/>
                    <a:pt x="486" y="37"/>
                    <a:pt x="48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9" name="Freeform 31"/>
            <p:cNvSpPr>
              <a:spLocks/>
            </p:cNvSpPr>
            <p:nvPr/>
          </p:nvSpPr>
          <p:spPr bwMode="auto">
            <a:xfrm>
              <a:off x="3936" y="13784"/>
              <a:ext cx="217" cy="218"/>
            </a:xfrm>
            <a:custGeom>
              <a:avLst/>
              <a:gdLst/>
              <a:ahLst/>
              <a:cxnLst>
                <a:cxn ang="0">
                  <a:pos x="256" y="255"/>
                </a:cxn>
                <a:cxn ang="0">
                  <a:pos x="136" y="119"/>
                </a:cxn>
                <a:cxn ang="0">
                  <a:pos x="0" y="0"/>
                </a:cxn>
              </a:cxnLst>
              <a:rect l="0" t="0" r="r" b="b"/>
              <a:pathLst>
                <a:path w="256" h="255">
                  <a:moveTo>
                    <a:pt x="256" y="255"/>
                  </a:moveTo>
                  <a:lnTo>
                    <a:pt x="136" y="119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1" name="Freeform 29"/>
            <p:cNvSpPr>
              <a:spLocks/>
            </p:cNvSpPr>
            <p:nvPr/>
          </p:nvSpPr>
          <p:spPr bwMode="auto">
            <a:xfrm rot="18591817">
              <a:off x="4449" y="11510"/>
              <a:ext cx="686" cy="439"/>
            </a:xfrm>
            <a:custGeom>
              <a:avLst/>
              <a:gdLst/>
              <a:ahLst/>
              <a:cxnLst>
                <a:cxn ang="0">
                  <a:pos x="1094" y="480"/>
                </a:cxn>
                <a:cxn ang="0">
                  <a:pos x="660" y="450"/>
                </a:cxn>
                <a:cxn ang="0">
                  <a:pos x="345" y="345"/>
                </a:cxn>
                <a:cxn ang="0">
                  <a:pos x="120" y="165"/>
                </a:cxn>
                <a:cxn ang="0">
                  <a:pos x="0" y="0"/>
                </a:cxn>
              </a:cxnLst>
              <a:rect l="0" t="0" r="r" b="b"/>
              <a:pathLst>
                <a:path w="1094" h="480">
                  <a:moveTo>
                    <a:pt x="1094" y="480"/>
                  </a:moveTo>
                  <a:cubicBezTo>
                    <a:pt x="1022" y="475"/>
                    <a:pt x="785" y="472"/>
                    <a:pt x="660" y="450"/>
                  </a:cubicBezTo>
                  <a:cubicBezTo>
                    <a:pt x="535" y="428"/>
                    <a:pt x="435" y="392"/>
                    <a:pt x="345" y="345"/>
                  </a:cubicBezTo>
                  <a:cubicBezTo>
                    <a:pt x="255" y="298"/>
                    <a:pt x="177" y="222"/>
                    <a:pt x="120" y="165"/>
                  </a:cubicBezTo>
                  <a:cubicBezTo>
                    <a:pt x="63" y="108"/>
                    <a:pt x="25" y="34"/>
                    <a:pt x="0" y="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Rectangle 27"/>
            <p:cNvSpPr>
              <a:spLocks noChangeArrowheads="1"/>
            </p:cNvSpPr>
            <p:nvPr/>
          </p:nvSpPr>
          <p:spPr bwMode="auto">
            <a:xfrm>
              <a:off x="2579" y="10667"/>
              <a:ext cx="610" cy="4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바탕" pitchFamily="18" charset="-127"/>
                  <a:ea typeface="바탕" pitchFamily="18" charset="-127"/>
                  <a:cs typeface="Times New Roman" pitchFamily="18" charset="0"/>
                </a:rPr>
                <a:t>미래</a:t>
              </a:r>
              <a:endPara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</p:grpSp>
      <p:grpSp>
        <p:nvGrpSpPr>
          <p:cNvPr id="3" name="그룹 63"/>
          <p:cNvGrpSpPr/>
          <p:nvPr/>
        </p:nvGrpSpPr>
        <p:grpSpPr>
          <a:xfrm>
            <a:off x="2945778" y="3518006"/>
            <a:ext cx="2286127" cy="1495170"/>
            <a:chOff x="6084168" y="2365878"/>
            <a:chExt cx="2286127" cy="1495170"/>
          </a:xfrm>
        </p:grpSpPr>
        <p:sp>
          <p:nvSpPr>
            <p:cNvPr id="65" name="AutoShape 57"/>
            <p:cNvSpPr>
              <a:spLocks noChangeArrowheads="1"/>
            </p:cNvSpPr>
            <p:nvPr/>
          </p:nvSpPr>
          <p:spPr bwMode="auto">
            <a:xfrm>
              <a:off x="6084168" y="2848856"/>
              <a:ext cx="2286127" cy="571244"/>
            </a:xfrm>
            <a:prstGeom prst="parallelogram">
              <a:avLst>
                <a:gd name="adj" fmla="val 9935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6" name="Rectangle 56"/>
            <p:cNvSpPr>
              <a:spLocks noChangeArrowheads="1"/>
            </p:cNvSpPr>
            <p:nvPr/>
          </p:nvSpPr>
          <p:spPr bwMode="auto">
            <a:xfrm>
              <a:off x="6850183" y="3518006"/>
              <a:ext cx="456629" cy="343042"/>
            </a:xfrm>
            <a:prstGeom prst="rect">
              <a:avLst/>
            </a:prstGeom>
            <a:solidFill>
              <a:srgbClr val="FF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바탕" pitchFamily="18" charset="-127"/>
                  <a:ea typeface="바탕" pitchFamily="18" charset="-127"/>
                  <a:cs typeface="Times New Roman" pitchFamily="18" charset="0"/>
                </a:rPr>
                <a:t>과거</a:t>
              </a:r>
              <a:endPara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  <p:sp>
          <p:nvSpPr>
            <p:cNvPr id="67" name="Rectangle 55"/>
            <p:cNvSpPr>
              <a:spLocks noChangeArrowheads="1"/>
            </p:cNvSpPr>
            <p:nvPr/>
          </p:nvSpPr>
          <p:spPr bwMode="auto">
            <a:xfrm>
              <a:off x="6850183" y="2962956"/>
              <a:ext cx="458121" cy="343783"/>
            </a:xfrm>
            <a:prstGeom prst="rect">
              <a:avLst/>
            </a:prstGeom>
            <a:solidFill>
              <a:srgbClr val="FF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바탕" pitchFamily="18" charset="-127"/>
                  <a:ea typeface="바탕" pitchFamily="18" charset="-127"/>
                  <a:cs typeface="Times New Roman" pitchFamily="18" charset="0"/>
                </a:rPr>
                <a:t>현재</a:t>
              </a:r>
              <a:endPara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  <p:sp>
          <p:nvSpPr>
            <p:cNvPr id="68" name="Rectangle 54"/>
            <p:cNvSpPr>
              <a:spLocks noChangeArrowheads="1"/>
            </p:cNvSpPr>
            <p:nvPr/>
          </p:nvSpPr>
          <p:spPr bwMode="auto">
            <a:xfrm>
              <a:off x="6850183" y="2365878"/>
              <a:ext cx="458121" cy="343042"/>
            </a:xfrm>
            <a:prstGeom prst="rect">
              <a:avLst/>
            </a:prstGeom>
            <a:solidFill>
              <a:srgbClr val="FFFFFF"/>
            </a:solidFill>
            <a:ln w="9525">
              <a:noFill/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ko-KR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바탕" pitchFamily="18" charset="-127"/>
                  <a:ea typeface="바탕" pitchFamily="18" charset="-127"/>
                  <a:cs typeface="Times New Roman" pitchFamily="18" charset="0"/>
                </a:rPr>
                <a:t>미래</a:t>
              </a:r>
              <a:endParaRPr kumimoji="1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굴림" pitchFamily="50" charset="-127"/>
                <a:ea typeface="굴림" pitchFamily="50" charset="-127"/>
                <a:cs typeface="+mn-cs"/>
              </a:endParaRPr>
            </a:p>
          </p:txBody>
        </p:sp>
        <p:sp>
          <p:nvSpPr>
            <p:cNvPr id="69" name="Freeform 53"/>
            <p:cNvSpPr>
              <a:spLocks/>
            </p:cNvSpPr>
            <p:nvPr/>
          </p:nvSpPr>
          <p:spPr bwMode="auto">
            <a:xfrm>
              <a:off x="7341388" y="3077057"/>
              <a:ext cx="32083" cy="24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38"/>
                </a:cxn>
              </a:cxnLst>
              <a:rect l="0" t="0" r="r" b="b"/>
              <a:pathLst>
                <a:path w="51" h="38">
                  <a:moveTo>
                    <a:pt x="0" y="0"/>
                  </a:moveTo>
                  <a:lnTo>
                    <a:pt x="51" y="38"/>
                  </a:lnTo>
                </a:path>
              </a:pathLst>
            </a:custGeom>
            <a:noFill/>
            <a:ln w="6350">
              <a:solidFill>
                <a:srgbClr val="000000"/>
              </a:solidFill>
              <a:prstDash val="dash"/>
              <a:round/>
              <a:headEnd/>
              <a:tailEnd type="oval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cxnSp>
        <p:nvCxnSpPr>
          <p:cNvPr id="27" name="직선 화살표 연결선 26"/>
          <p:cNvCxnSpPr/>
          <p:nvPr/>
        </p:nvCxnSpPr>
        <p:spPr>
          <a:xfrm flipV="1">
            <a:off x="4239887" y="3152692"/>
            <a:ext cx="20744" cy="1088255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 flipV="1">
            <a:off x="4247238" y="3212976"/>
            <a:ext cx="336594" cy="102797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>
            <a:off x="2999656" y="4293096"/>
            <a:ext cx="2016224" cy="0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/>
          <p:cNvCxnSpPr/>
          <p:nvPr/>
        </p:nvCxnSpPr>
        <p:spPr>
          <a:xfrm>
            <a:off x="3152056" y="4318212"/>
            <a:ext cx="2016224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/>
          <p:nvPr/>
        </p:nvCxnSpPr>
        <p:spPr>
          <a:xfrm flipH="1" flipV="1">
            <a:off x="7320137" y="3356993"/>
            <a:ext cx="35169" cy="912659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 flipV="1">
            <a:off x="7355306" y="3356992"/>
            <a:ext cx="324871" cy="92079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45"/>
          <p:cNvGrpSpPr/>
          <p:nvPr/>
        </p:nvGrpSpPr>
        <p:grpSpPr>
          <a:xfrm>
            <a:off x="6058204" y="4005064"/>
            <a:ext cx="2702092" cy="571244"/>
            <a:chOff x="4534204" y="4005064"/>
            <a:chExt cx="2702092" cy="571244"/>
          </a:xfrm>
        </p:grpSpPr>
        <p:grpSp>
          <p:nvGrpSpPr>
            <p:cNvPr id="5" name="그룹 73"/>
            <p:cNvGrpSpPr/>
            <p:nvPr/>
          </p:nvGrpSpPr>
          <p:grpSpPr>
            <a:xfrm>
              <a:off x="4534204" y="4149080"/>
              <a:ext cx="2423853" cy="343783"/>
              <a:chOff x="4545927" y="4149080"/>
              <a:chExt cx="2423853" cy="343783"/>
            </a:xfrm>
          </p:grpSpPr>
          <p:cxnSp>
            <p:nvCxnSpPr>
              <p:cNvPr id="75" name="직선 연결선 74"/>
              <p:cNvCxnSpPr/>
              <p:nvPr/>
            </p:nvCxnSpPr>
            <p:spPr>
              <a:xfrm>
                <a:off x="4953556" y="4281373"/>
                <a:ext cx="2016224" cy="0"/>
              </a:xfrm>
              <a:prstGeom prst="lin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Rectangle 55"/>
              <p:cNvSpPr>
                <a:spLocks noChangeArrowheads="1"/>
              </p:cNvSpPr>
              <p:nvPr/>
            </p:nvSpPr>
            <p:spPr bwMode="auto">
              <a:xfrm>
                <a:off x="4545927" y="4149080"/>
                <a:ext cx="458121" cy="34378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79646">
                        <a:lumMod val="50000"/>
                      </a:srgbClr>
                    </a:solidFill>
                    <a:effectLst/>
                    <a:uLnTx/>
                    <a:uFillTx/>
                    <a:latin typeface="바탕" pitchFamily="18" charset="-127"/>
                    <a:ea typeface="바탕" pitchFamily="18" charset="-127"/>
                    <a:cs typeface="Times New Roman" pitchFamily="18" charset="0"/>
                  </a:rPr>
                  <a:t>현재</a:t>
                </a:r>
                <a:endParaRPr kumimoji="1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79646">
                      <a:lumMod val="50000"/>
                    </a:srgbClr>
                  </a:solidFill>
                  <a:effectLst/>
                  <a:uLnTx/>
                  <a:uFillTx/>
                  <a:latin typeface="굴림" pitchFamily="50" charset="-127"/>
                  <a:ea typeface="굴림" pitchFamily="50" charset="-127"/>
                  <a:cs typeface="+mn-cs"/>
                </a:endParaRPr>
              </a:p>
            </p:txBody>
          </p:sp>
        </p:grpSp>
        <p:sp>
          <p:nvSpPr>
            <p:cNvPr id="35" name="AutoShape 57"/>
            <p:cNvSpPr>
              <a:spLocks noChangeArrowheads="1"/>
            </p:cNvSpPr>
            <p:nvPr/>
          </p:nvSpPr>
          <p:spPr bwMode="auto">
            <a:xfrm>
              <a:off x="4716016" y="4005064"/>
              <a:ext cx="2520280" cy="571244"/>
            </a:xfrm>
            <a:prstGeom prst="parallelogram">
              <a:avLst>
                <a:gd name="adj" fmla="val 99351"/>
              </a:avLst>
            </a:prstGeom>
            <a:noFill/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6" name="그룹 44"/>
          <p:cNvGrpSpPr/>
          <p:nvPr/>
        </p:nvGrpSpPr>
        <p:grpSpPr>
          <a:xfrm>
            <a:off x="6081651" y="3871806"/>
            <a:ext cx="2661365" cy="992820"/>
            <a:chOff x="4557650" y="3871806"/>
            <a:chExt cx="2661365" cy="992820"/>
          </a:xfrm>
        </p:grpSpPr>
        <p:grpSp>
          <p:nvGrpSpPr>
            <p:cNvPr id="7" name="그룹 76"/>
            <p:cNvGrpSpPr/>
            <p:nvPr/>
          </p:nvGrpSpPr>
          <p:grpSpPr>
            <a:xfrm>
              <a:off x="4557650" y="3871806"/>
              <a:ext cx="2390614" cy="992820"/>
              <a:chOff x="4557650" y="3871806"/>
              <a:chExt cx="2390614" cy="992820"/>
            </a:xfrm>
          </p:grpSpPr>
          <p:cxnSp>
            <p:nvCxnSpPr>
              <p:cNvPr id="43" name="직선 연결선 42"/>
              <p:cNvCxnSpPr/>
              <p:nvPr/>
            </p:nvCxnSpPr>
            <p:spPr>
              <a:xfrm flipV="1">
                <a:off x="5076056" y="3871806"/>
                <a:ext cx="1872208" cy="648072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Rectangle 55"/>
              <p:cNvSpPr>
                <a:spLocks noChangeArrowheads="1"/>
              </p:cNvSpPr>
              <p:nvPr/>
            </p:nvSpPr>
            <p:spPr bwMode="auto">
              <a:xfrm>
                <a:off x="4557650" y="4520843"/>
                <a:ext cx="458121" cy="34378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prstDash val="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ko-KR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바탕" pitchFamily="18" charset="-127"/>
                    <a:ea typeface="바탕" pitchFamily="18" charset="-127"/>
                    <a:cs typeface="Times New Roman" pitchFamily="18" charset="0"/>
                  </a:rPr>
                  <a:t>현재</a:t>
                </a:r>
                <a:endParaRPr kumimoji="1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굴림" pitchFamily="50" charset="-127"/>
                  <a:ea typeface="굴림" pitchFamily="50" charset="-127"/>
                  <a:cs typeface="+mn-cs"/>
                </a:endParaRPr>
              </a:p>
            </p:txBody>
          </p:sp>
        </p:grpSp>
        <p:sp>
          <p:nvSpPr>
            <p:cNvPr id="38" name="AutoShape 57"/>
            <p:cNvSpPr>
              <a:spLocks noChangeArrowheads="1"/>
            </p:cNvSpPr>
            <p:nvPr/>
          </p:nvSpPr>
          <p:spPr bwMode="auto">
            <a:xfrm rot="20496466">
              <a:off x="4698735" y="4011728"/>
              <a:ext cx="2520280" cy="571244"/>
            </a:xfrm>
            <a:prstGeom prst="parallelogram">
              <a:avLst>
                <a:gd name="adj" fmla="val 99351"/>
              </a:avLst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pic>
        <p:nvPicPr>
          <p:cNvPr id="41" name="그림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300" y="342084"/>
            <a:ext cx="606312" cy="792030"/>
          </a:xfrm>
          <a:prstGeom prst="rect">
            <a:avLst/>
          </a:prstGeom>
        </p:spPr>
      </p:pic>
      <p:pic>
        <p:nvPicPr>
          <p:cNvPr id="44" name="Picture 4" descr="http://www.biografiasyvidas.com/monografia/newton/fotos/newton_jov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1700" y="332657"/>
            <a:ext cx="902737" cy="747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662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CB7FA3D1-9991-4C1E-9531-8168814805F6}"/>
              </a:ext>
            </a:extLst>
          </p:cNvPr>
          <p:cNvSpPr/>
          <p:nvPr/>
        </p:nvSpPr>
        <p:spPr>
          <a:xfrm>
            <a:off x="891798" y="2768599"/>
            <a:ext cx="10687373" cy="1333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84848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상대성 원리와 특수상대론적 운동 역학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484848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1493A-9063-49C3-A169-18B8C0934BE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1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81206" y="692225"/>
            <a:ext cx="11244383" cy="78415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3600" b="1" dirty="0" smtClean="0"/>
              <a:t> 상대성 원리</a:t>
            </a:r>
            <a:endParaRPr lang="en-US" altLang="ko-KR" sz="3600" b="1" dirty="0" smtClean="0"/>
          </a:p>
        </p:txBody>
      </p:sp>
      <p:sp>
        <p:nvSpPr>
          <p:cNvPr id="10" name="직사각형 9"/>
          <p:cNvSpPr/>
          <p:nvPr/>
        </p:nvSpPr>
        <p:spPr>
          <a:xfrm>
            <a:off x="549852" y="2029359"/>
            <a:ext cx="6644694" cy="440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“</a:t>
            </a:r>
            <a:r>
              <a:rPr kumimoji="0" lang="ko-KR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물리법칙은 모든 관성계에서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동일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”</a:t>
            </a:r>
          </a:p>
          <a:p>
            <a:pPr marL="457200" marR="0" lvl="0" indent="-4572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o-KR" alt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절대 시공간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: 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갈릴레오 변환에 대해 </a:t>
            </a:r>
            <a:r>
              <a:rPr kumimoji="0" lang="ko-KR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물리법칙이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 같은 형태</a:t>
            </a:r>
            <a:endParaRPr kumimoji="0" lang="en-US" altLang="ko-KR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 </a:t>
            </a:r>
          </a:p>
          <a:p>
            <a:pPr marL="457200" marR="0" lvl="0" indent="-4572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o-KR" alt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특수상대론적 시공간</a:t>
            </a:r>
            <a:r>
              <a:rPr kumimoji="0" lang="en-US" altLang="ko-K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: </a:t>
            </a:r>
            <a:r>
              <a:rPr kumimoji="0" lang="ko-KR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로렌츠 변환에 대해 동일한 형태</a:t>
            </a:r>
            <a:endParaRPr kumimoji="0" lang="ko-KR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681359" y="750721"/>
                <a:ext cx="2968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𝜗</m:t>
                      </m:r>
                    </m:oMath>
                  </m:oMathPara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359" y="750721"/>
                <a:ext cx="296876" cy="369332"/>
              </a:xfrm>
              <a:prstGeom prst="rect">
                <a:avLst/>
              </a:prstGeom>
              <a:blipFill>
                <a:blip r:embed="rId2"/>
                <a:stretch>
                  <a:fillRect l="-16327" r="-14286" b="-98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496" y="1191079"/>
            <a:ext cx="650245" cy="849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877173" y="1451119"/>
                <a:ext cx="271035" cy="4140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𝑉</m:t>
                          </m:r>
                        </m:e>
                      </m:acc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173" y="1451119"/>
                <a:ext cx="271035" cy="4140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그룹 11"/>
          <p:cNvGrpSpPr/>
          <p:nvPr/>
        </p:nvGrpSpPr>
        <p:grpSpPr>
          <a:xfrm>
            <a:off x="9571184" y="750721"/>
            <a:ext cx="601295" cy="1273084"/>
            <a:chOff x="2961697" y="4370839"/>
            <a:chExt cx="601295" cy="1273084"/>
          </a:xfrm>
        </p:grpSpPr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72175" y="4794623"/>
              <a:ext cx="590817" cy="8493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961697" y="4370839"/>
                  <a:ext cx="37029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𝜗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</m:t>
                        </m:r>
                      </m:oMath>
                    </m:oMathPara>
                  </a14:m>
                  <a:endPara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1697" y="4370839"/>
                  <a:ext cx="370294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4754" r="-14754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7" name="오른쪽 화살표 16"/>
          <p:cNvSpPr/>
          <p:nvPr/>
        </p:nvSpPr>
        <p:spPr>
          <a:xfrm rot="5400000">
            <a:off x="8802278" y="4450091"/>
            <a:ext cx="43204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7868801" y="2924638"/>
            <a:ext cx="2363405" cy="1389553"/>
            <a:chOff x="4967293" y="4396634"/>
            <a:chExt cx="2363405" cy="13895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246896" y="4496530"/>
                  <a:ext cx="1683640" cy="1107996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e>
                          <m:sup>
                            <m: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 </m:t>
                        </m:r>
                      </m:oMath>
                    </m:oMathPara>
                  </a14:m>
                  <a:endParaRPr kumimoji="0" lang="en-US" altLang="ko-KR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50" charset="-127"/>
                    <a:cs typeface="+mn-cs"/>
                  </a:endParaRPr>
                </a:p>
                <a:p>
                  <a:pPr marL="0" marR="0" lvl="0" indent="0" algn="l" defTabSz="914400" rtl="0" eaLnBrk="1" fontAlgn="auto" latinLnBrk="1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𝑉𝑡</m:t>
                        </m:r>
                      </m:oMath>
                    </m:oMathPara>
                  </a14:m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6896" y="4496530"/>
                  <a:ext cx="1683640" cy="110799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직사각형 17"/>
            <p:cNvSpPr/>
            <p:nvPr/>
          </p:nvSpPr>
          <p:spPr>
            <a:xfrm>
              <a:off x="4967293" y="4396634"/>
              <a:ext cx="2363405" cy="138955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6" name="그룹 5"/>
          <p:cNvGrpSpPr/>
          <p:nvPr/>
        </p:nvGrpSpPr>
        <p:grpSpPr>
          <a:xfrm>
            <a:off x="7539986" y="4966798"/>
            <a:ext cx="3518806" cy="1389553"/>
            <a:chOff x="8206783" y="4396634"/>
            <a:chExt cx="3518806" cy="13895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8389840" y="4470513"/>
                  <a:ext cx="3335749" cy="12971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𝑡</m:t>
                          </m:r>
                        </m:e>
                        <m:sup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altLang="ko-KR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ko-KR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altLang="ko-KR" sz="24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altLang="ko-KR" sz="24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kumimoji="0" lang="en-US" altLang="ko-KR" sz="24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ko-KR" sz="24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kumimoji="0" lang="en-US" altLang="ko-KR" sz="24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altLang="ko-KR" sz="24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kumimoji="0" lang="en-US" altLang="ko-KR" sz="24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ko-KR" sz="24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kumimoji="0" lang="en-US" altLang="ko-KR" sz="24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a14:m>
                  <a:r>
                    <a:rPr kumimoji="0" lang="en-US" altLang="ko-KR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맑은 고딕"/>
                      <a:ea typeface="맑은 고딕" panose="020B0503020000020004" pitchFamily="50" charset="-127"/>
                      <a:cs typeface="+mn-cs"/>
                    </a:rPr>
                    <a:t> (</a:t>
                  </a:r>
                  <a14:m>
                    <m:oMath xmlns:m="http://schemas.openxmlformats.org/officeDocument/2006/math">
                      <m:r>
                        <a:rPr kumimoji="0" lang="en-US" altLang="ko-KR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𝑡</m:t>
                      </m:r>
                      <m:r>
                        <a:rPr kumimoji="0" lang="en-US" altLang="ko-KR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𝑉</m:t>
                          </m:r>
                        </m:num>
                        <m:den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𝑐</m:t>
                          </m:r>
                        </m:den>
                      </m:f>
                      <m:f>
                        <m:fPr>
                          <m:ctrlP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num>
                        <m:den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den>
                      </m:f>
                    </m:oMath>
                  </a14:m>
                  <a:r>
                    <a:rPr kumimoji="0" lang="en-US" altLang="ko-KR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맑은 고딕"/>
                      <a:ea typeface="맑은 고딕" panose="020B0503020000020004" pitchFamily="50" charset="-127"/>
                      <a:cs typeface="+mn-cs"/>
                    </a:rPr>
                    <a:t>)</a:t>
                  </a:r>
                </a:p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sSup>
                        <m:sSupPr>
                          <m:ctrlP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altLang="ko-KR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ko-KR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altLang="ko-KR" sz="24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altLang="ko-KR" sz="24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/>
                                  <a:cs typeface="+mn-cs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kumimoji="0" lang="en-US" altLang="ko-KR" sz="24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ko-KR" sz="2400" b="0" i="1" u="none" strike="noStrike" kern="1200" cap="none" spc="0" normalizeH="0" baseline="0" noProof="0" dirty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𝑉</m:t>
                                  </m:r>
                                </m:e>
                                <m:sup>
                                  <m:r>
                                    <a:rPr kumimoji="0" lang="en-US" altLang="ko-KR" sz="24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altLang="ko-KR" sz="2400" b="0" i="1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/</m:t>
                              </m:r>
                              <m:sSup>
                                <m:sSupPr>
                                  <m:ctrlPr>
                                    <a:rPr kumimoji="0" lang="en-US" altLang="ko-KR" sz="24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altLang="ko-KR" sz="24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kumimoji="0" lang="en-US" altLang="ko-KR" sz="2400" b="0" i="1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a14:m>
                  <a:r>
                    <a:rPr kumimoji="0" lang="en-US" altLang="ko-KR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맑은 고딕"/>
                      <a:ea typeface="맑은 고딕" panose="020B0503020000020004" pitchFamily="50" charset="-127"/>
                      <a:cs typeface="+mn-cs"/>
                    </a:rPr>
                    <a:t> (</a:t>
                  </a:r>
                  <a14:m>
                    <m:oMath xmlns:m="http://schemas.openxmlformats.org/officeDocument/2006/math">
                      <m:r>
                        <a:rPr kumimoji="0" lang="en-US" altLang="ko-KR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𝑥</m:t>
                      </m:r>
                      <m:r>
                        <a:rPr kumimoji="0" lang="en-US" altLang="ko-KR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−</m:t>
                      </m:r>
                      <m:f>
                        <m:fPr>
                          <m:ctrlPr>
                            <a:rPr kumimoji="0" lang="en-US" altLang="ko-KR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2400" b="0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𝑉</m:t>
                          </m:r>
                        </m:num>
                        <m:den>
                          <m:r>
                            <a:rPr kumimoji="0" lang="en-US" altLang="ko-KR" sz="2400" b="0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𝑐</m:t>
                          </m:r>
                        </m:den>
                      </m:f>
                      <m:r>
                        <a:rPr kumimoji="0" lang="en-US" altLang="ko-KR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𝑐𝑡</m:t>
                      </m:r>
                    </m:oMath>
                  </a14:m>
                  <a:r>
                    <a:rPr kumimoji="0" lang="en-US" altLang="ko-KR" sz="2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맑은 고딕"/>
                      <a:ea typeface="맑은 고딕" panose="020B0503020000020004" pitchFamily="50" charset="-127"/>
                      <a:cs typeface="+mn-cs"/>
                    </a:rPr>
                    <a:t>)</a:t>
                  </a:r>
                  <a:endParaRPr kumimoji="0" lang="en-US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9840" y="4470513"/>
                  <a:ext cx="3335749" cy="129715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직사각형 19"/>
            <p:cNvSpPr/>
            <p:nvPr/>
          </p:nvSpPr>
          <p:spPr>
            <a:xfrm>
              <a:off x="8206783" y="4396634"/>
              <a:ext cx="3518806" cy="138955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303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113"/>
    </mc:Choice>
    <mc:Fallback xmlns="">
      <p:transition spd="slow" advTm="96113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1440" y="2179361"/>
                <a:ext cx="10588119" cy="2877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뉴튼 역학</a:t>
                </a:r>
                <a:r>
                  <a:rPr kumimoji="0" lang="en-US" altLang="ko-KR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:    </a:t>
                </a:r>
                <a14:m>
                  <m:oMath xmlns:m="http://schemas.openxmlformats.org/officeDocument/2006/math">
                    <m:r>
                      <a:rPr kumimoji="0" lang="en-US" altLang="ko-KR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𝑚</m:t>
                    </m:r>
                    <m:acc>
                      <m:accPr>
                        <m:chr m:val="⃗"/>
                        <m:ctrlPr>
                          <a:rPr kumimoji="0" lang="en-US" altLang="ko-KR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ko-KR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</m:acc>
                    <m:r>
                      <a:rPr kumimoji="0" lang="en-US" altLang="ko-KR" sz="32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𝑚</m:t>
                    </m:r>
                    <m:f>
                      <m:fPr>
                        <m:ctrlPr>
                          <a:rPr kumimoji="0" lang="en-US" altLang="ko-K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ko-KR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</m:t>
                            </m:r>
                          </m:e>
                          <m:sup>
                            <m:r>
                              <a:rPr kumimoji="0" lang="en-US" altLang="ko-KR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acc>
                          <m:accPr>
                            <m:chr m:val="⃗"/>
                            <m:ctrlPr>
                              <a:rPr kumimoji="0" lang="en-US" altLang="ko-KR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altLang="ko-KR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</m:acc>
                      </m:num>
                      <m:den>
                        <m:r>
                          <a:rPr kumimoji="0" lang="en-US" altLang="ko-KR" sz="3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sSup>
                          <m:sSupPr>
                            <m:ctrlPr>
                              <a:rPr kumimoji="0" lang="en-US" altLang="ko-KR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e>
                          <m:sup>
                            <m:r>
                              <a:rPr kumimoji="0" lang="en-US" altLang="ko-KR" sz="32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0" lang="en-US" altLang="ko-KR" sz="3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acc>
                      <m:accPr>
                        <m:chr m:val="⃗"/>
                        <m:ctrlPr>
                          <a:rPr kumimoji="0" lang="en-US" altLang="ko-KR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ko-KR" sz="3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e>
                    </m:acc>
                  </m:oMath>
                </a14:m>
                <a:endParaRPr kumimoji="0" lang="en-US" altLang="ko-K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914400" marR="0" lvl="1" indent="-4572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ko-KR" alt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갈릴레오 </a:t>
                </a:r>
                <a:r>
                  <a:rPr kumimoji="0" lang="ko-KR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변환에 </a:t>
                </a:r>
                <a:r>
                  <a:rPr kumimoji="0" lang="ko-KR" alt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대해 동형</a:t>
                </a:r>
                <a:r>
                  <a:rPr kumimoji="0" lang="en-US" altLang="ko-KR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:  </a:t>
                </a:r>
              </a:p>
              <a:p>
                <a:pPr marL="457200" marR="0" lvl="1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   </a:t>
                </a:r>
                <a:r>
                  <a:rPr kumimoji="0" lang="en-US" altLang="ko-KR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  <a:sym typeface="Wingdings" panose="05000000000000000000" pitchFamily="2" charset="2"/>
                  </a:rPr>
                  <a:t> </a:t>
                </a:r>
                <a:r>
                  <a:rPr kumimoji="0" lang="en-US" altLang="ko-KR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ko-KR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𝑚</m:t>
                    </m:r>
                    <m:sSup>
                      <m:sSupPr>
                        <m:ctrlPr>
                          <a:rPr kumimoji="0" lang="en-US" altLang="ko-KR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kumimoji="0" lang="en-US" altLang="ko-KR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altLang="ko-KR" sz="2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kumimoji="0" lang="en-US" altLang="ko-KR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n-US" altLang="ko-KR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acc>
                      <m:accPr>
                        <m:chr m:val="⃗"/>
                        <m:ctrlPr>
                          <a:rPr kumimoji="0" lang="en-US" altLang="ko-KR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ko-KR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e>
                    </m:acc>
                    <m:r>
                      <a:rPr kumimoji="0" lang="en-US" altLang="ko-KR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′</m:t>
                    </m:r>
                  </m:oMath>
                </a14:m>
                <a:endParaRPr kumimoji="0" lang="en-US" altLang="ko-K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914400" marR="0" lvl="1" indent="-4572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ko-KR" alt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로렌츠 </a:t>
                </a:r>
                <a:r>
                  <a:rPr kumimoji="0" lang="ko-KR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변환에 </a:t>
                </a:r>
                <a:r>
                  <a:rPr kumimoji="0" lang="ko-KR" alt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대해서는 같은 형태가 아님</a:t>
                </a:r>
                <a:endParaRPr kumimoji="0" lang="en-US" altLang="ko-KR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440" y="2179361"/>
                <a:ext cx="10588119" cy="2877839"/>
              </a:xfrm>
              <a:prstGeom prst="rect">
                <a:avLst/>
              </a:prstGeom>
              <a:blipFill>
                <a:blip r:embed="rId2"/>
                <a:stretch>
                  <a:fillRect l="-1036" b="-296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82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113"/>
    </mc:Choice>
    <mc:Fallback xmlns="">
      <p:transition spd="slow" advTm="9611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86172" y="1168621"/>
            <a:ext cx="10972800" cy="5968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ko-KR" sz="3600" b="1" dirty="0" smtClean="0"/>
              <a:t> </a:t>
            </a:r>
            <a:r>
              <a:rPr lang="ko-KR" altLang="en-US" sz="3600" b="1" dirty="0" err="1" smtClean="0"/>
              <a:t>마이켈슨</a:t>
            </a:r>
            <a:r>
              <a:rPr lang="en-US" altLang="ko-KR" sz="3600" b="1" dirty="0" smtClean="0"/>
              <a:t>-</a:t>
            </a:r>
            <a:r>
              <a:rPr lang="ko-KR" altLang="en-US" sz="3600" b="1" dirty="0" smtClean="0"/>
              <a:t>몰리 실험</a:t>
            </a:r>
            <a:endParaRPr lang="ko-KR" altLang="en-US" sz="3600" b="1" dirty="0"/>
          </a:p>
        </p:txBody>
      </p:sp>
      <p:pic>
        <p:nvPicPr>
          <p:cNvPr id="4" name="Picture 2" descr="A.A. Michelson and E.W. Morl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0413" y="1168621"/>
            <a:ext cx="2392307" cy="2016224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85215" y="3411315"/>
                <a:ext cx="6276629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“</a:t>
                </a: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빛은 파동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”: </a:t>
                </a: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매질 필요 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  <a:sym typeface="Wingdings" panose="05000000000000000000" pitchFamily="2" charset="2"/>
                  </a:rPr>
                  <a:t> </a:t>
                </a: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에테르 가설</a:t>
                </a:r>
                <a:endPara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285750" marR="0" lvl="0" indent="-28575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에테르 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= </a:t>
                </a:r>
                <a:r>
                  <a:rPr kumimoji="0" lang="ko-KR" altLang="en-US" sz="2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절대공간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(?)</a:t>
                </a:r>
              </a:p>
              <a:p>
                <a:pPr marL="285750" marR="0" lvl="0" indent="-28575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에테르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기준 빛의 속도 </a:t>
                </a:r>
                <a14:m>
                  <m:oMath xmlns:m="http://schemas.openxmlformats.org/officeDocument/2006/math"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𝑐</m:t>
                    </m:r>
                  </m:oMath>
                </a14:m>
                <a:endPara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285750" marR="0" lvl="0" indent="-28575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지구에서의 빛의 속도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+mn-cs"/>
                              </a:rPr>
                              <m:t>𝑐</m:t>
                            </m:r>
                          </m:e>
                        </m:acc>
                      </m:e>
                      <m:sub>
                        <m:r>
                          <a:rPr kumimoji="0" lang="ko-KR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𝜗</m:t>
                        </m:r>
                      </m:sub>
                    </m:sSub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+mn-cs"/>
                              </a:rPr>
                              <m:t>𝑐</m:t>
                            </m:r>
                          </m:e>
                        </m:acc>
                      </m:e>
                      <m:sub>
                        <m:sSup>
                          <m:sSupPr>
                            <m:ctrlP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ko-KR" alt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+mn-cs"/>
                              </a:rPr>
                              <m:t>𝜗</m:t>
                            </m:r>
                          </m:e>
                          <m:sup>
                            <m: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맑은 고딕" panose="020B0503020000020004" pitchFamily="50" charset="-127"/>
                                <a:cs typeface="+mn-cs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+</m:t>
                    </m:r>
                    <m:acc>
                      <m:accPr>
                        <m:chr m:val="⃗"/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맑은 고딕" panose="020B0503020000020004" pitchFamily="50" charset="-127"/>
                            <a:cs typeface="+mn-cs"/>
                          </a:rPr>
                          <m:t>𝑣</m:t>
                        </m:r>
                      </m:e>
                    </m:acc>
                  </m:oMath>
                </a14:m>
                <a:endPara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457200" marR="0" lvl="1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  <a:sym typeface="Wingdings" panose="05000000000000000000" pitchFamily="2" charset="2"/>
                  </a:rPr>
                  <a:t>   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𝑐</m:t>
                        </m:r>
                      </m:e>
                      <m:sup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𝑐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𝑣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 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𝑐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𝑣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𝑐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 …</m:t>
                    </m:r>
                  </m:oMath>
                </a14:m>
                <a:endPara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215" y="3411315"/>
                <a:ext cx="6276629" cy="2862322"/>
              </a:xfrm>
              <a:prstGeom prst="rect">
                <a:avLst/>
              </a:prstGeom>
              <a:blipFill>
                <a:blip r:embed="rId4"/>
                <a:stretch>
                  <a:fillRect l="-1846" b="-2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그룹 9"/>
          <p:cNvGrpSpPr/>
          <p:nvPr/>
        </p:nvGrpSpPr>
        <p:grpSpPr>
          <a:xfrm>
            <a:off x="916310" y="2428378"/>
            <a:ext cx="4074789" cy="3499330"/>
            <a:chOff x="3491880" y="1789931"/>
            <a:chExt cx="3096344" cy="2143125"/>
          </a:xfrm>
        </p:grpSpPr>
        <p:pic>
          <p:nvPicPr>
            <p:cNvPr id="9" name="Picture 4" descr="https://upload.wikimedia.org/wikipedia/commons/thumb/f/fc/AetherWind.svg/300px-AetherWind.svg.pn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86708" y="1789931"/>
              <a:ext cx="2857500" cy="2143125"/>
            </a:xfrm>
            <a:prstGeom prst="rect">
              <a:avLst/>
            </a:prstGeom>
            <a:noFill/>
          </p:spPr>
        </p:pic>
        <p:sp>
          <p:nvSpPr>
            <p:cNvPr id="10" name="직사각형 9"/>
            <p:cNvSpPr/>
            <p:nvPr/>
          </p:nvSpPr>
          <p:spPr>
            <a:xfrm>
              <a:off x="3491880" y="3789040"/>
              <a:ext cx="3096344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pic>
        <p:nvPicPr>
          <p:cNvPr id="28" name="그림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7750" y="4503354"/>
            <a:ext cx="285118" cy="412672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직사각형 29"/>
              <p:cNvSpPr/>
              <p:nvPr/>
            </p:nvSpPr>
            <p:spPr>
              <a:xfrm>
                <a:off x="4192201" y="4178043"/>
                <a:ext cx="4694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𝑣</m:t>
                      </m:r>
                    </m:oMath>
                  </m:oMathPara>
                </a14:m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0" name="직사각형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201" y="4178043"/>
                <a:ext cx="469424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그림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9394" y="2660906"/>
            <a:ext cx="324395" cy="532319"/>
          </a:xfrm>
          <a:prstGeom prst="rect">
            <a:avLst/>
          </a:prstGeom>
        </p:spPr>
      </p:pic>
      <p:cxnSp>
        <p:nvCxnSpPr>
          <p:cNvPr id="38" name="직선 화살표 연결선 37"/>
          <p:cNvCxnSpPr/>
          <p:nvPr/>
        </p:nvCxnSpPr>
        <p:spPr>
          <a:xfrm flipV="1">
            <a:off x="4078621" y="4709690"/>
            <a:ext cx="348292" cy="2655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직선 화살표 연결선 39"/>
          <p:cNvCxnSpPr/>
          <p:nvPr/>
        </p:nvCxnSpPr>
        <p:spPr>
          <a:xfrm>
            <a:off x="4098634" y="5027298"/>
            <a:ext cx="311645" cy="3841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화살표 연결선 41"/>
          <p:cNvCxnSpPr/>
          <p:nvPr/>
        </p:nvCxnSpPr>
        <p:spPr>
          <a:xfrm flipV="1">
            <a:off x="3543853" y="5025020"/>
            <a:ext cx="454284" cy="373714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직사각형 43"/>
              <p:cNvSpPr/>
              <p:nvPr/>
            </p:nvSpPr>
            <p:spPr>
              <a:xfrm>
                <a:off x="4358675" y="4611644"/>
                <a:ext cx="9862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𝑐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𝑣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4" name="직사각형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675" y="4611644"/>
                <a:ext cx="986296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직사각형 44"/>
              <p:cNvSpPr/>
              <p:nvPr/>
            </p:nvSpPr>
            <p:spPr>
              <a:xfrm>
                <a:off x="4347238" y="5271199"/>
                <a:ext cx="4444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𝑐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5" name="직사각형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238" y="5271199"/>
                <a:ext cx="444481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직사각형 45"/>
              <p:cNvSpPr/>
              <p:nvPr/>
            </p:nvSpPr>
            <p:spPr>
              <a:xfrm>
                <a:off x="2949909" y="5379722"/>
                <a:ext cx="98629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𝑐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𝑣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6" name="직사각형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9909" y="5379722"/>
                <a:ext cx="986296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직선 화살표 연결선 46"/>
          <p:cNvCxnSpPr/>
          <p:nvPr/>
        </p:nvCxnSpPr>
        <p:spPr>
          <a:xfrm flipV="1">
            <a:off x="4381046" y="2972515"/>
            <a:ext cx="455438" cy="3395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직사각형 48"/>
              <p:cNvSpPr/>
              <p:nvPr/>
            </p:nvSpPr>
            <p:spPr>
              <a:xfrm>
                <a:off x="4449879" y="3086773"/>
                <a:ext cx="4444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𝑐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9" name="직사각형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9879" y="3086773"/>
                <a:ext cx="444481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직사각형 49"/>
              <p:cNvSpPr/>
              <p:nvPr/>
            </p:nvSpPr>
            <p:spPr>
              <a:xfrm>
                <a:off x="3381791" y="4091722"/>
                <a:ext cx="9871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p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=?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50" name="직사각형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791" y="4091722"/>
                <a:ext cx="987193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슬라이드 번호 개체 틀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14618" y="2660906"/>
                <a:ext cx="2968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𝜗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618" y="2660906"/>
                <a:ext cx="296876" cy="369332"/>
              </a:xfrm>
              <a:prstGeom prst="rect">
                <a:avLst/>
              </a:prstGeom>
              <a:blipFill>
                <a:blip r:embed="rId15"/>
                <a:stretch>
                  <a:fillRect l="-18750" r="-14583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331409" y="4446873"/>
                <a:ext cx="3702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𝜗</m:t>
                      </m:r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1409" y="4446873"/>
                <a:ext cx="370294" cy="369332"/>
              </a:xfrm>
              <a:prstGeom prst="rect">
                <a:avLst/>
              </a:prstGeom>
              <a:blipFill>
                <a:blip r:embed="rId16"/>
                <a:stretch>
                  <a:fillRect l="-13115" r="-16393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540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/>
          </p:cNvSpPr>
          <p:nvPr/>
        </p:nvSpPr>
        <p:spPr bwMode="auto">
          <a:xfrm>
            <a:off x="1564116" y="1877687"/>
            <a:ext cx="783017" cy="3775608"/>
          </a:xfrm>
          <a:custGeom>
            <a:avLst/>
            <a:gdLst/>
            <a:ahLst/>
            <a:cxnLst>
              <a:cxn ang="0">
                <a:pos x="450" y="2632"/>
              </a:cxn>
              <a:cxn ang="0">
                <a:pos x="90" y="2272"/>
              </a:cxn>
              <a:cxn ang="0">
                <a:pos x="991" y="1371"/>
              </a:cxn>
              <a:cxn ang="0">
                <a:pos x="205" y="0"/>
              </a:cxn>
            </a:cxnLst>
            <a:rect l="0" t="0" r="r" b="b"/>
            <a:pathLst>
              <a:path w="1010" h="2632">
                <a:moveTo>
                  <a:pt x="450" y="2632"/>
                </a:moveTo>
                <a:cubicBezTo>
                  <a:pt x="225" y="2557"/>
                  <a:pt x="0" y="2482"/>
                  <a:pt x="90" y="2272"/>
                </a:cubicBezTo>
                <a:cubicBezTo>
                  <a:pt x="180" y="2062"/>
                  <a:pt x="972" y="1750"/>
                  <a:pt x="991" y="1371"/>
                </a:cubicBezTo>
                <a:cubicBezTo>
                  <a:pt x="1010" y="992"/>
                  <a:pt x="369" y="286"/>
                  <a:pt x="205" y="0"/>
                </a:cubicBez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6" name="직선 화살표 연결선 5"/>
          <p:cNvCxnSpPr/>
          <p:nvPr/>
        </p:nvCxnSpPr>
        <p:spPr>
          <a:xfrm flipV="1">
            <a:off x="1828800" y="4534331"/>
            <a:ext cx="215900" cy="2794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 flipV="1">
            <a:off x="762000" y="2184831"/>
            <a:ext cx="25400" cy="3708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화살표 연결선 9"/>
          <p:cNvCxnSpPr/>
          <p:nvPr/>
        </p:nvCxnSpPr>
        <p:spPr>
          <a:xfrm>
            <a:off x="228600" y="5474131"/>
            <a:ext cx="2997200" cy="2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6682" y="2046331"/>
                <a:ext cx="2383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𝑡</m:t>
                      </m:r>
                    </m:oMath>
                  </m:oMathPara>
                </a14:m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682" y="2046331"/>
                <a:ext cx="238334" cy="369332"/>
              </a:xfrm>
              <a:prstGeom prst="rect">
                <a:avLst/>
              </a:prstGeom>
              <a:blipFill>
                <a:blip r:embed="rId2"/>
                <a:stretch>
                  <a:fillRect l="-15385" r="-15385" b="-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38500" y="5314865"/>
                <a:ext cx="2818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0" y="5314865"/>
                <a:ext cx="281807" cy="369332"/>
              </a:xfrm>
              <a:prstGeom prst="rect">
                <a:avLst/>
              </a:prstGeom>
              <a:blipFill>
                <a:blip r:embed="rId3"/>
                <a:stretch>
                  <a:fillRect l="-15217" t="-35000" r="-91304" b="-66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765086" y="4838243"/>
                <a:ext cx="2810321" cy="4168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sup>
                      </m:sSup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sSup>
                            <m:sSupPr>
                              <m:ctrlPr>
                                <a:rPr kumimoji="0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𝑖</m:t>
                              </m:r>
                            </m:sup>
                          </m:sSup>
                        </m:e>
                      </m:d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sup>
                      </m:sSup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𝜏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086" y="4838243"/>
                <a:ext cx="2810321" cy="4168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75404" y="735097"/>
            <a:ext cx="7931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특수상대론적 운동 역학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4603129" y="2046331"/>
                <a:ext cx="7407098" cy="4158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시공간적 경로에 대해 </a:t>
                </a: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4</a:t>
                </a:r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차원적 속도의 정의</a:t>
                </a: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: </a:t>
                </a:r>
              </a:p>
              <a:p>
                <a:pPr marL="800100" marR="0" lvl="1" indent="-342900" algn="l" defTabSz="914400" rtl="0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Four-velocity: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𝑢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𝛼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≡</m:t>
                    </m:r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</m:t>
                        </m:r>
                        <m:sSup>
                          <m:sSup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𝛼</m:t>
                            </m:r>
                          </m:sup>
                        </m:sSup>
                      </m:num>
                      <m:den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𝜏</m:t>
                        </m:r>
                      </m:den>
                    </m:f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=(</m:t>
                    </m:r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𝑑𝑡</m:t>
                        </m:r>
                      </m:num>
                      <m:den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𝜏</m:t>
                        </m:r>
                      </m:den>
                    </m:f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</m:t>
                    </m:r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</m:t>
                        </m:r>
                        <m:sSup>
                          <m:sSup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p>
                        </m:sSup>
                      </m:num>
                      <m:den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𝜏</m:t>
                        </m:r>
                      </m:den>
                    </m:f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800100" marR="0" lvl="1" indent="-342900" algn="l" defTabSz="914400" rtl="0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Three-velocity: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</m:e>
                    </m:acc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≡</m:t>
                    </m:r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</m:acc>
                      </m:num>
                      <m:den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𝑑𝑡</m:t>
                        </m:r>
                      </m:den>
                    </m:f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(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sSup>
                          <m:sSup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p>
                        </m:sSup>
                      </m:num>
                      <m:den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𝑑𝑡</m:t>
                        </m:r>
                      </m:den>
                    </m:f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0" lang="en-US" altLang="ko-K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342900" marR="0" lvl="0" indent="-342900" algn="l" defTabSz="914400" rtl="0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Note: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𝑢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𝑑𝑡</m:t>
                        </m:r>
                      </m:num>
                      <m:den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</m:den>
                    </m:f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kumimoji="0" lang="en-US" altLang="ko-KR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ko-KR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𝑉</m:t>
                                </m:r>
                              </m:e>
                              <m:sup>
                                <m:r>
                                  <a:rPr kumimoji="0" lang="en-US" altLang="ko-KR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≡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𝛾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  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𝑢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sSup>
                          <m:sSup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p>
                        </m:sSup>
                      </m:num>
                      <m:den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</m:den>
                    </m:f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𝑑𝑡</m:t>
                        </m:r>
                      </m:num>
                      <m:den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</m:den>
                    </m:f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sSup>
                          <m:sSup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p>
                        </m:sSup>
                      </m:num>
                      <m:den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𝑑𝑡</m:t>
                        </m:r>
                      </m:den>
                    </m:f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𝛾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p>
                    </m:sSup>
                  </m:oMath>
                </a14:m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  </a:t>
                </a:r>
              </a:p>
              <a:p>
                <a:pPr marL="0" marR="0" lvl="0" indent="0" algn="l" defTabSz="914400" rtl="0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  <a:sym typeface="Wingdings" panose="05000000000000000000" pitchFamily="2" charset="2"/>
                  </a:rPr>
                  <a:t> </a:t>
                </a:r>
                <a:r>
                  <a:rPr kumimoji="0" lang="en-US" altLang="ko-K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  <a:sym typeface="Wingdings" panose="05000000000000000000" pitchFamily="2" charset="2"/>
                  </a:rPr>
                  <a:t>          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ko-K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𝑢</m:t>
                        </m:r>
                      </m:e>
                      <m:sup>
                        <m:r>
                          <a:rPr kumimoji="0" lang="en-US" altLang="ko-K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𝛼</m:t>
                        </m:r>
                      </m:sup>
                    </m:sSup>
                    <m:r>
                      <a:rPr kumimoji="0" lang="en-US" altLang="ko-KR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𝛾</m:t>
                        </m:r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 </m:t>
                        </m:r>
                        <m:r>
                          <a:rPr kumimoji="0" lang="en-US" altLang="ko-KR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𝛾</m:t>
                        </m:r>
                        <m:acc>
                          <m:accPr>
                            <m:chr m:val="⃗"/>
                            <m:ctrlPr>
                              <a:rPr kumimoji="0" lang="en-US" altLang="ko-KR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altLang="ko-KR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𝑉</m:t>
                            </m:r>
                          </m:e>
                        </m:acc>
                      </m:e>
                    </m:d>
                    <m:r>
                      <a:rPr kumimoji="0" lang="en-US" altLang="ko-KR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altLang="ko-K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altLang="ko-K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ko-KR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kumimoji="0" lang="en-US" altLang="ko-KR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altLang="ko-KR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kumimoji="0" lang="en-US" altLang="ko-KR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ko-KR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kumimoji="0" lang="en-US" altLang="ko-KR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kumimoji="0" lang="en-US" altLang="ko-K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 </m:t>
                        </m:r>
                        <m:f>
                          <m:fPr>
                            <m:ctrlPr>
                              <a:rPr kumimoji="0" lang="en-US" altLang="ko-KR" sz="1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acc>
                              <m:accPr>
                                <m:chr m:val="⃗"/>
                                <m:ctrlPr>
                                  <a:rPr kumimoji="0" lang="en-US" altLang="ko-KR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altLang="ko-KR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𝑉</m:t>
                                </m:r>
                              </m:e>
                            </m:acc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kumimoji="0" lang="en-US" altLang="ko-KR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altLang="ko-KR" sz="1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kumimoji="0" lang="en-US" altLang="ko-KR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ko-KR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kumimoji="0" lang="en-US" altLang="ko-KR" sz="1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en-US" altLang="ko-KR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: </a:t>
                </a:r>
                <a:r>
                  <a: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모두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ko-K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ko-KR" sz="1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</m:e>
                    </m:acc>
                  </m:oMath>
                </a14:m>
                <a:r>
                  <a:rPr kumimoji="0" lang="en-US" altLang="ko-K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ko-KR" alt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에 의해 </a:t>
                </a:r>
                <a:r>
                  <a:rPr kumimoji="0" lang="ko-KR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결정됨</a:t>
                </a:r>
                <a:endParaRPr kumimoji="0" lang="en-US" altLang="ko-K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lvl="0">
                  <a:defRPr/>
                </a:pPr>
                <a:r>
                  <a:rPr lang="en-US" altLang="ko-KR" dirty="0">
                    <a:solidFill>
                      <a:prstClr val="black"/>
                    </a:solidFill>
                    <a:latin typeface="맑은 고딕"/>
                    <a:ea typeface="맑은 고딕" panose="020B0503020000020004" pitchFamily="50" charset="-127"/>
                  </a:rPr>
                  <a:t> </a:t>
                </a:r>
                <a:r>
                  <a:rPr lang="en-US" altLang="ko-KR" dirty="0" smtClean="0">
                    <a:solidFill>
                      <a:prstClr val="black"/>
                    </a:solidFill>
                    <a:latin typeface="맑은 고딕"/>
                    <a:ea typeface="맑은 고딕" panose="020B0503020000020004" pitchFamily="50" charset="-127"/>
                  </a:rPr>
                  <a:t>          </a:t>
                </a:r>
                <a:r>
                  <a:rPr lang="en-US" altLang="ko-KR" dirty="0" smtClean="0">
                    <a:solidFill>
                      <a:prstClr val="black"/>
                    </a:solidFill>
                    <a:latin typeface="맑은 고딕"/>
                    <a:ea typeface="맑은 고딕" panose="020B0503020000020004" pitchFamily="50" charset="-127"/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ko-KR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ko-KR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altLang="ko-KR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</m:sSub>
                    <m:sSup>
                      <m:sSupPr>
                        <m:ctrlP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sSup>
                      <m:sSupPr>
                        <m:ctrlP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sup>
                    </m:sSup>
                    <m:r>
                      <a:rPr lang="en-US" altLang="ko-KR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ko-KR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altLang="ko-KR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altLang="ko-KR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altLang="ko-KR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ko-KR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kumimoji="0" lang="en-US" altLang="ko-KR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342900" marR="0" lvl="0" indent="-342900" algn="l" defTabSz="914400" rtl="0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Four-momentum: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𝛼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≡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𝑚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𝑢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𝛼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kumimoji="0" lang="en-US" altLang="ko-KR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ko-KR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kumimoji="0" lang="en-US" altLang="ko-KR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 </m:t>
                        </m:r>
                        <m:f>
                          <m:f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𝑚</m:t>
                            </m:r>
                            <m:acc>
                              <m:accPr>
                                <m:chr m:val="⃗"/>
                                <m:ctrlP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𝑉</m:t>
                                </m:r>
                              </m:e>
                            </m:acc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kumimoji="0" lang="en-US" altLang="ko-KR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ko-KR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𝑉</m:t>
                                    </m:r>
                                  </m:e>
                                  <m:sup>
                                    <m:r>
                                      <a:rPr kumimoji="0" lang="en-US" altLang="ko-KR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=(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𝐸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acc>
                      <m:accPr>
                        <m:chr m:val="⃗"/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𝑝</m:t>
                        </m:r>
                      </m:e>
                    </m:acc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0" lang="en-US" altLang="ko-K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>
                  <a:defRPr/>
                </a:pPr>
                <a:r>
                  <a:rPr lang="en-US" altLang="ko-KR" sz="2000" dirty="0" smtClean="0">
                    <a:solidFill>
                      <a:prstClr val="black"/>
                    </a:solidFill>
                    <a:latin typeface="맑은 고딕"/>
                    <a:ea typeface="맑은 고딕" panose="020B0503020000020004" pitchFamily="50" charset="-127"/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ko-KR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ko-KR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ko-K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ko-KR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ko-KR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altLang="ko-KR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ko-K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ko-K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ko-K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altLang="ko-K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ko-K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ko-KR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altLang="ko-K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ko-KR" sz="20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altLang="ko-K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ko-K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sSup>
                          <m:sSupPr>
                            <m:ctrlPr>
                              <a:rPr lang="en-US" altLang="ko-KR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ko-KR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ko-K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 </m:t>
                    </m:r>
                    <m:acc>
                      <m:accPr>
                        <m:chr m:val="⃗"/>
                        <m:ctrlPr>
                          <a:rPr lang="en-US" altLang="ko-K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ko-KR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altLang="ko-K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endParaRPr kumimoji="0" lang="en-US" altLang="ko-K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342900" marR="0" lvl="0" indent="-342900" algn="l" defTabSz="914400" rtl="0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Four-acceleration: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𝛼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≡</m:t>
                    </m:r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</m:t>
                        </m:r>
                        <m:sSup>
                          <m:sSup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𝑢</m:t>
                            </m:r>
                          </m:e>
                          <m:sup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𝛼</m:t>
                            </m:r>
                          </m:sup>
                        </m:sSup>
                      </m:num>
                      <m:den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𝜏</m:t>
                        </m:r>
                      </m:den>
                    </m:f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𝑑</m:t>
                            </m:r>
                          </m:e>
                          <m:sup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𝛼</m:t>
                            </m:r>
                          </m:sup>
                        </m:sSup>
                      </m:num>
                      <m:den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</m:t>
                        </m:r>
                        <m:sSup>
                          <m:sSup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𝜏</m:t>
                            </m:r>
                          </m:e>
                          <m:sup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kumimoji="0" lang="en-US" altLang="ko-KR" sz="20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Cambria Math" panose="02040503050406030204" pitchFamily="18" charset="0"/>
                    <a:cs typeface="+mn-cs"/>
                  </a:rPr>
                  <a:t>  </a:t>
                </a:r>
                <a:r>
                  <a:rPr kumimoji="0" lang="en-US" altLang="ko-KR" sz="20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Cambria Math" panose="02040503050406030204" pitchFamily="18" charset="0"/>
                    <a:cs typeface="+mn-cs"/>
                  </a:rPr>
                  <a:t>(Note: </a:t>
                </a: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𝑎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0" lang="en-US" altLang="ko-KR" sz="2000" b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Cambria Math" panose="02040503050406030204" pitchFamily="18" charset="0"/>
                    <a:cs typeface="+mn-cs"/>
                  </a:rPr>
                  <a:t>)</a:t>
                </a:r>
                <a:endParaRPr kumimoji="0" lang="en-US" altLang="ko-KR" sz="2000" b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3129" y="2046331"/>
                <a:ext cx="7407098" cy="4158254"/>
              </a:xfrm>
              <a:prstGeom prst="rect">
                <a:avLst/>
              </a:prstGeom>
              <a:blipFill>
                <a:blip r:embed="rId5"/>
                <a:stretch>
                  <a:fillRect l="-823" t="-880" r="-19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/>
              <p:cNvSpPr/>
              <p:nvPr/>
            </p:nvSpPr>
            <p:spPr>
              <a:xfrm>
                <a:off x="1505570" y="4209063"/>
                <a:ext cx="6464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𝑢</m:t>
                          </m:r>
                        </m:e>
                        <m:sup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5" name="직사각형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570" y="4209063"/>
                <a:ext cx="64645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0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53891" y="3357932"/>
                <a:ext cx="10102386" cy="284545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  <a:sym typeface="Wingdings" panose="05000000000000000000" pitchFamily="2" charset="2"/>
                  </a:rPr>
                  <a:t>Note:  </a:t>
                </a:r>
                <a:endPara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  <a:sym typeface="Wingdings" panose="05000000000000000000" pitchFamily="2" charset="2"/>
                </a:endParaRPr>
              </a:p>
              <a:p>
                <a:pPr marL="914400" marR="0" lvl="1" indent="-457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임의의 관성계에서 같은 형태</a:t>
                </a: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kumimoji="0" lang="en-US" altLang="ko-KR" sz="20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Λ</m:t>
                        </m:r>
                      </m:e>
                      <m:sub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sub>
                      <m:sup>
                        <m:sSup>
                          <m:sSup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𝛼</m:t>
                            </m:r>
                          </m:e>
                          <m:sup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p>
                      </m:sup>
                    </m:sSubSup>
                    <m:d>
                      <m:d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  <m:sSup>
                          <m:sSup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𝑎</m:t>
                            </m:r>
                          </m:e>
                          <m:sup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𝜇</m:t>
                            </m:r>
                          </m:sup>
                        </m:sSup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sSup>
                          <m:sSup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p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𝜇</m:t>
                            </m:r>
                          </m:sup>
                        </m:sSup>
                      </m:e>
                    </m:d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 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𝑚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𝛼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𝛼</m:t>
                        </m:r>
                      </m:sup>
                    </m:sSup>
                  </m:oMath>
                </a14:m>
                <a:endParaRPr kumimoji="0" lang="en-US" altLang="ko-K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914400" marR="0" lvl="1" indent="-4572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𝑚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𝑎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𝑚</m:t>
                    </m:r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sSup>
                          <m:sSup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𝑢</m:t>
                            </m:r>
                          </m:e>
                          <m:sup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𝜇</m:t>
                            </m:r>
                          </m:sup>
                        </m:sSup>
                      </m:num>
                      <m:den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</m:den>
                    </m:f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sSup>
                          <m:sSup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𝑝</m:t>
                            </m:r>
                          </m:e>
                          <m:sup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𝜇</m:t>
                            </m:r>
                          </m:sup>
                        </m:sSup>
                      </m:num>
                      <m:den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</m:den>
                    </m:f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  </m:t>
                    </m:r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</m:t>
                        </m:r>
                        <m:sSup>
                          <m:sSup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𝑝</m:t>
                            </m:r>
                          </m:e>
                          <m:sup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p>
                        </m:sSup>
                      </m:num>
                      <m:den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</m:t>
                        </m:r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𝜏</m:t>
                        </m:r>
                      </m:den>
                    </m:f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𝑑𝐸</m:t>
                        </m:r>
                      </m:num>
                      <m:den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</m:t>
                        </m:r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𝜏</m:t>
                        </m:r>
                      </m:den>
                    </m:f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 → </m:t>
                    </m:r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𝑑𝑡</m:t>
                        </m:r>
                      </m:num>
                      <m:den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</m:t>
                        </m:r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𝜏</m:t>
                        </m:r>
                      </m:den>
                    </m:f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𝑑𝐸</m:t>
                        </m:r>
                      </m:num>
                      <m:den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𝑑𝑡</m:t>
                        </m:r>
                      </m:den>
                    </m:f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𝛾</m:t>
                    </m:r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𝑑𝐸</m:t>
                        </m:r>
                      </m:num>
                      <m:den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𝑑𝑡</m:t>
                        </m:r>
                      </m:den>
                    </m:f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𝛾</m:t>
                    </m:r>
                    <m:acc>
                      <m:accPr>
                        <m:chr m:val="⃗"/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e>
                    </m:acc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⋅</m:t>
                    </m:r>
                    <m:acc>
                      <m:accPr>
                        <m:chr m:val="⃗"/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</m:e>
                    </m:acc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 </m:t>
                    </m:r>
                  </m:oMath>
                </a14:m>
                <a:endParaRPr kumimoji="0" lang="en-US" altLang="ko-K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Cambria Math" panose="02040503050406030204" pitchFamily="18" charset="0"/>
                  <a:cs typeface="+mn-cs"/>
                </a:endParaRPr>
              </a:p>
              <a:p>
                <a:pPr marL="1257300" marR="0" lvl="2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è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𝑑𝐸</m:t>
                        </m:r>
                      </m:num>
                      <m:den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𝑑𝑡</m:t>
                        </m:r>
                      </m:den>
                    </m:f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acc>
                      <m:accPr>
                        <m:chr m:val="⃗"/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e>
                    </m:acc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⋅</m:t>
                    </m:r>
                    <m:acc>
                      <m:accPr>
                        <m:chr m:val="⃗"/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</m:e>
                    </m:acc>
                  </m:oMath>
                </a14:m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:  “</a:t>
                </a:r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단위 시간당 해준 일</a:t>
                </a: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” </a:t>
                </a: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  <a:sym typeface="Wingdings" panose="05000000000000000000" pitchFamily="2" charset="2"/>
                  </a:rPr>
                  <a:t>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𝑝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0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𝐸</m:t>
                    </m:r>
                  </m:oMath>
                </a14:m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를 에너지로 해석하는 이유</a:t>
                </a:r>
                <a:endParaRPr kumimoji="0" lang="en-US" altLang="ko-K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800100" marR="0" lvl="1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𝑝</m:t>
                            </m:r>
                          </m:e>
                        </m:acc>
                      </m:num>
                      <m:den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</m:den>
                    </m:f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acc>
                      <m:accPr>
                        <m:chr m:val="⃗"/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</m:acc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 </m:t>
                    </m:r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𝑑𝑡</m:t>
                        </m:r>
                      </m:num>
                      <m:den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</m:t>
                        </m:r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𝜏</m:t>
                        </m:r>
                      </m:den>
                    </m:f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𝑝</m:t>
                            </m:r>
                          </m:e>
                        </m:acc>
                      </m:num>
                      <m:den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𝑑𝑡</m:t>
                        </m:r>
                      </m:den>
                    </m:f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𝛾</m:t>
                    </m:r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𝑝</m:t>
                            </m:r>
                          </m:e>
                        </m:acc>
                      </m:num>
                      <m:den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𝑑𝑡</m:t>
                        </m:r>
                      </m:den>
                    </m:f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𝛾</m:t>
                    </m:r>
                    <m:acc>
                      <m:accPr>
                        <m:chr m:val="⃗"/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e>
                    </m:acc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𝑝</m:t>
                            </m:r>
                          </m:e>
                        </m:acc>
                      </m:num>
                      <m:den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𝑑𝑡</m:t>
                        </m:r>
                      </m:den>
                    </m:f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acc>
                      <m:accPr>
                        <m:chr m:val="⃗"/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e>
                    </m:acc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⟹ </m:t>
                    </m:r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</m:t>
                        </m:r>
                        <m:acc>
                          <m:accPr>
                            <m:chr m:val="⃗"/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𝑝</m:t>
                            </m:r>
                          </m:e>
                        </m:acc>
                      </m:num>
                      <m:den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𝑑𝑡</m:t>
                        </m:r>
                      </m:den>
                    </m:f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</m:num>
                      <m:den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𝑚</m:t>
                        </m:r>
                        <m:f>
                          <m:f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altLang="ko-KR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e>
                            </m:acc>
                          </m:num>
                          <m:den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</m:t>
                            </m:r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𝜏</m:t>
                            </m:r>
                          </m:den>
                        </m:f>
                      </m:e>
                    </m:d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𝑚</m:t>
                    </m:r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</m:num>
                      <m:den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𝑑𝑡</m:t>
                        </m:r>
                      </m:den>
                    </m:f>
                    <m:d>
                      <m:d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kumimoji="0" lang="en-US" altLang="ko-KR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kumimoji="0" lang="en-US" altLang="ko-KR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kumimoji="0" lang="en-US" altLang="ko-KR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altLang="ko-KR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kumimoji="0" lang="en-US" altLang="ko-KR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  <m:f>
                          <m:f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</m:t>
                            </m:r>
                            <m:acc>
                              <m:accPr>
                                <m:chr m:val="⃗"/>
                                <m:ctrlP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𝑥</m:t>
                                </m:r>
                              </m:e>
                            </m:acc>
                          </m:num>
                          <m:den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𝑑</m:t>
                            </m:r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den>
                        </m:f>
                      </m:e>
                    </m:d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acc>
                      <m:accPr>
                        <m:chr m:val="⃗"/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e>
                    </m:acc>
                  </m:oMath>
                </a14:m>
                <a:endParaRPr kumimoji="0" lang="en-US" altLang="ko-K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891" y="3357932"/>
                <a:ext cx="10102386" cy="2845459"/>
              </a:xfrm>
              <a:prstGeom prst="rect">
                <a:avLst/>
              </a:prstGeom>
              <a:blipFill>
                <a:blip r:embed="rId2"/>
                <a:stretch>
                  <a:fillRect l="-1569" t="-278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42157" y="407017"/>
            <a:ext cx="7349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특수상대론적 운동 방정식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432963" y="1288740"/>
            <a:ext cx="5385693" cy="1134207"/>
            <a:chOff x="1807788" y="2292706"/>
            <a:chExt cx="5385693" cy="113420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직사각형 6"/>
                <p:cNvSpPr/>
                <p:nvPr/>
              </p:nvSpPr>
              <p:spPr>
                <a:xfrm>
                  <a:off x="2006451" y="2444310"/>
                  <a:ext cx="5113813" cy="83099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altLang="ko-KR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𝑚</m:t>
                      </m:r>
                      <m:sSup>
                        <m:sSupPr>
                          <m:ctrlPr>
                            <a:rPr kumimoji="0" lang="en-US" altLang="ko-KR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p>
                          <m:r>
                            <a:rPr kumimoji="0" lang="en-US" altLang="ko-KR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sup>
                      </m:sSup>
                      <m:r>
                        <a:rPr kumimoji="0" lang="en-US" altLang="ko-KR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altLang="ko-KR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𝑓</m:t>
                          </m:r>
                        </m:e>
                        <m:sup>
                          <m:r>
                            <a:rPr kumimoji="0" lang="en-US" altLang="ko-KR" sz="3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sup>
                      </m:sSup>
                      <m:r>
                        <a:rPr kumimoji="0" lang="en-US" altLang="ko-KR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</m:t>
                      </m:r>
                      <m:r>
                        <a:rPr kumimoji="0" lang="en-US" altLang="ko-KR" sz="3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</m:t>
                      </m:r>
                      <m:r>
                        <a:rPr kumimoji="0" lang="en-US" altLang="ko-KR" sz="3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en-US" altLang="ko-KR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𝜇</m:t>
                      </m:r>
                      <m:r>
                        <a:rPr kumimoji="0" lang="en-US" altLang="ko-KR" sz="3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=0, 1, 2, 3)</m:t>
                      </m:r>
                    </m:oMath>
                  </a14:m>
                  <a:r>
                    <a:rPr kumimoji="0" lang="en-US" altLang="ko-KR" sz="3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맑은 고딕"/>
                      <a:ea typeface="맑은 고딕" panose="020B0503020000020004" pitchFamily="50" charset="-127"/>
                      <a:cs typeface="+mn-cs"/>
                    </a:rPr>
                    <a:t>   </a:t>
                  </a:r>
                </a:p>
              </p:txBody>
            </p:sp>
          </mc:Choice>
          <mc:Fallback xmlns="">
            <p:sp>
              <p:nvSpPr>
                <p:cNvPr id="7" name="직사각형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6451" y="2444310"/>
                  <a:ext cx="5113813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" name="모서리가 둥근 직사각형 1"/>
            <p:cNvSpPr/>
            <p:nvPr/>
          </p:nvSpPr>
          <p:spPr>
            <a:xfrm>
              <a:off x="1807788" y="2292706"/>
              <a:ext cx="5385693" cy="113420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직사각형 7"/>
              <p:cNvSpPr/>
              <p:nvPr/>
            </p:nvSpPr>
            <p:spPr>
              <a:xfrm>
                <a:off x="7649024" y="682224"/>
                <a:ext cx="3996287" cy="9160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여기서 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Four-force: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𝑓</m:t>
                        </m:r>
                      </m:e>
                      <m:sup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𝛼</m:t>
                        </m:r>
                      </m:sup>
                    </m:sSup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  <m:sup>
                            <m: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p>
                        </m:sSup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𝑓</m:t>
                            </m:r>
                          </m:e>
                        </m:acc>
                      </m:e>
                    </m:d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≡</m:t>
                    </m:r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𝛾</m:t>
                    </m:r>
                    <m:acc>
                      <m:accPr>
                        <m:chr m:val="⃗"/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e>
                    </m:acc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⋅</m:t>
                    </m:r>
                    <m:acc>
                      <m:accPr>
                        <m:chr m:val="⃗"/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</m:e>
                    </m:acc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𝛾</m:t>
                    </m:r>
                    <m:acc>
                      <m:accPr>
                        <m:chr m:val="⃗"/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e>
                    </m:acc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>
          <p:sp>
            <p:nvSpPr>
              <p:cNvPr id="8" name="직사각형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9024" y="682224"/>
                <a:ext cx="3996287" cy="916085"/>
              </a:xfrm>
              <a:prstGeom prst="rect">
                <a:avLst/>
              </a:prstGeom>
              <a:blipFill>
                <a:blip r:embed="rId4"/>
                <a:stretch>
                  <a:fillRect l="-2443" t="-5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직사각형 9"/>
          <p:cNvSpPr/>
          <p:nvPr/>
        </p:nvSpPr>
        <p:spPr>
          <a:xfrm>
            <a:off x="1740877" y="4862148"/>
            <a:ext cx="1213339" cy="5627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8124560" y="5512777"/>
            <a:ext cx="2232779" cy="6330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직사각형 8"/>
              <p:cNvSpPr/>
              <p:nvPr/>
            </p:nvSpPr>
            <p:spPr>
              <a:xfrm>
                <a:off x="8124560" y="1873516"/>
                <a:ext cx="3707682" cy="11613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r>
                        <a:rPr lang="en-US" altLang="ko-K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altLang="ko-K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altLang="ko-KR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=0=−</m:t>
                      </m:r>
                      <m:sSup>
                        <m:sSupPr>
                          <m:ctrlPr>
                            <a:rPr lang="en-US" altLang="ko-K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ko-K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n-US" altLang="ko-K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altLang="ko-K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altLang="ko-K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ko-K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r>
                        <a:rPr lang="en-US" altLang="ko-KR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n-US" altLang="ko-K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ko-KR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US" altLang="ko-KR" sz="2000" b="0" i="1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:r>
                  <a:rPr lang="en-US" altLang="ko-KR" sz="2000" b="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altLang="ko-K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ko-K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ko-KR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altLang="ko-KR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ko-K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acc>
                          <m:accPr>
                            <m:chr m:val="⃗"/>
                            <m:ctrlPr>
                              <a:rPr lang="en-US" altLang="ko-KR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d>
                    <m:r>
                      <a:rPr lang="en-US" altLang="ko-KR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altLang="ko-K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acc>
                          <m:accPr>
                            <m:chr m:val="⃗"/>
                            <m:ctrlPr>
                              <a:rPr lang="en-US" altLang="ko-KR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sz="20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</m:e>
                    </m:d>
                  </m:oMath>
                </a14:m>
                <a:endParaRPr lang="en-US" altLang="ko-KR" sz="2000" b="0" i="1" dirty="0" smtClean="0">
                  <a:solidFill>
                    <a:prstClr val="black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:r>
                  <a:rPr lang="en-US" altLang="ko-KR" sz="2000" b="0" dirty="0" smtClean="0">
                    <a:solidFill>
                      <a:prstClr val="black"/>
                    </a:solidFill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altLang="ko-KR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ko-K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altLang="ko-K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ko-KR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ko-KR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acc>
                      <m:accPr>
                        <m:chr m:val="⃗"/>
                        <m:ctrlPr>
                          <a:rPr lang="en-US" altLang="ko-K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e>
                    </m:acc>
                    <m:r>
                      <a:rPr lang="en-US" altLang="ko-KR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en-US" altLang="ko-K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ko-KR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acc>
                  </m:oMath>
                </a14:m>
                <a:endParaRPr lang="ko-KR" altLang="en-US" dirty="0"/>
              </a:p>
            </p:txBody>
          </p:sp>
        </mc:Choice>
        <mc:Fallback>
          <p:sp>
            <p:nvSpPr>
              <p:cNvPr id="9" name="직사각형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560" y="1873516"/>
                <a:ext cx="3707682" cy="1161344"/>
              </a:xfrm>
              <a:prstGeom prst="rect">
                <a:avLst/>
              </a:prstGeom>
              <a:blipFill>
                <a:blip r:embed="rId5"/>
                <a:stretch>
                  <a:fillRect l="-822" t="-6283" b="-47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34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406"/>
    </mc:Choice>
    <mc:Fallback xmlns="">
      <p:transition spd="slow" advTm="243406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54" name="Rectangle 78"/>
          <p:cNvSpPr>
            <a:spLocks noChangeArrowheads="1"/>
          </p:cNvSpPr>
          <p:nvPr/>
        </p:nvSpPr>
        <p:spPr bwMode="auto">
          <a:xfrm>
            <a:off x="1508503" y="17179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타원 2"/>
          <p:cNvSpPr/>
          <p:nvPr/>
        </p:nvSpPr>
        <p:spPr>
          <a:xfrm>
            <a:off x="1692655" y="2115253"/>
            <a:ext cx="90784" cy="59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타원 5"/>
          <p:cNvSpPr/>
          <p:nvPr/>
        </p:nvSpPr>
        <p:spPr>
          <a:xfrm>
            <a:off x="2773725" y="2115253"/>
            <a:ext cx="77977" cy="590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오른쪽 화살표 4"/>
          <p:cNvSpPr/>
          <p:nvPr/>
        </p:nvSpPr>
        <p:spPr>
          <a:xfrm>
            <a:off x="2936790" y="2077152"/>
            <a:ext cx="21602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12756" y="2316767"/>
                <a:ext cx="2448471" cy="589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</m:e>
                    </m:acc>
                    <m:r>
                      <a:rPr kumimoji="0" lang="en-US" altLang="ko-KR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(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𝑖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</m:t>
                        </m:r>
                        <m:sSup>
                          <m:sSup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  <m:sup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𝑖</m:t>
                            </m:r>
                          </m:sup>
                        </m:sSup>
                      </m:num>
                      <m:den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𝑑𝑡</m:t>
                        </m:r>
                      </m:den>
                    </m:f>
                  </m:oMath>
                </a14:m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)</a:t>
                </a:r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756" y="2316767"/>
                <a:ext cx="2448471" cy="589007"/>
              </a:xfrm>
              <a:prstGeom prst="rect">
                <a:avLst/>
              </a:prstGeom>
              <a:blipFill>
                <a:blip r:embed="rId5"/>
                <a:stretch>
                  <a:fillRect b="-412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59780" y="1963596"/>
                <a:ext cx="5870192" cy="526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운동에너지</a:t>
                </a:r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: KE = 0 </a:t>
                </a: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 </a:t>
                </a: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  <a:sym typeface="Wingdings" panose="05000000000000000000" pitchFamily="2" charset="2"/>
                  </a:rPr>
                  <a:t> </a:t>
                </a: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𝑚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(</a:t>
                </a:r>
                <a:r>
                  <a:rPr kumimoji="0" lang="ko-KR" alt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뉴튼</a:t>
                </a:r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역학</a:t>
                </a:r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)</a:t>
                </a:r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780" y="1963596"/>
                <a:ext cx="5870192" cy="526939"/>
              </a:xfrm>
              <a:prstGeom prst="rect">
                <a:avLst/>
              </a:prstGeom>
              <a:blipFill>
                <a:blip r:embed="rId6"/>
                <a:stretch>
                  <a:fillRect l="-1142" b="-68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직사각형 9"/>
              <p:cNvSpPr/>
              <p:nvPr/>
            </p:nvSpPr>
            <p:spPr>
              <a:xfrm>
                <a:off x="1140802" y="3499076"/>
                <a:ext cx="10134599" cy="15216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𝐸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≡</m:t>
                    </m:r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𝑚</m:t>
                        </m:r>
                        <m:sSup>
                          <m:sSup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</m:e>
                          <m:sup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en-US" altLang="ko-KR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0" lang="en-US" altLang="ko-KR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altLang="ko-KR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𝑉</m:t>
                                        </m:r>
                                      </m:num>
                                      <m:den>
                                        <m:r>
                                          <a:rPr kumimoji="0" lang="en-US" altLang="ko-KR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𝑚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𝑐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kumimoji="0" lang="en-US" altLang="ko-KR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0" lang="en-US" altLang="ko-KR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kumimoji="0" lang="en-US" altLang="ko-KR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𝑉</m:t>
                                        </m:r>
                                      </m:num>
                                      <m:den>
                                        <m:r>
                                          <a:rPr kumimoji="0" lang="en-US" altLang="ko-KR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+mn-cs"/>
                                          </a:rPr>
                                          <m:t>𝑐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−</m:t>
                        </m:r>
                        <m:f>
                          <m:f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𝑚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𝑐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1+</m:t>
                        </m:r>
                        <m:d>
                          <m:d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f>
                              <m:fPr>
                                <m:ctrlP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  <m:d>
                          <m:d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e>
                        </m:d>
                        <m:sSup>
                          <m:sSup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ko-KR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US" altLang="ko-KR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ko-KR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kumimoji="0" lang="en-US" altLang="ko-KR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f>
                          <m:f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3</m:t>
                            </m:r>
                          </m:num>
                          <m:den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8</m:t>
                            </m:r>
                          </m:den>
                        </m:f>
                        <m:sSup>
                          <m:sSup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0" lang="en-US" altLang="ko-KR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kumimoji="0" lang="en-US" altLang="ko-KR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0" lang="en-US" altLang="ko-KR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𝑉</m:t>
                                    </m:r>
                                  </m:num>
                                  <m:den>
                                    <m:r>
                                      <a:rPr kumimoji="0" lang="en-US" altLang="ko-KR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𝑐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4</m:t>
                            </m:r>
                          </m:sup>
                        </m:sSup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…</m:t>
                        </m:r>
                      </m:e>
                    </m:d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     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(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𝑉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/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𝑐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≪1)</m:t>
                    </m:r>
                  </m:oMath>
                </a14:m>
                <a:r>
                  <a:rPr kumimoji="0" lang="en-US" altLang="ko-KR" sz="2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Cambria Math" panose="02040503050406030204" pitchFamily="18" charset="0"/>
                    <a:cs typeface="+mn-cs"/>
                  </a:rPr>
                  <a:t>                           </a:t>
                </a: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      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𝐸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𝑚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𝑐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𝑚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𝑉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3</m:t>
                        </m:r>
                      </m:num>
                      <m:den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8</m:t>
                        </m:r>
                      </m:den>
                    </m:f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𝑚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𝑐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en-US" altLang="ko-KR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altLang="ko-KR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𝑉</m:t>
                                </m:r>
                              </m:num>
                              <m:den>
                                <m:r>
                                  <a:rPr kumimoji="0" lang="en-US" altLang="ko-KR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𝑐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4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…</m:t>
                    </m:r>
                  </m:oMath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0" name="직사각형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802" y="3499076"/>
                <a:ext cx="10134599" cy="15216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그룹 14"/>
          <p:cNvGrpSpPr/>
          <p:nvPr/>
        </p:nvGrpSpPr>
        <p:grpSpPr>
          <a:xfrm>
            <a:off x="1659749" y="5295234"/>
            <a:ext cx="3100031" cy="1100693"/>
            <a:chOff x="1278822" y="5313538"/>
            <a:chExt cx="3100031" cy="8109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직사각형 10"/>
                <p:cNvSpPr/>
                <p:nvPr/>
              </p:nvSpPr>
              <p:spPr>
                <a:xfrm>
                  <a:off x="1367644" y="5437660"/>
                  <a:ext cx="3011209" cy="5505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𝐸</m:t>
                      </m:r>
                      <m:r>
                        <a:rPr kumimoji="0" lang="en-US" altLang="ko-KR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  <m:sSup>
                            <m:sSupPr>
                              <m:ctrlPr>
                                <a:rPr kumimoji="0" lang="en-US" altLang="ko-KR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0" lang="en-US" altLang="ko-KR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altLang="ko-KR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altLang="ko-KR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kumimoji="0" lang="en-US" altLang="ko-KR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0" lang="en-US" altLang="ko-KR" sz="2400" b="0" i="1" u="none" strike="noStrike" kern="1200" cap="none" spc="0" normalizeH="0" baseline="0" noProof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kumimoji="0" lang="en-US" altLang="ko-KR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𝑉</m:t>
                                      </m:r>
                                      <m:r>
                                        <a:rPr kumimoji="0" lang="en-US" altLang="ko-KR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/</m:t>
                                      </m:r>
                                      <m:r>
                                        <a:rPr kumimoji="0" lang="en-US" altLang="ko-KR" sz="2400" b="0" i="1" u="none" strike="noStrike" kern="120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kumimoji="0" lang="en-US" altLang="ko-KR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≡</m:t>
                      </m:r>
                      <m:acc>
                        <m:accPr>
                          <m:chr m:val="̃"/>
                          <m:ctrlP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</m:e>
                      </m:acc>
                      <m:sSup>
                        <m:sSupPr>
                          <m:ctrlP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p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kumimoji="0" lang="ko-KR" altLang="en-US" sz="2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맑은 고딕"/>
                      <a:ea typeface="맑은 고딕" panose="020B0503020000020004" pitchFamily="50" charset="-127"/>
                      <a:cs typeface="+mn-cs"/>
                    </a:rPr>
                    <a:t> </a:t>
                  </a:r>
                  <a:endParaRPr kumimoji="0" lang="ko-K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" name="직사각형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7644" y="5437660"/>
                  <a:ext cx="3011209" cy="55051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직사각형 12"/>
            <p:cNvSpPr/>
            <p:nvPr/>
          </p:nvSpPr>
          <p:spPr>
            <a:xfrm>
              <a:off x="1278822" y="5313538"/>
              <a:ext cx="3100031" cy="81090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0083" y="806984"/>
            <a:ext cx="10368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특수상대론적 운동에너지 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(Relativistic energy):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오른쪽 화살표 15"/>
          <p:cNvSpPr/>
          <p:nvPr/>
        </p:nvSpPr>
        <p:spPr>
          <a:xfrm>
            <a:off x="932439" y="5643810"/>
            <a:ext cx="576064" cy="3870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848602" y="5400686"/>
                <a:ext cx="698500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빛의 속도로 증가시키려면</a:t>
                </a:r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𝑉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𝑐</m:t>
                    </m:r>
                  </m:oMath>
                </a14:m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  <a:sym typeface="Wingdings" panose="05000000000000000000" pitchFamily="2" charset="2"/>
                  </a:rPr>
                  <a:t>)</a:t>
                </a:r>
                <a:r>
                  <a: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무한의 에너지 필요</a:t>
                </a:r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!!</a:t>
                </a:r>
              </a:p>
              <a:p>
                <a:pPr marL="285750" marR="0" lvl="0" indent="-28575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따라서 물체의</a:t>
                </a: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속도는 빛의 속도를 넘지 못한다</a:t>
                </a: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.</a:t>
                </a:r>
                <a:endPara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8602" y="5400686"/>
                <a:ext cx="6985000" cy="1015663"/>
              </a:xfrm>
              <a:prstGeom prst="rect">
                <a:avLst/>
              </a:prstGeom>
              <a:blipFill>
                <a:blip r:embed="rId9"/>
                <a:stretch>
                  <a:fillRect l="-1134" b="-59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508503" y="2457381"/>
                <a:ext cx="89373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𝑉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r>
                  <a: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503" y="2457381"/>
                <a:ext cx="893735" cy="307777"/>
              </a:xfrm>
              <a:prstGeom prst="rect">
                <a:avLst/>
              </a:prstGeom>
              <a:blipFill>
                <a:blip r:embed="rId10"/>
                <a:stretch>
                  <a:fillRect l="-9524" b="-980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직사각형 1"/>
              <p:cNvSpPr/>
              <p:nvPr/>
            </p:nvSpPr>
            <p:spPr>
              <a:xfrm>
                <a:off x="6563102" y="2615630"/>
                <a:ext cx="1616276" cy="624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𝑑𝐸</m:t>
                        </m:r>
                      </m:num>
                      <m:den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𝑑𝑡</m:t>
                        </m:r>
                      </m:den>
                    </m:f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acc>
                      <m:accPr>
                        <m:chr m:val="⃗"/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e>
                    </m:acc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⋅</m:t>
                    </m:r>
                    <m:acc>
                      <m:accPr>
                        <m:chr m:val="⃗"/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𝑉</m:t>
                        </m:r>
                      </m:e>
                    </m:acc>
                  </m:oMath>
                </a14:m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:endPara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" name="직사각형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3102" y="2615630"/>
                <a:ext cx="1616276" cy="62427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직사각형 18"/>
              <p:cNvSpPr/>
              <p:nvPr/>
            </p:nvSpPr>
            <p:spPr>
              <a:xfrm>
                <a:off x="1289842" y="1677042"/>
                <a:ext cx="49359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𝑚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9" name="직사각형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842" y="1677042"/>
                <a:ext cx="493597" cy="40011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854710" y="4393156"/>
                <a:ext cx="2978892" cy="5296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285750" marR="0" lvl="0" indent="-28575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ko-KR" altLang="en-US" sz="1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테일러</a:t>
                </a:r>
                <a:r>
                  <a:rPr kumimoji="0" lang="ko-KR" alt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전개</a:t>
                </a:r>
                <a:r>
                  <a:rPr kumimoji="0" lang="en-US" altLang="ko-KR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: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ko-KR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ko-KR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1+</m:t>
                            </m:r>
                            <m:r>
                              <a:rPr kumimoji="0" lang="en-US" altLang="ko-KR" sz="1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</m:sup>
                    </m:sSup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=1+</m:t>
                    </m:r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𝑛𝑥</m:t>
                    </m:r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(</m:t>
                        </m:r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𝑛</m:t>
                        </m:r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−1)</m:t>
                        </m:r>
                      </m:num>
                      <m:den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altLang="ko-KR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0" lang="en-US" altLang="ko-KR" sz="1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⋯</m:t>
                    </m:r>
                  </m:oMath>
                </a14:m>
                <a:r>
                  <a:rPr kumimoji="0" lang="ko-KR" altLang="en-US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:endParaRPr kumimoji="0" lang="ko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4710" y="4393156"/>
                <a:ext cx="2978892" cy="529697"/>
              </a:xfrm>
              <a:prstGeom prst="rect">
                <a:avLst/>
              </a:prstGeom>
              <a:blipFill>
                <a:blip r:embed="rId13"/>
                <a:stretch>
                  <a:fillRect l="-4098" t="-16092" b="-68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523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218"/>
    </mc:Choice>
    <mc:Fallback xmlns="">
      <p:transition spd="slow" advTm="192218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537" y="92075"/>
            <a:ext cx="8467780" cy="672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1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44107" y="582628"/>
            <a:ext cx="9024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전자기학의 상대론적 표현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964078" y="4761639"/>
                <a:ext cx="5752641" cy="1927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특수상대론적 시공간에서의 </a:t>
                </a:r>
                <a:r>
                  <a:rPr kumimoji="0" lang="ko-KR" altLang="en-US" sz="24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텐서</a:t>
                </a:r>
                <a:r>
                  <a:rPr kumimoji="0" lang="ko-KR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방정식 </a:t>
                </a:r>
                <a:endParaRPr kumimoji="0" lang="en-US" altLang="ko-KR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342900" marR="0" lvl="0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è"/>
                  <a:tabLst/>
                  <a:defRPr/>
                </a:pPr>
                <a:r>
                  <a:rPr kumimoji="0" lang="ko-KR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  <a:sym typeface="Wingdings" panose="05000000000000000000" pitchFamily="2" charset="2"/>
                  </a:rPr>
                  <a:t> 상대성 원리를 만족한다는 것을 보장</a:t>
                </a:r>
                <a:r>
                  <a:rPr kumimoji="0" lang="en-US" altLang="ko-KR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  <a:sym typeface="Wingdings" panose="05000000000000000000" pitchFamily="2" charset="2"/>
                  </a:rPr>
                  <a:t>: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𝑨</m:t>
                          </m:r>
                        </m:e>
                        <m:sub>
                          <m:r>
                            <a:rPr kumimoji="0" lang="en-US" altLang="ko-KR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맑은 고딕" panose="020B0503020000020004" pitchFamily="50" charset="-127"/>
                              <a:cs typeface="+mn-cs"/>
                            </a:rPr>
                            <m:t>𝜶𝜷</m:t>
                          </m:r>
                        </m:sub>
                      </m:sSub>
                      <m:r>
                        <a:rPr kumimoji="0" lang="en-US" altLang="ko-KR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=</m:t>
                      </m:r>
                      <m:r>
                        <a:rPr kumimoji="0" lang="en-US" altLang="ko-KR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𝟎</m:t>
                      </m:r>
                      <m:r>
                        <a:rPr kumimoji="0" lang="en-US" altLang="ko-KR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맑은 고딕" panose="020B0503020000020004" pitchFamily="50" charset="-127"/>
                          <a:cs typeface="+mn-cs"/>
                        </a:rPr>
                        <m:t> ⟺ </m:t>
                      </m:r>
                      <m:sSub>
                        <m:sSubPr>
                          <m:ctrlPr>
                            <a:rPr kumimoji="0" lang="en-US" altLang="ko-KR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kumimoji="0" lang="en-US" altLang="ko-KR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𝑨</m:t>
                              </m:r>
                            </m:e>
                            <m:sup>
                              <m:r>
                                <a:rPr kumimoji="0" lang="en-US" altLang="ko-KR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</m:e>
                        <m:sub>
                          <m:r>
                            <a:rPr kumimoji="0" lang="en-US" altLang="ko-KR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𝜶𝜷</m:t>
                          </m:r>
                        </m:sub>
                      </m:sSub>
                      <m:r>
                        <a:rPr kumimoji="0" lang="en-US" altLang="ko-KR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Sup>
                        <m:sSubSupPr>
                          <m:ctrlPr>
                            <a:rPr kumimoji="0" lang="en-US" altLang="ko-KR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ko-KR" sz="24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𝚲</m:t>
                          </m:r>
                        </m:e>
                        <m:sub>
                          <m:sSup>
                            <m:sSupPr>
                              <m:ctrlPr>
                                <a:rPr kumimoji="0" lang="en-US" altLang="ko-KR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𝜶</m:t>
                              </m:r>
                            </m:e>
                            <m:sup>
                              <m:r>
                                <a:rPr kumimoji="0" lang="en-US" altLang="ko-KR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kumimoji="0" lang="en-US" altLang="ko-KR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𝝁</m:t>
                          </m:r>
                        </m:sup>
                      </m:sSubSup>
                      <m:sSubSup>
                        <m:sSubSupPr>
                          <m:ctrlPr>
                            <a:rPr kumimoji="0" lang="en-US" altLang="ko-KR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ko-KR" sz="2400" b="1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𝚲</m:t>
                          </m:r>
                        </m:e>
                        <m:sub>
                          <m:sSup>
                            <m:sSupPr>
                              <m:ctrlPr>
                                <a:rPr kumimoji="0" lang="en-US" altLang="ko-KR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altLang="ko-KR" sz="24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𝜷</m:t>
                              </m:r>
                            </m:e>
                            <m:sup>
                              <m:r>
                                <a:rPr kumimoji="0" lang="en-US" altLang="ko-KR" sz="2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kumimoji="0" lang="en-US" altLang="ko-KR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𝝂</m:t>
                          </m:r>
                        </m:sup>
                      </m:sSubSup>
                      <m:sSub>
                        <m:sSubPr>
                          <m:ctrlPr>
                            <a:rPr kumimoji="0" lang="en-US" altLang="ko-KR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𝑨</m:t>
                          </m:r>
                        </m:e>
                        <m:sub>
                          <m:r>
                            <a:rPr kumimoji="0" lang="en-US" altLang="ko-KR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𝝁𝝂</m:t>
                          </m:r>
                        </m:sub>
                      </m:sSub>
                      <m:r>
                        <a:rPr kumimoji="0" lang="en-US" altLang="ko-KR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ko-KR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𝟎</m:t>
                      </m:r>
                    </m:oMath>
                  </m:oMathPara>
                </a14:m>
                <a:endParaRPr kumimoji="0" lang="ko-KR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078" y="4761639"/>
                <a:ext cx="5752641" cy="1927387"/>
              </a:xfrm>
              <a:prstGeom prst="rect">
                <a:avLst/>
              </a:prstGeom>
              <a:blipFill>
                <a:blip r:embed="rId4"/>
                <a:stretch>
                  <a:fillRect l="-1589" r="-105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04973" y="1704520"/>
                <a:ext cx="5277679" cy="47099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342900" marR="0" lvl="0" indent="-3429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고전적 표현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: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ko-KR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ko-KR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𝛻</m:t>
                        </m:r>
                      </m:e>
                    </m:acc>
                    <m:r>
                      <a:rPr kumimoji="0" lang="ko-KR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∙</m:t>
                    </m:r>
                    <m:acc>
                      <m:accPr>
                        <m:chr m:val="⃗"/>
                        <m:ctrlPr>
                          <a:rPr kumimoji="0" lang="ko-KR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𝐵</m:t>
                        </m:r>
                      </m:e>
                    </m:acc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=0,     </m:t>
                    </m:r>
                    <m:f>
                      <m:f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ko-KR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acc>
                          <m:accPr>
                            <m:chr m:val="⃗"/>
                            <m:ctrlPr>
                              <a:rPr kumimoji="0" lang="ko-KR" alt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𝐵</m:t>
                            </m:r>
                          </m:e>
                        </m:acc>
                      </m:num>
                      <m:den>
                        <m:r>
                          <a:rPr kumimoji="0" lang="ko-KR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den>
                    </m:f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acc>
                      <m:accPr>
                        <m:chr m:val="⃗"/>
                        <m:ctrlPr>
                          <a:rPr kumimoji="0" lang="ko-KR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ko-KR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𝛻</m:t>
                        </m:r>
                      </m:e>
                    </m:acc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acc>
                      <m:accPr>
                        <m:chr m:val="⃗"/>
                        <m:ctrlPr>
                          <a:rPr kumimoji="0" lang="ko-KR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</m:acc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=0</m:t>
                    </m:r>
                  </m:oMath>
                </a14:m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ko-KR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ko-KR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𝛻</m:t>
                        </m:r>
                      </m:e>
                    </m:acc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∙</m:t>
                    </m:r>
                    <m:acc>
                      <m:accPr>
                        <m:chr m:val="⃗"/>
                        <m:ctrlPr>
                          <a:rPr kumimoji="0" lang="ko-KR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𝐸</m:t>
                        </m:r>
                      </m:e>
                    </m:acc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𝜌</m:t>
                        </m:r>
                      </m:num>
                      <m:den>
                        <m:sSub>
                          <m:sSubPr>
                            <m:ctrlP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𝜖</m:t>
                            </m:r>
                          </m:e>
                          <m:sub>
                            <m: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  </m:t>
                    </m:r>
                    <m:acc>
                      <m:accPr>
                        <m:chr m:val="⃗"/>
                        <m:ctrlPr>
                          <a:rPr kumimoji="0" lang="ko-KR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ko-KR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𝛻</m:t>
                        </m:r>
                      </m:e>
                    </m:acc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×</m:t>
                    </m:r>
                    <m:acc>
                      <m:accPr>
                        <m:chr m:val="⃗"/>
                        <m:ctrlPr>
                          <a:rPr kumimoji="0" lang="ko-KR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𝐵</m:t>
                        </m:r>
                      </m:e>
                    </m:acc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</m:e>
                          <m:sup>
                            <m: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ko-KR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acc>
                          <m:accPr>
                            <m:chr m:val="⃗"/>
                            <m:ctrlPr>
                              <a:rPr kumimoji="0" lang="ko-KR" alt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acc>
                      </m:num>
                      <m:den>
                        <m:r>
                          <a:rPr kumimoji="0" lang="ko-KR" alt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𝜕</m:t>
                        </m:r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den>
                    </m:f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b>
                      <m:sSub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𝜇</m:t>
                        </m:r>
                      </m:e>
                      <m:sub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b>
                    </m:sSub>
                    <m:acc>
                      <m:accPr>
                        <m:chr m:val="⃗"/>
                        <m:ctrlPr>
                          <a:rPr kumimoji="0" lang="ko-KR" alt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accPr>
                      <m:e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𝐽</m:t>
                        </m:r>
                      </m:e>
                    </m:acc>
                  </m:oMath>
                </a14:m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:endPara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342900" marR="0" lvl="0" indent="-34290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특수상대론적 표현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:</a:t>
                </a:r>
              </a:p>
              <a:p>
                <a:pPr marL="0" marR="0" lvl="0" indent="0" algn="ctr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ko-KR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</m:e>
                        <m:sub>
                          <m:r>
                            <a:rPr kumimoji="0" lang="en-US" altLang="ko-K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𝛾</m:t>
                          </m:r>
                        </m:sub>
                      </m:sSub>
                      <m:sSub>
                        <m:sSubPr>
                          <m:ctrlPr>
                            <a:rPr kumimoji="0" lang="en-US" altLang="ko-K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𝐹</m:t>
                          </m:r>
                        </m:e>
                        <m:sub>
                          <m:r>
                            <a:rPr kumimoji="0" lang="en-US" altLang="ko-K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𝛼𝛽</m:t>
                          </m:r>
                        </m:sub>
                      </m:sSub>
                      <m:r>
                        <a:rPr kumimoji="0" lang="en-US" altLang="ko-KR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ko-K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ko-KR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</m:e>
                        <m:sub>
                          <m:r>
                            <a:rPr kumimoji="0" lang="en-US" altLang="ko-K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kumimoji="0" lang="en-US" altLang="ko-K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𝐹</m:t>
                          </m:r>
                        </m:e>
                        <m:sub>
                          <m:r>
                            <a:rPr kumimoji="0" lang="en-US" altLang="ko-K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𝛽𝛾</m:t>
                          </m:r>
                        </m:sub>
                      </m:sSub>
                      <m:r>
                        <a:rPr kumimoji="0" lang="en-US" altLang="ko-KR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ko-K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ko-KR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</m:e>
                        <m:sub>
                          <m:r>
                            <a:rPr kumimoji="0" lang="en-US" altLang="ko-K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𝛽</m:t>
                          </m:r>
                        </m:sub>
                      </m:sSub>
                      <m:sSub>
                        <m:sSubPr>
                          <m:ctrlPr>
                            <a:rPr kumimoji="0" lang="en-US" altLang="ko-K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𝐹</m:t>
                          </m:r>
                        </m:e>
                        <m:sub>
                          <m:r>
                            <a:rPr kumimoji="0" lang="en-US" altLang="ko-K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𝛾𝛼</m:t>
                          </m:r>
                        </m:sub>
                      </m:sSub>
                      <m:r>
                        <a:rPr kumimoji="0" lang="en-US" altLang="ko-KR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=0,  </m:t>
                      </m:r>
                    </m:oMath>
                  </m:oMathPara>
                </a14:m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ctr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ko-KR" alt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𝜕</m:t>
                          </m:r>
                        </m:e>
                        <m:sub>
                          <m:r>
                            <a:rPr kumimoji="0" lang="en-US" altLang="ko-K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sub>
                      </m:sSub>
                      <m:sSup>
                        <m:sSupPr>
                          <m:ctrlPr>
                            <a:rPr kumimoji="0" lang="en-US" altLang="ko-K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𝐹</m:t>
                          </m:r>
                        </m:e>
                        <m:sup>
                          <m:r>
                            <a:rPr kumimoji="0" lang="en-US" altLang="ko-K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𝛼𝛽</m:t>
                          </m:r>
                        </m:sup>
                      </m:sSup>
                      <m:r>
                        <a:rPr kumimoji="0" lang="en-US" altLang="ko-KR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ko-K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𝜇</m:t>
                          </m:r>
                        </m:e>
                        <m:sub>
                          <m:r>
                            <a:rPr kumimoji="0" lang="en-US" altLang="ko-K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0" lang="en-US" altLang="ko-K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𝐽</m:t>
                          </m:r>
                        </m:e>
                        <m:sup>
                          <m:r>
                            <a:rPr kumimoji="0" lang="en-US" altLang="ko-KR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𝛽</m:t>
                          </m:r>
                        </m:sup>
                      </m:sSup>
                    </m:oMath>
                  </m:oMathPara>
                </a14:m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973" y="1704520"/>
                <a:ext cx="5277679" cy="4709944"/>
              </a:xfrm>
              <a:prstGeom prst="rect">
                <a:avLst/>
              </a:prstGeom>
              <a:blipFill>
                <a:blip r:embed="rId5"/>
                <a:stretch>
                  <a:fillRect l="-3349" t="-20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직사각형 2"/>
              <p:cNvSpPr/>
              <p:nvPr/>
            </p:nvSpPr>
            <p:spPr>
              <a:xfrm>
                <a:off x="5964078" y="1507928"/>
                <a:ext cx="5519909" cy="26997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여기서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𝐹</m:t>
                        </m:r>
                      </m:e>
                      <m:sup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𝛼𝛽</m:t>
                        </m:r>
                      </m:sup>
                    </m:sSup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0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e>
                            <m:e>
                              <m:r>
                                <a:rPr kumimoji="0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0" lang="en-US" altLang="ko-KR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ko-KR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0" lang="en-US" altLang="ko-KR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kumimoji="0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/</m:t>
                              </m:r>
                              <m:r>
                                <a:rPr kumimoji="0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𝑐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altLang="ko-KR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kumimoji="0" lang="en-US" altLang="ko-KR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0" lang="en-US" altLang="ko-KR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ko-KR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kumimoji="0" lang="en-US" altLang="ko-KR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r>
                                      <a:rPr kumimoji="0" lang="en-US" altLang="ko-KR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/</m:t>
                                    </m:r>
                                    <m:r>
                                      <a:rPr kumimoji="0" lang="en-US" altLang="ko-KR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  <m:e>
                                    <m:r>
                                      <a:rPr kumimoji="0" lang="en-US" altLang="ko-KR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0" lang="en-US" altLang="ko-KR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ko-KR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kumimoji="0" lang="en-US" altLang="ko-KR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  <m:r>
                                      <a:rPr kumimoji="0" lang="en-US" altLang="ko-KR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/</m:t>
                                    </m:r>
                                    <m:r>
                                      <a:rPr kumimoji="0" lang="en-US" altLang="ko-KR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kumimoji="0" lang="en-US" altLang="ko-KR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ko-KR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kumimoji="0" lang="en-US" altLang="ko-KR" sz="24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kumimoji="0" lang="en-US" altLang="ko-KR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/</m:t>
                              </m:r>
                              <m:r>
                                <a:rPr kumimoji="0" lang="en-US" altLang="ko-KR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𝑐</m:t>
                              </m:r>
                            </m:e>
                            <m:e>
                              <m:r>
                                <a:rPr kumimoji="0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0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altLang="ko-KR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kumimoji="0" lang="en-US" altLang="ko-KR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0" lang="en-US" altLang="ko-KR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ko-KR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kumimoji="0" lang="en-US" altLang="ko-KR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kumimoji="0" lang="en-US" altLang="ko-KR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ko-KR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kumimoji="0" lang="en-US" altLang="ko-KR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altLang="ko-KR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kumimoji="0" lang="en-US" altLang="ko-KR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ko-KR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kumimoji="0" lang="en-US" altLang="ko-KR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  <m:r>
                                      <a:rPr kumimoji="0" lang="en-US" altLang="ko-KR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/</m:t>
                                    </m:r>
                                    <m:r>
                                      <a:rPr kumimoji="0" lang="en-US" altLang="ko-KR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kumimoji="0" lang="en-US" altLang="ko-KR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ko-KR" sz="24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𝐸</m:t>
                                        </m:r>
                                      </m:e>
                                      <m:sub>
                                        <m:r>
                                          <a:rPr kumimoji="0" lang="en-US" altLang="ko-KR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  <m:r>
                                      <a:rPr kumimoji="0" lang="en-US" altLang="ko-KR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/</m:t>
                                    </m:r>
                                    <m:r>
                                      <a:rPr kumimoji="0" lang="en-US" altLang="ko-KR" sz="24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𝑐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altLang="ko-KR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kumimoji="0" lang="en-US" altLang="ko-KR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kumimoji="0" lang="en-US" altLang="ko-KR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kumimoji="0" lang="en-US" altLang="ko-KR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kumimoji="0" lang="en-US" altLang="ko-KR" sz="24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kumimoji="0" lang="en-US" altLang="ko-KR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altLang="ko-KR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𝐵</m:t>
                                        </m:r>
                                      </m:e>
                                      <m:sub>
                                        <m:r>
                                          <a:rPr kumimoji="0" lang="en-US" altLang="ko-KR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kumimoji="0" lang="en-US" altLang="ko-KR" sz="2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mP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altLang="ko-KR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altLang="ko-KR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sSub>
                                            <m:sSubPr>
                                              <m:ctrlPr>
                                                <a:rPr kumimoji="0" lang="en-US" altLang="ko-KR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kumimoji="0" lang="en-US" altLang="ko-KR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a:rPr kumimoji="0" lang="en-US" altLang="ko-KR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kumimoji="0" lang="en-US" altLang="ko-KR" sz="24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kumimoji="0" lang="en-US" altLang="ko-KR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kumimoji="0" lang="en-US" altLang="ko-KR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kumimoji="0" lang="en-US" altLang="ko-KR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  <m:t>𝐵</m:t>
                                              </m:r>
                                            </m:e>
                                            <m:sub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kumimoji="0" lang="en-US" altLang="ko-KR" sz="2400" b="0" i="1" u="none" strike="noStrike" kern="1200" cap="none" spc="0" normalizeH="0" baseline="0" noProof="0" smtClean="0">
                                                  <a:ln>
                                                    <a:noFill/>
                                                  </a:ln>
                                                  <a:solidFill>
                                                    <a:prstClr val="black"/>
                                                  </a:solidFill>
                                                  <a:effectLst/>
                                                  <a:uLnTx/>
                                                  <a:uFillTx/>
                                                  <a:latin typeface="Cambria Math" panose="02040503050406030204" pitchFamily="18" charset="0"/>
                                                  <a:cs typeface="+mn-cs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kumimoji="0" lang="en-US" altLang="ko-KR" sz="2400" b="0" i="1" u="none" strike="noStrike" kern="1200" cap="none" spc="0" normalizeH="0" baseline="0" noProof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prstClr val="black"/>
                                              </a:solidFill>
                                              <a:effectLst/>
                                              <a:uLnTx/>
                                              <a:uFillTx/>
                                              <a:latin typeface="Cambria Math" panose="02040503050406030204" pitchFamily="18" charset="0"/>
                                              <a:cs typeface="+mn-cs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,</a:t>
                </a:r>
                <a:endPara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𝐽</m:t>
                          </m:r>
                        </m:e>
                        <m:sup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𝛼</m:t>
                          </m:r>
                        </m:sup>
                      </m:sSup>
                      <m:r>
                        <a:rPr kumimoji="0" lang="en-US" altLang="ko-KR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𝜌</m:t>
                          </m:r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kumimoji="0" lang="en-US" altLang="ko-KR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altLang="ko-KR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𝐽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" name="직사각형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4078" y="1507928"/>
                <a:ext cx="5519909" cy="2699713"/>
              </a:xfrm>
              <a:prstGeom prst="rect">
                <a:avLst/>
              </a:prstGeom>
              <a:blipFill>
                <a:blip r:embed="rId6"/>
                <a:stretch>
                  <a:fillRect l="-1656" t="-1806" r="-77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165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161"/>
    </mc:Choice>
    <mc:Fallback xmlns="">
      <p:transition spd="slow" advTm="258161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4482" y="643811"/>
            <a:ext cx="8817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+mn-ea"/>
                <a:cs typeface="+mn-cs"/>
              </a:rPr>
              <a:t>Ex) </a:t>
            </a: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전류와 자기장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3" name="원통 2"/>
          <p:cNvSpPr/>
          <p:nvPr/>
        </p:nvSpPr>
        <p:spPr>
          <a:xfrm flipH="1">
            <a:off x="2449283" y="1698172"/>
            <a:ext cx="121297" cy="4758612"/>
          </a:xfrm>
          <a:prstGeom prst="ca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4" name="순서도: 논리합 3"/>
          <p:cNvSpPr/>
          <p:nvPr/>
        </p:nvSpPr>
        <p:spPr>
          <a:xfrm>
            <a:off x="2472608" y="3732246"/>
            <a:ext cx="74644" cy="83976"/>
          </a:xfrm>
          <a:prstGeom prst="flowChar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720237" y="5493053"/>
            <a:ext cx="234454" cy="347100"/>
            <a:chOff x="2915724" y="2982370"/>
            <a:chExt cx="117057" cy="193913"/>
          </a:xfrm>
        </p:grpSpPr>
        <p:sp>
          <p:nvSpPr>
            <p:cNvPr id="13" name="Oval 65"/>
            <p:cNvSpPr>
              <a:spLocks noChangeArrowheads="1"/>
            </p:cNvSpPr>
            <p:nvPr/>
          </p:nvSpPr>
          <p:spPr bwMode="auto">
            <a:xfrm>
              <a:off x="2945779" y="2982370"/>
              <a:ext cx="60901" cy="69448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4" name="Freeform 64"/>
            <p:cNvSpPr>
              <a:spLocks/>
            </p:cNvSpPr>
            <p:nvPr/>
          </p:nvSpPr>
          <p:spPr bwMode="auto">
            <a:xfrm>
              <a:off x="2973066" y="3055425"/>
              <a:ext cx="395" cy="694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80"/>
                </a:cxn>
              </a:cxnLst>
              <a:rect l="0" t="0" r="r" b="b"/>
              <a:pathLst>
                <a:path w="1" h="180">
                  <a:moveTo>
                    <a:pt x="0" y="0"/>
                  </a:moveTo>
                  <a:lnTo>
                    <a:pt x="1" y="180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" name="Freeform 63"/>
            <p:cNvSpPr>
              <a:spLocks/>
            </p:cNvSpPr>
            <p:nvPr/>
          </p:nvSpPr>
          <p:spPr bwMode="auto">
            <a:xfrm>
              <a:off x="2922842" y="3124873"/>
              <a:ext cx="45478" cy="45998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119"/>
                </a:cxn>
              </a:cxnLst>
              <a:rect l="0" t="0" r="r" b="b"/>
              <a:pathLst>
                <a:path w="135" h="119">
                  <a:moveTo>
                    <a:pt x="135" y="0"/>
                  </a:moveTo>
                  <a:lnTo>
                    <a:pt x="0" y="119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6" name="Freeform 62"/>
            <p:cNvSpPr>
              <a:spLocks/>
            </p:cNvSpPr>
            <p:nvPr/>
          </p:nvSpPr>
          <p:spPr bwMode="auto">
            <a:xfrm>
              <a:off x="2978998" y="3124873"/>
              <a:ext cx="53783" cy="514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133"/>
                </a:cxn>
              </a:cxnLst>
              <a:rect l="0" t="0" r="r" b="b"/>
              <a:pathLst>
                <a:path w="159" h="133">
                  <a:moveTo>
                    <a:pt x="0" y="0"/>
                  </a:moveTo>
                  <a:lnTo>
                    <a:pt x="159" y="133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" name="Freeform 61"/>
            <p:cNvSpPr>
              <a:spLocks/>
            </p:cNvSpPr>
            <p:nvPr/>
          </p:nvSpPr>
          <p:spPr bwMode="auto">
            <a:xfrm>
              <a:off x="2915724" y="3060837"/>
              <a:ext cx="56551" cy="34273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90"/>
                </a:cxn>
              </a:cxnLst>
              <a:rect l="0" t="0" r="r" b="b"/>
              <a:pathLst>
                <a:path w="165" h="90">
                  <a:moveTo>
                    <a:pt x="165" y="0"/>
                  </a:moveTo>
                  <a:lnTo>
                    <a:pt x="0" y="90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" name="Freeform 60"/>
            <p:cNvSpPr>
              <a:spLocks/>
            </p:cNvSpPr>
            <p:nvPr/>
          </p:nvSpPr>
          <p:spPr bwMode="auto">
            <a:xfrm>
              <a:off x="2972275" y="3060837"/>
              <a:ext cx="50224" cy="405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105"/>
                </a:cxn>
              </a:cxnLst>
              <a:rect l="0" t="0" r="r" b="b"/>
              <a:pathLst>
                <a:path w="150" h="105">
                  <a:moveTo>
                    <a:pt x="0" y="0"/>
                  </a:moveTo>
                  <a:lnTo>
                    <a:pt x="150" y="105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9" name="순서도: 논리합 18"/>
          <p:cNvSpPr/>
          <p:nvPr/>
        </p:nvSpPr>
        <p:spPr>
          <a:xfrm>
            <a:off x="2474159" y="2849703"/>
            <a:ext cx="74644" cy="83976"/>
          </a:xfrm>
          <a:prstGeom prst="flowChar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20" name="순서도: 논리합 19"/>
          <p:cNvSpPr/>
          <p:nvPr/>
        </p:nvSpPr>
        <p:spPr>
          <a:xfrm>
            <a:off x="2461710" y="3152990"/>
            <a:ext cx="74644" cy="83976"/>
          </a:xfrm>
          <a:prstGeom prst="flowChar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21" name="순서도: 논리합 20"/>
          <p:cNvSpPr/>
          <p:nvPr/>
        </p:nvSpPr>
        <p:spPr>
          <a:xfrm>
            <a:off x="2472603" y="3424573"/>
            <a:ext cx="74644" cy="83976"/>
          </a:xfrm>
          <a:prstGeom prst="flowChar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22" name="순서도: 논리합 21"/>
          <p:cNvSpPr/>
          <p:nvPr/>
        </p:nvSpPr>
        <p:spPr>
          <a:xfrm>
            <a:off x="2464825" y="3998628"/>
            <a:ext cx="74644" cy="83976"/>
          </a:xfrm>
          <a:prstGeom prst="flowChar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23" name="순서도: 논리합 22"/>
          <p:cNvSpPr/>
          <p:nvPr/>
        </p:nvSpPr>
        <p:spPr>
          <a:xfrm>
            <a:off x="2460155" y="4252239"/>
            <a:ext cx="74644" cy="83976"/>
          </a:xfrm>
          <a:prstGeom prst="flowChar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24" name="순서도: 논리합 23"/>
          <p:cNvSpPr/>
          <p:nvPr/>
        </p:nvSpPr>
        <p:spPr>
          <a:xfrm>
            <a:off x="2474154" y="4515598"/>
            <a:ext cx="74644" cy="83976"/>
          </a:xfrm>
          <a:prstGeom prst="flowChar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25" name="순서도: 논리합 24"/>
          <p:cNvSpPr/>
          <p:nvPr/>
        </p:nvSpPr>
        <p:spPr>
          <a:xfrm>
            <a:off x="2474142" y="4778955"/>
            <a:ext cx="74644" cy="83976"/>
          </a:xfrm>
          <a:prstGeom prst="flowChar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26" name="순서도: 논리합 25"/>
          <p:cNvSpPr/>
          <p:nvPr/>
        </p:nvSpPr>
        <p:spPr>
          <a:xfrm>
            <a:off x="2474159" y="5042314"/>
            <a:ext cx="74644" cy="83976"/>
          </a:xfrm>
          <a:prstGeom prst="flowChar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27" name="순서도: 논리합 26"/>
          <p:cNvSpPr/>
          <p:nvPr/>
        </p:nvSpPr>
        <p:spPr>
          <a:xfrm>
            <a:off x="2471036" y="5318953"/>
            <a:ext cx="74644" cy="83976"/>
          </a:xfrm>
          <a:prstGeom prst="flowChar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28" name="순서도: 논리합 27"/>
          <p:cNvSpPr/>
          <p:nvPr/>
        </p:nvSpPr>
        <p:spPr>
          <a:xfrm>
            <a:off x="2476497" y="5639136"/>
            <a:ext cx="74644" cy="83976"/>
          </a:xfrm>
          <a:prstGeom prst="flowChar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29" name="순서도: 논리합 28"/>
          <p:cNvSpPr/>
          <p:nvPr/>
        </p:nvSpPr>
        <p:spPr>
          <a:xfrm>
            <a:off x="2471036" y="5924969"/>
            <a:ext cx="74644" cy="83976"/>
          </a:xfrm>
          <a:prstGeom prst="flowChar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30" name="순서도: 논리합 29"/>
          <p:cNvSpPr/>
          <p:nvPr/>
        </p:nvSpPr>
        <p:spPr>
          <a:xfrm>
            <a:off x="2472603" y="6214189"/>
            <a:ext cx="74644" cy="83976"/>
          </a:xfrm>
          <a:prstGeom prst="flowChar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31" name="순서도: 논리합 30"/>
          <p:cNvSpPr/>
          <p:nvPr/>
        </p:nvSpPr>
        <p:spPr>
          <a:xfrm>
            <a:off x="2474146" y="1971589"/>
            <a:ext cx="74644" cy="83976"/>
          </a:xfrm>
          <a:prstGeom prst="flowChar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32" name="순서도: 논리합 31"/>
          <p:cNvSpPr/>
          <p:nvPr/>
        </p:nvSpPr>
        <p:spPr>
          <a:xfrm>
            <a:off x="2461710" y="2274205"/>
            <a:ext cx="74644" cy="83976"/>
          </a:xfrm>
          <a:prstGeom prst="flowChar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sp>
        <p:nvSpPr>
          <p:cNvPr id="33" name="순서도: 논리합 32"/>
          <p:cNvSpPr/>
          <p:nvPr/>
        </p:nvSpPr>
        <p:spPr>
          <a:xfrm>
            <a:off x="2471036" y="2555329"/>
            <a:ext cx="74644" cy="83976"/>
          </a:xfrm>
          <a:prstGeom prst="flowChartOr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+mn-ea"/>
              <a:cs typeface="+mn-cs"/>
            </a:endParaRPr>
          </a:p>
        </p:txBody>
      </p:sp>
      <p:cxnSp>
        <p:nvCxnSpPr>
          <p:cNvPr id="35" name="직선 화살표 연결선 34"/>
          <p:cNvCxnSpPr/>
          <p:nvPr/>
        </p:nvCxnSpPr>
        <p:spPr>
          <a:xfrm flipH="1" flipV="1">
            <a:off x="2756413" y="1903872"/>
            <a:ext cx="1" cy="31122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그룹 74"/>
          <p:cNvGrpSpPr/>
          <p:nvPr/>
        </p:nvGrpSpPr>
        <p:grpSpPr>
          <a:xfrm>
            <a:off x="1310085" y="3852757"/>
            <a:ext cx="2403499" cy="653510"/>
            <a:chOff x="1310085" y="3852757"/>
            <a:chExt cx="2403499" cy="653510"/>
          </a:xfrm>
        </p:grpSpPr>
        <p:grpSp>
          <p:nvGrpSpPr>
            <p:cNvPr id="45" name="그룹 44"/>
            <p:cNvGrpSpPr/>
            <p:nvPr/>
          </p:nvGrpSpPr>
          <p:grpSpPr>
            <a:xfrm>
              <a:off x="1651505" y="3852757"/>
              <a:ext cx="1716832" cy="555515"/>
              <a:chOff x="1651505" y="3852757"/>
              <a:chExt cx="1716832" cy="555515"/>
            </a:xfrm>
          </p:grpSpPr>
          <p:sp>
            <p:nvSpPr>
              <p:cNvPr id="36" name="타원 35"/>
              <p:cNvSpPr/>
              <p:nvPr/>
            </p:nvSpPr>
            <p:spPr>
              <a:xfrm>
                <a:off x="1651505" y="3918193"/>
                <a:ext cx="1716832" cy="49007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+mn-ea"/>
                  <a:cs typeface="+mn-cs"/>
                </a:endParaRPr>
              </a:p>
            </p:txBody>
          </p:sp>
          <p:sp>
            <p:nvSpPr>
              <p:cNvPr id="44" name="직사각형 43"/>
              <p:cNvSpPr/>
              <p:nvPr/>
            </p:nvSpPr>
            <p:spPr>
              <a:xfrm>
                <a:off x="2477250" y="3852757"/>
                <a:ext cx="57550" cy="1035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+mn-ea"/>
                  <a:cs typeface="+mn-cs"/>
                </a:endParaRPr>
              </a:p>
            </p:txBody>
          </p:sp>
        </p:grpSp>
        <p:cxnSp>
          <p:nvCxnSpPr>
            <p:cNvPr id="53" name="직선 화살표 연결선 52"/>
            <p:cNvCxnSpPr>
              <a:stCxn id="36" idx="6"/>
            </p:cNvCxnSpPr>
            <p:nvPr/>
          </p:nvCxnSpPr>
          <p:spPr>
            <a:xfrm>
              <a:off x="3368337" y="4163233"/>
              <a:ext cx="345247" cy="1688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직선 화살표 연결선 57"/>
            <p:cNvCxnSpPr/>
            <p:nvPr/>
          </p:nvCxnSpPr>
          <p:spPr>
            <a:xfrm>
              <a:off x="1310085" y="4150491"/>
              <a:ext cx="345247" cy="16881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화살표 연결선 59"/>
            <p:cNvCxnSpPr/>
            <p:nvPr/>
          </p:nvCxnSpPr>
          <p:spPr>
            <a:xfrm flipV="1">
              <a:off x="2939143" y="3852757"/>
              <a:ext cx="195943" cy="10358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직선 화살표 연결선 60"/>
            <p:cNvCxnSpPr/>
            <p:nvPr/>
          </p:nvCxnSpPr>
          <p:spPr>
            <a:xfrm flipV="1">
              <a:off x="1735494" y="4359715"/>
              <a:ext cx="339017" cy="146552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직선 화살표 연결선 63"/>
            <p:cNvCxnSpPr/>
            <p:nvPr/>
          </p:nvCxnSpPr>
          <p:spPr>
            <a:xfrm>
              <a:off x="2060531" y="4377495"/>
              <a:ext cx="295450" cy="5549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직선 화살표 연결선 65"/>
            <p:cNvCxnSpPr/>
            <p:nvPr/>
          </p:nvCxnSpPr>
          <p:spPr>
            <a:xfrm flipV="1">
              <a:off x="2883157" y="4350388"/>
              <a:ext cx="223938" cy="279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직선 화살표 연결선 70"/>
            <p:cNvCxnSpPr/>
            <p:nvPr/>
          </p:nvCxnSpPr>
          <p:spPr>
            <a:xfrm flipV="1">
              <a:off x="1990532" y="3933622"/>
              <a:ext cx="223938" cy="279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1431897" y="4426994"/>
                <a:ext cx="260071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altLang="ko-K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897" y="4426994"/>
                <a:ext cx="260071" cy="345159"/>
              </a:xfrm>
              <a:prstGeom prst="rect">
                <a:avLst/>
              </a:prstGeom>
              <a:blipFill>
                <a:blip r:embed="rId2"/>
                <a:stretch>
                  <a:fillRect l="-18605" r="-9302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2014919" y="4458473"/>
                <a:ext cx="264944" cy="345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accPr>
                        <m:e>
                          <m:r>
                            <a:rPr kumimoji="0" lang="en-US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4919" y="4458473"/>
                <a:ext cx="264944" cy="345159"/>
              </a:xfrm>
              <a:prstGeom prst="rect">
                <a:avLst/>
              </a:prstGeom>
              <a:blipFill>
                <a:blip r:embed="rId3"/>
                <a:stretch>
                  <a:fillRect l="-18605" r="-13953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그룹 75"/>
          <p:cNvGrpSpPr/>
          <p:nvPr/>
        </p:nvGrpSpPr>
        <p:grpSpPr>
          <a:xfrm>
            <a:off x="1313194" y="2680206"/>
            <a:ext cx="2403499" cy="653510"/>
            <a:chOff x="1310085" y="3852757"/>
            <a:chExt cx="2403499" cy="653510"/>
          </a:xfrm>
        </p:grpSpPr>
        <p:grpSp>
          <p:nvGrpSpPr>
            <p:cNvPr id="77" name="그룹 76"/>
            <p:cNvGrpSpPr/>
            <p:nvPr/>
          </p:nvGrpSpPr>
          <p:grpSpPr>
            <a:xfrm>
              <a:off x="1651505" y="3852757"/>
              <a:ext cx="1716832" cy="555515"/>
              <a:chOff x="1651505" y="3852757"/>
              <a:chExt cx="1716832" cy="555515"/>
            </a:xfrm>
          </p:grpSpPr>
          <p:sp>
            <p:nvSpPr>
              <p:cNvPr id="85" name="타원 84"/>
              <p:cNvSpPr/>
              <p:nvPr/>
            </p:nvSpPr>
            <p:spPr>
              <a:xfrm>
                <a:off x="1651505" y="3918193"/>
                <a:ext cx="1716832" cy="49007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+mn-ea"/>
                  <a:cs typeface="+mn-cs"/>
                </a:endParaRPr>
              </a:p>
            </p:txBody>
          </p:sp>
          <p:sp>
            <p:nvSpPr>
              <p:cNvPr id="86" name="직사각형 85"/>
              <p:cNvSpPr/>
              <p:nvPr/>
            </p:nvSpPr>
            <p:spPr>
              <a:xfrm>
                <a:off x="2477250" y="3852757"/>
                <a:ext cx="57550" cy="1035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+mn-ea"/>
                  <a:cs typeface="+mn-cs"/>
                </a:endParaRPr>
              </a:p>
            </p:txBody>
          </p:sp>
        </p:grpSp>
        <p:cxnSp>
          <p:nvCxnSpPr>
            <p:cNvPr id="78" name="직선 화살표 연결선 77"/>
            <p:cNvCxnSpPr>
              <a:stCxn id="85" idx="6"/>
            </p:cNvCxnSpPr>
            <p:nvPr/>
          </p:nvCxnSpPr>
          <p:spPr>
            <a:xfrm>
              <a:off x="3368337" y="4163233"/>
              <a:ext cx="345247" cy="1688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화살표 연결선 78"/>
            <p:cNvCxnSpPr/>
            <p:nvPr/>
          </p:nvCxnSpPr>
          <p:spPr>
            <a:xfrm>
              <a:off x="1310085" y="4150491"/>
              <a:ext cx="345247" cy="16881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화살표 연결선 79"/>
            <p:cNvCxnSpPr/>
            <p:nvPr/>
          </p:nvCxnSpPr>
          <p:spPr>
            <a:xfrm flipV="1">
              <a:off x="2939143" y="3852757"/>
              <a:ext cx="195943" cy="10358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직선 화살표 연결선 80"/>
            <p:cNvCxnSpPr/>
            <p:nvPr/>
          </p:nvCxnSpPr>
          <p:spPr>
            <a:xfrm flipV="1">
              <a:off x="1735494" y="4359715"/>
              <a:ext cx="339017" cy="146552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직선 화살표 연결선 81"/>
            <p:cNvCxnSpPr/>
            <p:nvPr/>
          </p:nvCxnSpPr>
          <p:spPr>
            <a:xfrm>
              <a:off x="2060531" y="4377495"/>
              <a:ext cx="295450" cy="5549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직선 화살표 연결선 82"/>
            <p:cNvCxnSpPr/>
            <p:nvPr/>
          </p:nvCxnSpPr>
          <p:spPr>
            <a:xfrm flipV="1">
              <a:off x="2883157" y="4350388"/>
              <a:ext cx="223938" cy="279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직선 화살표 연결선 83"/>
            <p:cNvCxnSpPr/>
            <p:nvPr/>
          </p:nvCxnSpPr>
          <p:spPr>
            <a:xfrm flipV="1">
              <a:off x="1990532" y="3933622"/>
              <a:ext cx="223938" cy="279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그룹 86"/>
          <p:cNvGrpSpPr/>
          <p:nvPr/>
        </p:nvGrpSpPr>
        <p:grpSpPr>
          <a:xfrm>
            <a:off x="1313189" y="4900897"/>
            <a:ext cx="2403499" cy="653510"/>
            <a:chOff x="1310085" y="3852757"/>
            <a:chExt cx="2403499" cy="653510"/>
          </a:xfrm>
        </p:grpSpPr>
        <p:grpSp>
          <p:nvGrpSpPr>
            <p:cNvPr id="88" name="그룹 87"/>
            <p:cNvGrpSpPr/>
            <p:nvPr/>
          </p:nvGrpSpPr>
          <p:grpSpPr>
            <a:xfrm>
              <a:off x="1651505" y="3852757"/>
              <a:ext cx="1716832" cy="555515"/>
              <a:chOff x="1651505" y="3852757"/>
              <a:chExt cx="1716832" cy="555515"/>
            </a:xfrm>
          </p:grpSpPr>
          <p:sp>
            <p:nvSpPr>
              <p:cNvPr id="96" name="타원 95"/>
              <p:cNvSpPr/>
              <p:nvPr/>
            </p:nvSpPr>
            <p:spPr>
              <a:xfrm>
                <a:off x="1651505" y="3918193"/>
                <a:ext cx="1716832" cy="490079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+mn-ea"/>
                  <a:cs typeface="+mn-cs"/>
                </a:endParaRPr>
              </a:p>
            </p:txBody>
          </p:sp>
          <p:sp>
            <p:nvSpPr>
              <p:cNvPr id="97" name="직사각형 96"/>
              <p:cNvSpPr/>
              <p:nvPr/>
            </p:nvSpPr>
            <p:spPr>
              <a:xfrm>
                <a:off x="2477250" y="3852757"/>
                <a:ext cx="57550" cy="1035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+mn-ea"/>
                  <a:cs typeface="+mn-cs"/>
                </a:endParaRPr>
              </a:p>
            </p:txBody>
          </p:sp>
        </p:grpSp>
        <p:cxnSp>
          <p:nvCxnSpPr>
            <p:cNvPr id="89" name="직선 화살표 연결선 88"/>
            <p:cNvCxnSpPr>
              <a:stCxn id="96" idx="6"/>
            </p:cNvCxnSpPr>
            <p:nvPr/>
          </p:nvCxnSpPr>
          <p:spPr>
            <a:xfrm>
              <a:off x="3368337" y="4163233"/>
              <a:ext cx="345247" cy="1688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직선 화살표 연결선 89"/>
            <p:cNvCxnSpPr/>
            <p:nvPr/>
          </p:nvCxnSpPr>
          <p:spPr>
            <a:xfrm>
              <a:off x="1310085" y="4150491"/>
              <a:ext cx="345247" cy="16881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직선 화살표 연결선 90"/>
            <p:cNvCxnSpPr/>
            <p:nvPr/>
          </p:nvCxnSpPr>
          <p:spPr>
            <a:xfrm flipV="1">
              <a:off x="2939143" y="3852757"/>
              <a:ext cx="195943" cy="103588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직선 화살표 연결선 91"/>
            <p:cNvCxnSpPr/>
            <p:nvPr/>
          </p:nvCxnSpPr>
          <p:spPr>
            <a:xfrm flipV="1">
              <a:off x="1735494" y="4359715"/>
              <a:ext cx="339017" cy="146552"/>
            </a:xfrm>
            <a:prstGeom prst="straightConnector1">
              <a:avLst/>
            </a:prstGeom>
            <a:ln w="19050"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직선 화살표 연결선 92"/>
            <p:cNvCxnSpPr/>
            <p:nvPr/>
          </p:nvCxnSpPr>
          <p:spPr>
            <a:xfrm>
              <a:off x="2060531" y="4377495"/>
              <a:ext cx="295450" cy="55495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직선 화살표 연결선 93"/>
            <p:cNvCxnSpPr/>
            <p:nvPr/>
          </p:nvCxnSpPr>
          <p:spPr>
            <a:xfrm flipV="1">
              <a:off x="2883157" y="4350388"/>
              <a:ext cx="223938" cy="279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직선 화살표 연결선 94"/>
            <p:cNvCxnSpPr/>
            <p:nvPr/>
          </p:nvCxnSpPr>
          <p:spPr>
            <a:xfrm flipV="1">
              <a:off x="1990532" y="3933622"/>
              <a:ext cx="223938" cy="279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2820737" y="1903872"/>
                <a:ext cx="19255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𝐽</m:t>
                      </m:r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0737" y="1903872"/>
                <a:ext cx="192553" cy="307777"/>
              </a:xfrm>
              <a:prstGeom prst="rect">
                <a:avLst/>
              </a:prstGeom>
              <a:blipFill>
                <a:blip r:embed="rId4"/>
                <a:stretch>
                  <a:fillRect l="-38710" r="-32258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5" name="그룹 164"/>
          <p:cNvGrpSpPr/>
          <p:nvPr/>
        </p:nvGrpSpPr>
        <p:grpSpPr>
          <a:xfrm>
            <a:off x="1733500" y="1492726"/>
            <a:ext cx="512813" cy="718923"/>
            <a:chOff x="1733500" y="1492726"/>
            <a:chExt cx="512813" cy="718923"/>
          </a:xfrm>
        </p:grpSpPr>
        <p:grpSp>
          <p:nvGrpSpPr>
            <p:cNvPr id="5" name="그룹 13"/>
            <p:cNvGrpSpPr/>
            <p:nvPr/>
          </p:nvGrpSpPr>
          <p:grpSpPr>
            <a:xfrm>
              <a:off x="2025460" y="1892350"/>
              <a:ext cx="220853" cy="319299"/>
              <a:chOff x="8311587" y="1196752"/>
              <a:chExt cx="220853" cy="319299"/>
            </a:xfrm>
          </p:grpSpPr>
          <p:sp>
            <p:nvSpPr>
              <p:cNvPr id="6" name="Oval 28"/>
              <p:cNvSpPr>
                <a:spLocks noChangeArrowheads="1"/>
              </p:cNvSpPr>
              <p:nvPr/>
            </p:nvSpPr>
            <p:spPr bwMode="auto">
              <a:xfrm>
                <a:off x="8367546" y="1196752"/>
                <a:ext cx="114903" cy="114829"/>
              </a:xfrm>
              <a:prstGeom prst="ellipse">
                <a:avLst/>
              </a:pr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7" name="Freeform 27"/>
              <p:cNvSpPr>
                <a:spLocks/>
              </p:cNvSpPr>
              <p:nvPr/>
            </p:nvSpPr>
            <p:spPr bwMode="auto">
              <a:xfrm>
                <a:off x="8419775" y="1316767"/>
                <a:ext cx="746" cy="1148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80"/>
                  </a:cxn>
                </a:cxnLst>
                <a:rect l="0" t="0" r="r" b="b"/>
                <a:pathLst>
                  <a:path w="1" h="180">
                    <a:moveTo>
                      <a:pt x="0" y="0"/>
                    </a:moveTo>
                    <a:lnTo>
                      <a:pt x="1" y="180"/>
                    </a:lnTo>
                  </a:path>
                </a:pathLst>
              </a:cu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8" name="Freeform 26"/>
              <p:cNvSpPr>
                <a:spLocks/>
              </p:cNvSpPr>
              <p:nvPr/>
            </p:nvSpPr>
            <p:spPr bwMode="auto">
              <a:xfrm>
                <a:off x="8325017" y="1431596"/>
                <a:ext cx="85804" cy="75565"/>
              </a:xfrm>
              <a:custGeom>
                <a:avLst/>
                <a:gdLst/>
                <a:ahLst/>
                <a:cxnLst>
                  <a:cxn ang="0">
                    <a:pos x="135" y="0"/>
                  </a:cxn>
                  <a:cxn ang="0">
                    <a:pos x="0" y="119"/>
                  </a:cxn>
                </a:cxnLst>
                <a:rect l="0" t="0" r="r" b="b"/>
                <a:pathLst>
                  <a:path w="135" h="119">
                    <a:moveTo>
                      <a:pt x="135" y="0"/>
                    </a:moveTo>
                    <a:lnTo>
                      <a:pt x="0" y="119"/>
                    </a:lnTo>
                  </a:path>
                </a:pathLst>
              </a:cu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9" name="Freeform 25"/>
              <p:cNvSpPr>
                <a:spLocks/>
              </p:cNvSpPr>
              <p:nvPr/>
            </p:nvSpPr>
            <p:spPr bwMode="auto">
              <a:xfrm>
                <a:off x="8430967" y="1431596"/>
                <a:ext cx="101473" cy="844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133"/>
                  </a:cxn>
                </a:cxnLst>
                <a:rect l="0" t="0" r="r" b="b"/>
                <a:pathLst>
                  <a:path w="159" h="133">
                    <a:moveTo>
                      <a:pt x="0" y="0"/>
                    </a:moveTo>
                    <a:lnTo>
                      <a:pt x="159" y="133"/>
                    </a:lnTo>
                  </a:path>
                </a:pathLst>
              </a:cu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0" name="Freeform 24"/>
              <p:cNvSpPr>
                <a:spLocks/>
              </p:cNvSpPr>
              <p:nvPr/>
            </p:nvSpPr>
            <p:spPr bwMode="auto">
              <a:xfrm>
                <a:off x="8311587" y="1325657"/>
                <a:ext cx="106696" cy="57044"/>
              </a:xfrm>
              <a:custGeom>
                <a:avLst/>
                <a:gdLst/>
                <a:ahLst/>
                <a:cxnLst>
                  <a:cxn ang="0">
                    <a:pos x="165" y="0"/>
                  </a:cxn>
                  <a:cxn ang="0">
                    <a:pos x="0" y="90"/>
                  </a:cxn>
                </a:cxnLst>
                <a:rect l="0" t="0" r="r" b="b"/>
                <a:pathLst>
                  <a:path w="165" h="90">
                    <a:moveTo>
                      <a:pt x="165" y="0"/>
                    </a:moveTo>
                    <a:lnTo>
                      <a:pt x="0" y="90"/>
                    </a:lnTo>
                  </a:path>
                </a:pathLst>
              </a:cu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1" name="Freeform 23"/>
              <p:cNvSpPr>
                <a:spLocks/>
              </p:cNvSpPr>
              <p:nvPr/>
            </p:nvSpPr>
            <p:spPr bwMode="auto">
              <a:xfrm>
                <a:off x="8418283" y="1325657"/>
                <a:ext cx="94012" cy="666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0" y="105"/>
                  </a:cxn>
                </a:cxnLst>
                <a:rect l="0" t="0" r="r" b="b"/>
                <a:pathLst>
                  <a:path w="150" h="105">
                    <a:moveTo>
                      <a:pt x="0" y="0"/>
                    </a:moveTo>
                    <a:lnTo>
                      <a:pt x="150" y="105"/>
                    </a:lnTo>
                  </a:path>
                </a:pathLst>
              </a:cu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3" name="직사각형 152"/>
                <p:cNvSpPr/>
                <p:nvPr/>
              </p:nvSpPr>
              <p:spPr>
                <a:xfrm>
                  <a:off x="1733500" y="1492726"/>
                  <a:ext cx="44287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𝑉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3" name="직사각형 1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3500" y="1492726"/>
                  <a:ext cx="442878" cy="4001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5" name="직선 화살표 연결선 154"/>
            <p:cNvCxnSpPr/>
            <p:nvPr/>
          </p:nvCxnSpPr>
          <p:spPr>
            <a:xfrm flipH="1" flipV="1">
              <a:off x="2134376" y="1571080"/>
              <a:ext cx="1" cy="3112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" name="그룹 165"/>
          <p:cNvGrpSpPr/>
          <p:nvPr/>
        </p:nvGrpSpPr>
        <p:grpSpPr>
          <a:xfrm>
            <a:off x="7639487" y="1675555"/>
            <a:ext cx="2759134" cy="4758612"/>
            <a:chOff x="7639487" y="1675555"/>
            <a:chExt cx="2759134" cy="4758612"/>
          </a:xfrm>
        </p:grpSpPr>
        <p:sp>
          <p:nvSpPr>
            <p:cNvPr id="99" name="원통 98"/>
            <p:cNvSpPr/>
            <p:nvPr/>
          </p:nvSpPr>
          <p:spPr>
            <a:xfrm flipH="1">
              <a:off x="8881185" y="1675555"/>
              <a:ext cx="121297" cy="4758612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+mn-ea"/>
                <a:cs typeface="+mn-cs"/>
              </a:endParaRPr>
            </a:p>
          </p:txBody>
        </p:sp>
        <p:sp>
          <p:nvSpPr>
            <p:cNvPr id="100" name="순서도: 논리합 99"/>
            <p:cNvSpPr/>
            <p:nvPr/>
          </p:nvSpPr>
          <p:spPr>
            <a:xfrm>
              <a:off x="8904510" y="3709629"/>
              <a:ext cx="74644" cy="83976"/>
            </a:xfrm>
            <a:prstGeom prst="flowChartOr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+mn-ea"/>
                <a:cs typeface="+mn-cs"/>
              </a:endParaRPr>
            </a:p>
          </p:txBody>
        </p:sp>
        <p:sp>
          <p:nvSpPr>
            <p:cNvPr id="101" name="순서도: 논리합 100"/>
            <p:cNvSpPr/>
            <p:nvPr/>
          </p:nvSpPr>
          <p:spPr>
            <a:xfrm>
              <a:off x="8906061" y="2827086"/>
              <a:ext cx="74644" cy="83976"/>
            </a:xfrm>
            <a:prstGeom prst="flowChartOr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+mn-ea"/>
                <a:cs typeface="+mn-cs"/>
              </a:endParaRPr>
            </a:p>
          </p:txBody>
        </p:sp>
        <p:sp>
          <p:nvSpPr>
            <p:cNvPr id="102" name="순서도: 논리합 101"/>
            <p:cNvSpPr/>
            <p:nvPr/>
          </p:nvSpPr>
          <p:spPr>
            <a:xfrm>
              <a:off x="8893612" y="3130373"/>
              <a:ext cx="74644" cy="83976"/>
            </a:xfrm>
            <a:prstGeom prst="flowChartOr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+mn-ea"/>
                <a:cs typeface="+mn-cs"/>
              </a:endParaRPr>
            </a:p>
          </p:txBody>
        </p:sp>
        <p:sp>
          <p:nvSpPr>
            <p:cNvPr id="103" name="순서도: 논리합 102"/>
            <p:cNvSpPr/>
            <p:nvPr/>
          </p:nvSpPr>
          <p:spPr>
            <a:xfrm>
              <a:off x="8904505" y="3401956"/>
              <a:ext cx="74644" cy="83976"/>
            </a:xfrm>
            <a:prstGeom prst="flowChartOr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+mn-ea"/>
                <a:cs typeface="+mn-cs"/>
              </a:endParaRPr>
            </a:p>
          </p:txBody>
        </p:sp>
        <p:sp>
          <p:nvSpPr>
            <p:cNvPr id="104" name="순서도: 논리합 103"/>
            <p:cNvSpPr/>
            <p:nvPr/>
          </p:nvSpPr>
          <p:spPr>
            <a:xfrm>
              <a:off x="8896727" y="3976011"/>
              <a:ext cx="74644" cy="83976"/>
            </a:xfrm>
            <a:prstGeom prst="flowChartOr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+mn-ea"/>
                <a:cs typeface="+mn-cs"/>
              </a:endParaRPr>
            </a:p>
          </p:txBody>
        </p:sp>
        <p:sp>
          <p:nvSpPr>
            <p:cNvPr id="105" name="순서도: 논리합 104"/>
            <p:cNvSpPr/>
            <p:nvPr/>
          </p:nvSpPr>
          <p:spPr>
            <a:xfrm>
              <a:off x="8892057" y="4229622"/>
              <a:ext cx="74644" cy="83976"/>
            </a:xfrm>
            <a:prstGeom prst="flowChartOr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+mn-ea"/>
                <a:cs typeface="+mn-cs"/>
              </a:endParaRPr>
            </a:p>
          </p:txBody>
        </p:sp>
        <p:sp>
          <p:nvSpPr>
            <p:cNvPr id="106" name="순서도: 논리합 105"/>
            <p:cNvSpPr/>
            <p:nvPr/>
          </p:nvSpPr>
          <p:spPr>
            <a:xfrm>
              <a:off x="8906056" y="4492981"/>
              <a:ext cx="74644" cy="83976"/>
            </a:xfrm>
            <a:prstGeom prst="flowChartOr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+mn-ea"/>
                <a:cs typeface="+mn-cs"/>
              </a:endParaRPr>
            </a:p>
          </p:txBody>
        </p:sp>
        <p:sp>
          <p:nvSpPr>
            <p:cNvPr id="107" name="순서도: 논리합 106"/>
            <p:cNvSpPr/>
            <p:nvPr/>
          </p:nvSpPr>
          <p:spPr>
            <a:xfrm>
              <a:off x="8906044" y="4756338"/>
              <a:ext cx="74644" cy="83976"/>
            </a:xfrm>
            <a:prstGeom prst="flowChartOr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+mn-ea"/>
                <a:cs typeface="+mn-cs"/>
              </a:endParaRPr>
            </a:p>
          </p:txBody>
        </p:sp>
        <p:sp>
          <p:nvSpPr>
            <p:cNvPr id="108" name="순서도: 논리합 107"/>
            <p:cNvSpPr/>
            <p:nvPr/>
          </p:nvSpPr>
          <p:spPr>
            <a:xfrm>
              <a:off x="8906061" y="5019697"/>
              <a:ext cx="74644" cy="83976"/>
            </a:xfrm>
            <a:prstGeom prst="flowChartOr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+mn-ea"/>
                <a:cs typeface="+mn-cs"/>
              </a:endParaRPr>
            </a:p>
          </p:txBody>
        </p:sp>
        <p:sp>
          <p:nvSpPr>
            <p:cNvPr id="109" name="순서도: 논리합 108"/>
            <p:cNvSpPr/>
            <p:nvPr/>
          </p:nvSpPr>
          <p:spPr>
            <a:xfrm>
              <a:off x="8902938" y="5296336"/>
              <a:ext cx="74644" cy="83976"/>
            </a:xfrm>
            <a:prstGeom prst="flowChartOr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+mn-ea"/>
                <a:cs typeface="+mn-cs"/>
              </a:endParaRPr>
            </a:p>
          </p:txBody>
        </p:sp>
        <p:sp>
          <p:nvSpPr>
            <p:cNvPr id="110" name="순서도: 논리합 109"/>
            <p:cNvSpPr/>
            <p:nvPr/>
          </p:nvSpPr>
          <p:spPr>
            <a:xfrm>
              <a:off x="8908399" y="5616519"/>
              <a:ext cx="74644" cy="83976"/>
            </a:xfrm>
            <a:prstGeom prst="flowChartOr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+mn-ea"/>
                <a:cs typeface="+mn-cs"/>
              </a:endParaRPr>
            </a:p>
          </p:txBody>
        </p:sp>
        <p:sp>
          <p:nvSpPr>
            <p:cNvPr id="111" name="순서도: 논리합 110"/>
            <p:cNvSpPr/>
            <p:nvPr/>
          </p:nvSpPr>
          <p:spPr>
            <a:xfrm>
              <a:off x="8902938" y="5902352"/>
              <a:ext cx="74644" cy="83976"/>
            </a:xfrm>
            <a:prstGeom prst="flowChartOr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+mn-ea"/>
                <a:cs typeface="+mn-cs"/>
              </a:endParaRPr>
            </a:p>
          </p:txBody>
        </p:sp>
        <p:sp>
          <p:nvSpPr>
            <p:cNvPr id="112" name="순서도: 논리합 111"/>
            <p:cNvSpPr/>
            <p:nvPr/>
          </p:nvSpPr>
          <p:spPr>
            <a:xfrm>
              <a:off x="8904505" y="6191572"/>
              <a:ext cx="74644" cy="83976"/>
            </a:xfrm>
            <a:prstGeom prst="flowChartOr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+mn-ea"/>
                <a:cs typeface="+mn-cs"/>
              </a:endParaRPr>
            </a:p>
          </p:txBody>
        </p:sp>
        <p:sp>
          <p:nvSpPr>
            <p:cNvPr id="113" name="순서도: 논리합 112"/>
            <p:cNvSpPr/>
            <p:nvPr/>
          </p:nvSpPr>
          <p:spPr>
            <a:xfrm>
              <a:off x="8906048" y="1948972"/>
              <a:ext cx="74644" cy="83976"/>
            </a:xfrm>
            <a:prstGeom prst="flowChartOr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+mn-ea"/>
                <a:cs typeface="+mn-cs"/>
              </a:endParaRPr>
            </a:p>
          </p:txBody>
        </p:sp>
        <p:sp>
          <p:nvSpPr>
            <p:cNvPr id="114" name="순서도: 논리합 113"/>
            <p:cNvSpPr/>
            <p:nvPr/>
          </p:nvSpPr>
          <p:spPr>
            <a:xfrm>
              <a:off x="8893612" y="2251588"/>
              <a:ext cx="74644" cy="83976"/>
            </a:xfrm>
            <a:prstGeom prst="flowChartOr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+mn-ea"/>
                <a:cs typeface="+mn-cs"/>
              </a:endParaRPr>
            </a:p>
          </p:txBody>
        </p:sp>
        <p:sp>
          <p:nvSpPr>
            <p:cNvPr id="115" name="순서도: 논리합 114"/>
            <p:cNvSpPr/>
            <p:nvPr/>
          </p:nvSpPr>
          <p:spPr>
            <a:xfrm>
              <a:off x="8902938" y="2532712"/>
              <a:ext cx="74644" cy="83976"/>
            </a:xfrm>
            <a:prstGeom prst="flowChartOr">
              <a:avLst/>
            </a:prstGeom>
            <a:noFill/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+mn-ea"/>
                <a:cs typeface="+mn-cs"/>
              </a:endParaRPr>
            </a:p>
          </p:txBody>
        </p:sp>
        <p:grpSp>
          <p:nvGrpSpPr>
            <p:cNvPr id="117" name="그룹 116"/>
            <p:cNvGrpSpPr/>
            <p:nvPr/>
          </p:nvGrpSpPr>
          <p:grpSpPr>
            <a:xfrm>
              <a:off x="7741987" y="3830140"/>
              <a:ext cx="2403499" cy="653510"/>
              <a:chOff x="1310085" y="3852757"/>
              <a:chExt cx="2403499" cy="653510"/>
            </a:xfrm>
          </p:grpSpPr>
          <p:grpSp>
            <p:nvGrpSpPr>
              <p:cNvPr id="118" name="그룹 117"/>
              <p:cNvGrpSpPr/>
              <p:nvPr/>
            </p:nvGrpSpPr>
            <p:grpSpPr>
              <a:xfrm>
                <a:off x="1651505" y="3852757"/>
                <a:ext cx="1716832" cy="555515"/>
                <a:chOff x="1651505" y="3852757"/>
                <a:chExt cx="1716832" cy="555515"/>
              </a:xfrm>
            </p:grpSpPr>
            <p:sp>
              <p:nvSpPr>
                <p:cNvPr id="126" name="타원 125"/>
                <p:cNvSpPr/>
                <p:nvPr/>
              </p:nvSpPr>
              <p:spPr>
                <a:xfrm>
                  <a:off x="1651505" y="3918193"/>
                  <a:ext cx="1716832" cy="490079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직사각형 126"/>
                <p:cNvSpPr/>
                <p:nvPr/>
              </p:nvSpPr>
              <p:spPr>
                <a:xfrm>
                  <a:off x="2477250" y="3852757"/>
                  <a:ext cx="57550" cy="1035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19" name="직선 화살표 연결선 118"/>
              <p:cNvCxnSpPr>
                <a:stCxn id="126" idx="6"/>
              </p:cNvCxnSpPr>
              <p:nvPr/>
            </p:nvCxnSpPr>
            <p:spPr>
              <a:xfrm>
                <a:off x="3368337" y="4163233"/>
                <a:ext cx="345247" cy="16881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직선 화살표 연결선 119"/>
              <p:cNvCxnSpPr/>
              <p:nvPr/>
            </p:nvCxnSpPr>
            <p:spPr>
              <a:xfrm>
                <a:off x="1310085" y="4150491"/>
                <a:ext cx="345247" cy="16881"/>
              </a:xfrm>
              <a:prstGeom prst="straightConnector1">
                <a:avLst/>
              </a:prstGeom>
              <a:ln w="19050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직선 화살표 연결선 120"/>
              <p:cNvCxnSpPr/>
              <p:nvPr/>
            </p:nvCxnSpPr>
            <p:spPr>
              <a:xfrm flipV="1">
                <a:off x="2939143" y="3852757"/>
                <a:ext cx="195943" cy="103588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직선 화살표 연결선 121"/>
              <p:cNvCxnSpPr/>
              <p:nvPr/>
            </p:nvCxnSpPr>
            <p:spPr>
              <a:xfrm flipV="1">
                <a:off x="1735494" y="4359715"/>
                <a:ext cx="339017" cy="146552"/>
              </a:xfrm>
              <a:prstGeom prst="straightConnector1">
                <a:avLst/>
              </a:prstGeom>
              <a:ln w="19050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TextBox 127"/>
                <p:cNvSpPr txBox="1"/>
                <p:nvPr/>
              </p:nvSpPr>
              <p:spPr>
                <a:xfrm>
                  <a:off x="7863799" y="4404377"/>
                  <a:ext cx="325794" cy="3451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𝐸</m:t>
                            </m:r>
                          </m:e>
                        </m:acc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8" name="TextBox 1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3799" y="4404377"/>
                  <a:ext cx="325794" cy="345159"/>
                </a:xfrm>
                <a:prstGeom prst="rect">
                  <a:avLst/>
                </a:prstGeom>
                <a:blipFill>
                  <a:blip r:embed="rId6"/>
                  <a:stretch>
                    <a:fillRect l="-13208" r="-18868" b="-1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TextBox 128"/>
                <p:cNvSpPr txBox="1"/>
                <p:nvPr/>
              </p:nvSpPr>
              <p:spPr>
                <a:xfrm>
                  <a:off x="9578204" y="4370399"/>
                  <a:ext cx="820417" cy="34515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acc>
                              <m:accPr>
                                <m:chr m:val="⃗"/>
                                <m:ctrlP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𝐵</m:t>
                                </m:r>
                              </m:e>
                            </m:acc>
                          </m:e>
                          <m:sup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′</m:t>
                            </m:r>
                          </m:sup>
                        </m:s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9" name="TextBox 1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8204" y="4370399"/>
                  <a:ext cx="820417" cy="345159"/>
                </a:xfrm>
                <a:prstGeom prst="rect">
                  <a:avLst/>
                </a:prstGeom>
                <a:blipFill>
                  <a:blip r:embed="rId7"/>
                  <a:stretch>
                    <a:fillRect l="-4444" r="-4444" b="-701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0" name="그룹 129"/>
            <p:cNvGrpSpPr/>
            <p:nvPr/>
          </p:nvGrpSpPr>
          <p:grpSpPr>
            <a:xfrm>
              <a:off x="7745096" y="2657589"/>
              <a:ext cx="2403499" cy="653510"/>
              <a:chOff x="1310085" y="3852757"/>
              <a:chExt cx="2403499" cy="653510"/>
            </a:xfrm>
          </p:grpSpPr>
          <p:grpSp>
            <p:nvGrpSpPr>
              <p:cNvPr id="131" name="그룹 130"/>
              <p:cNvGrpSpPr/>
              <p:nvPr/>
            </p:nvGrpSpPr>
            <p:grpSpPr>
              <a:xfrm>
                <a:off x="1651505" y="3852757"/>
                <a:ext cx="1716832" cy="555515"/>
                <a:chOff x="1651505" y="3852757"/>
                <a:chExt cx="1716832" cy="555515"/>
              </a:xfrm>
            </p:grpSpPr>
            <p:sp>
              <p:nvSpPr>
                <p:cNvPr id="139" name="타원 138"/>
                <p:cNvSpPr/>
                <p:nvPr/>
              </p:nvSpPr>
              <p:spPr>
                <a:xfrm>
                  <a:off x="1651505" y="3918193"/>
                  <a:ext cx="1716832" cy="490079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직사각형 139"/>
                <p:cNvSpPr/>
                <p:nvPr/>
              </p:nvSpPr>
              <p:spPr>
                <a:xfrm>
                  <a:off x="2477250" y="3852757"/>
                  <a:ext cx="57550" cy="1035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2" name="직선 화살표 연결선 131"/>
              <p:cNvCxnSpPr>
                <a:stCxn id="139" idx="6"/>
              </p:cNvCxnSpPr>
              <p:nvPr/>
            </p:nvCxnSpPr>
            <p:spPr>
              <a:xfrm>
                <a:off x="3368337" y="4163233"/>
                <a:ext cx="345247" cy="16881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직선 화살표 연결선 132"/>
              <p:cNvCxnSpPr/>
              <p:nvPr/>
            </p:nvCxnSpPr>
            <p:spPr>
              <a:xfrm>
                <a:off x="1310085" y="4150491"/>
                <a:ext cx="345247" cy="16881"/>
              </a:xfrm>
              <a:prstGeom prst="straightConnector1">
                <a:avLst/>
              </a:prstGeom>
              <a:ln w="19050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직선 화살표 연결선 133"/>
              <p:cNvCxnSpPr/>
              <p:nvPr/>
            </p:nvCxnSpPr>
            <p:spPr>
              <a:xfrm flipV="1">
                <a:off x="2939143" y="3852757"/>
                <a:ext cx="195943" cy="103588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직선 화살표 연결선 134"/>
              <p:cNvCxnSpPr/>
              <p:nvPr/>
            </p:nvCxnSpPr>
            <p:spPr>
              <a:xfrm flipV="1">
                <a:off x="1735494" y="4359715"/>
                <a:ext cx="339017" cy="146552"/>
              </a:xfrm>
              <a:prstGeom prst="straightConnector1">
                <a:avLst/>
              </a:prstGeom>
              <a:ln w="19050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1" name="그룹 140"/>
            <p:cNvGrpSpPr/>
            <p:nvPr/>
          </p:nvGrpSpPr>
          <p:grpSpPr>
            <a:xfrm>
              <a:off x="7745091" y="4878280"/>
              <a:ext cx="2403499" cy="653510"/>
              <a:chOff x="1310085" y="3852757"/>
              <a:chExt cx="2403499" cy="653510"/>
            </a:xfrm>
          </p:grpSpPr>
          <p:grpSp>
            <p:nvGrpSpPr>
              <p:cNvPr id="142" name="그룹 141"/>
              <p:cNvGrpSpPr/>
              <p:nvPr/>
            </p:nvGrpSpPr>
            <p:grpSpPr>
              <a:xfrm>
                <a:off x="1651505" y="3852757"/>
                <a:ext cx="1716832" cy="555515"/>
                <a:chOff x="1651505" y="3852757"/>
                <a:chExt cx="1716832" cy="555515"/>
              </a:xfrm>
            </p:grpSpPr>
            <p:sp>
              <p:nvSpPr>
                <p:cNvPr id="150" name="타원 149"/>
                <p:cNvSpPr/>
                <p:nvPr/>
              </p:nvSpPr>
              <p:spPr>
                <a:xfrm>
                  <a:off x="1651505" y="3918193"/>
                  <a:ext cx="1716832" cy="490079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직사각형 150"/>
                <p:cNvSpPr/>
                <p:nvPr/>
              </p:nvSpPr>
              <p:spPr>
                <a:xfrm>
                  <a:off x="2477250" y="3852757"/>
                  <a:ext cx="57550" cy="1035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43" name="직선 화살표 연결선 142"/>
              <p:cNvCxnSpPr>
                <a:stCxn id="150" idx="6"/>
              </p:cNvCxnSpPr>
              <p:nvPr/>
            </p:nvCxnSpPr>
            <p:spPr>
              <a:xfrm>
                <a:off x="3368337" y="4163233"/>
                <a:ext cx="345247" cy="16881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직선 화살표 연결선 143"/>
              <p:cNvCxnSpPr/>
              <p:nvPr/>
            </p:nvCxnSpPr>
            <p:spPr>
              <a:xfrm>
                <a:off x="1310085" y="4150491"/>
                <a:ext cx="345247" cy="16881"/>
              </a:xfrm>
              <a:prstGeom prst="straightConnector1">
                <a:avLst/>
              </a:prstGeom>
              <a:ln w="19050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직선 화살표 연결선 144"/>
              <p:cNvCxnSpPr/>
              <p:nvPr/>
            </p:nvCxnSpPr>
            <p:spPr>
              <a:xfrm flipV="1">
                <a:off x="2939143" y="3852757"/>
                <a:ext cx="195943" cy="103588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직선 화살표 연결선 145"/>
              <p:cNvCxnSpPr/>
              <p:nvPr/>
            </p:nvCxnSpPr>
            <p:spPr>
              <a:xfrm flipV="1">
                <a:off x="1735494" y="4359715"/>
                <a:ext cx="339017" cy="146552"/>
              </a:xfrm>
              <a:prstGeom prst="straightConnector1">
                <a:avLst/>
              </a:prstGeom>
              <a:ln w="19050"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2" name="TextBox 151"/>
                <p:cNvSpPr txBox="1"/>
                <p:nvPr/>
              </p:nvSpPr>
              <p:spPr>
                <a:xfrm>
                  <a:off x="9093369" y="1879059"/>
                  <a:ext cx="74802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𝐽</m:t>
                            </m:r>
                          </m:e>
                          <m:sup>
                            <m:r>
                              <a:rPr kumimoji="0" 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′</m:t>
                            </m:r>
                          </m:sup>
                        </m:sSup>
                        <m:r>
                          <a:rPr kumimoji="0" lang="en-US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=0</m:t>
                        </m:r>
                      </m:oMath>
                    </m:oMathPara>
                  </a14:m>
                  <a:endPara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2" name="TextBox 1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3369" y="1879059"/>
                  <a:ext cx="748025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9016" r="-5738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8" name="그룹 13"/>
            <p:cNvGrpSpPr/>
            <p:nvPr/>
          </p:nvGrpSpPr>
          <p:grpSpPr>
            <a:xfrm>
              <a:off x="7639487" y="5513713"/>
              <a:ext cx="220853" cy="319299"/>
              <a:chOff x="8311587" y="1196752"/>
              <a:chExt cx="220853" cy="319299"/>
            </a:xfrm>
          </p:grpSpPr>
          <p:sp>
            <p:nvSpPr>
              <p:cNvPr id="159" name="Oval 28"/>
              <p:cNvSpPr>
                <a:spLocks noChangeArrowheads="1"/>
              </p:cNvSpPr>
              <p:nvPr/>
            </p:nvSpPr>
            <p:spPr bwMode="auto">
              <a:xfrm>
                <a:off x="8367546" y="1196752"/>
                <a:ext cx="114903" cy="114829"/>
              </a:xfrm>
              <a:prstGeom prst="ellipse">
                <a:avLst/>
              </a:pr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0" name="Freeform 27"/>
              <p:cNvSpPr>
                <a:spLocks/>
              </p:cNvSpPr>
              <p:nvPr/>
            </p:nvSpPr>
            <p:spPr bwMode="auto">
              <a:xfrm>
                <a:off x="8419775" y="1316767"/>
                <a:ext cx="746" cy="1148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80"/>
                  </a:cxn>
                </a:cxnLst>
                <a:rect l="0" t="0" r="r" b="b"/>
                <a:pathLst>
                  <a:path w="1" h="180">
                    <a:moveTo>
                      <a:pt x="0" y="0"/>
                    </a:moveTo>
                    <a:lnTo>
                      <a:pt x="1" y="180"/>
                    </a:lnTo>
                  </a:path>
                </a:pathLst>
              </a:cu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1" name="Freeform 26"/>
              <p:cNvSpPr>
                <a:spLocks/>
              </p:cNvSpPr>
              <p:nvPr/>
            </p:nvSpPr>
            <p:spPr bwMode="auto">
              <a:xfrm>
                <a:off x="8325017" y="1431596"/>
                <a:ext cx="85804" cy="75565"/>
              </a:xfrm>
              <a:custGeom>
                <a:avLst/>
                <a:gdLst/>
                <a:ahLst/>
                <a:cxnLst>
                  <a:cxn ang="0">
                    <a:pos x="135" y="0"/>
                  </a:cxn>
                  <a:cxn ang="0">
                    <a:pos x="0" y="119"/>
                  </a:cxn>
                </a:cxnLst>
                <a:rect l="0" t="0" r="r" b="b"/>
                <a:pathLst>
                  <a:path w="135" h="119">
                    <a:moveTo>
                      <a:pt x="135" y="0"/>
                    </a:moveTo>
                    <a:lnTo>
                      <a:pt x="0" y="119"/>
                    </a:lnTo>
                  </a:path>
                </a:pathLst>
              </a:cu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2" name="Freeform 25"/>
              <p:cNvSpPr>
                <a:spLocks/>
              </p:cNvSpPr>
              <p:nvPr/>
            </p:nvSpPr>
            <p:spPr bwMode="auto">
              <a:xfrm>
                <a:off x="8430967" y="1431596"/>
                <a:ext cx="101473" cy="8445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133"/>
                  </a:cxn>
                </a:cxnLst>
                <a:rect l="0" t="0" r="r" b="b"/>
                <a:pathLst>
                  <a:path w="159" h="133">
                    <a:moveTo>
                      <a:pt x="0" y="0"/>
                    </a:moveTo>
                    <a:lnTo>
                      <a:pt x="159" y="133"/>
                    </a:lnTo>
                  </a:path>
                </a:pathLst>
              </a:cu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3" name="Freeform 24"/>
              <p:cNvSpPr>
                <a:spLocks/>
              </p:cNvSpPr>
              <p:nvPr/>
            </p:nvSpPr>
            <p:spPr bwMode="auto">
              <a:xfrm>
                <a:off x="8311587" y="1325657"/>
                <a:ext cx="106696" cy="57044"/>
              </a:xfrm>
              <a:custGeom>
                <a:avLst/>
                <a:gdLst/>
                <a:ahLst/>
                <a:cxnLst>
                  <a:cxn ang="0">
                    <a:pos x="165" y="0"/>
                  </a:cxn>
                  <a:cxn ang="0">
                    <a:pos x="0" y="90"/>
                  </a:cxn>
                </a:cxnLst>
                <a:rect l="0" t="0" r="r" b="b"/>
                <a:pathLst>
                  <a:path w="165" h="90">
                    <a:moveTo>
                      <a:pt x="165" y="0"/>
                    </a:moveTo>
                    <a:lnTo>
                      <a:pt x="0" y="90"/>
                    </a:lnTo>
                  </a:path>
                </a:pathLst>
              </a:cu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4" name="Freeform 23"/>
              <p:cNvSpPr>
                <a:spLocks/>
              </p:cNvSpPr>
              <p:nvPr/>
            </p:nvSpPr>
            <p:spPr bwMode="auto">
              <a:xfrm>
                <a:off x="8418283" y="1325657"/>
                <a:ext cx="94012" cy="666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0" y="105"/>
                  </a:cxn>
                </a:cxnLst>
                <a:rect l="0" t="0" r="r" b="b"/>
                <a:pathLst>
                  <a:path w="150" h="105">
                    <a:moveTo>
                      <a:pt x="0" y="0"/>
                    </a:moveTo>
                    <a:lnTo>
                      <a:pt x="150" y="105"/>
                    </a:lnTo>
                  </a:path>
                </a:pathLst>
              </a:custGeom>
              <a:noFill/>
              <a:ln w="28575">
                <a:solidFill>
                  <a:srgbClr val="00B05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</p:grpSp>
      <p:grpSp>
        <p:nvGrpSpPr>
          <p:cNvPr id="170" name="그룹 169"/>
          <p:cNvGrpSpPr/>
          <p:nvPr/>
        </p:nvGrpSpPr>
        <p:grpSpPr>
          <a:xfrm>
            <a:off x="3933282" y="2352085"/>
            <a:ext cx="3476432" cy="2422394"/>
            <a:chOff x="4000486" y="2251588"/>
            <a:chExt cx="3476432" cy="24223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직사각형 156"/>
                <p:cNvSpPr/>
                <p:nvPr/>
              </p:nvSpPr>
              <p:spPr>
                <a:xfrm>
                  <a:off x="4000486" y="2251588"/>
                  <a:ext cx="3476432" cy="242239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</m:t>
                            </m:r>
                            <m: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𝐵</m:t>
                            </m:r>
                          </m:e>
                          <m:sub>
                            <m: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𝑥</m:t>
                            </m:r>
                          </m:sub>
                        </m:sSub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sSup>
                          <m:sSupPr>
                            <m:ctrlP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e>
                          <m:sup>
                            <m: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𝑦𝑧</m:t>
                            </m:r>
                          </m:sup>
                        </m:sSup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sSubSup>
                          <m:sSubSupPr>
                            <m:ctrlP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kumimoji="0" lang="en-US" altLang="ko-KR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Λ</m:t>
                            </m:r>
                          </m:e>
                          <m:sub>
                            <m: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𝛼</m:t>
                            </m:r>
                            <m: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b>
                          <m:sup>
                            <m: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𝑦</m:t>
                            </m:r>
                          </m:sup>
                        </m:sSubSup>
                        <m:sSubSup>
                          <m:sSubSupPr>
                            <m:ctrlP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kumimoji="0" lang="en-US" altLang="ko-KR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Λ</m:t>
                            </m:r>
                          </m:e>
                          <m:sub>
                            <m: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𝛽</m:t>
                            </m:r>
                            <m: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b>
                          <m:sup>
                            <m: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𝑧</m:t>
                            </m:r>
                          </m:sup>
                        </m:sSubSup>
                        <m:sSup>
                          <m:sSupPr>
                            <m:ctrlP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𝐹</m:t>
                            </m:r>
                          </m:e>
                          <m:sup>
                            <m:sSup>
                              <m:sSupPr>
                                <m:ctrlPr>
                                  <a:rPr kumimoji="0" lang="en-US" altLang="ko-KR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ko-KR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𝛼</m:t>
                                </m:r>
                              </m:e>
                              <m:sup>
                                <m:r>
                                  <a:rPr kumimoji="0" lang="en-US" altLang="ko-KR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kumimoji="0" lang="en-US" altLang="ko-KR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ko-KR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𝛽</m:t>
                                </m:r>
                              </m:e>
                              <m:sup>
                                <m:r>
                                  <a:rPr kumimoji="0" lang="en-US" altLang="ko-KR" sz="24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′</m:t>
                                </m:r>
                              </m:sup>
                            </m:sSup>
                          </m:sup>
                        </m:sSup>
                      </m:oMath>
                    </m:oMathPara>
                  </a14:m>
                  <a:endParaRPr kumimoji="0" lang="en-US" altLang="ko-KR" sz="24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50" charset="-127"/>
                    <a:cs typeface="+mn-cs"/>
                  </a:endParaRPr>
                </a:p>
                <a:p>
                  <a:pPr marL="457200" marR="0" lvl="1" indent="0" algn="l" defTabSz="914400" rtl="0" eaLnBrk="1" fontAlgn="auto" latinLnBrk="1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2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맑은 고딕"/>
                      <a:ea typeface="맑은 고딕" panose="020B0503020000020004" pitchFamily="50" charset="-127"/>
                      <a:cs typeface="+mn-cs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𝛾</m:t>
                      </m:r>
                      <m:d>
                        <m:dPr>
                          <m:ctrlP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𝑉</m:t>
                              </m:r>
                            </m:num>
                            <m:den>
                              <m:r>
                                <a:rPr kumimoji="0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𝑐</m:t>
                              </m:r>
                            </m:den>
                          </m:f>
                          <m:sSubSup>
                            <m:sSubSupPr>
                              <m:ctrlPr>
                                <a:rPr kumimoji="0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0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sub>
                            <m:sup>
                              <m:r>
                                <a:rPr kumimoji="0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bSup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Sup>
                            <m:sSubSupPr>
                              <m:ctrlPr>
                                <a:rPr kumimoji="0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bSupPr>
                            <m:e>
                              <m:r>
                                <a:rPr kumimoji="0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𝐵</m:t>
                              </m:r>
                            </m:e>
                            <m:sub>
                              <m:r>
                                <a:rPr kumimoji="0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sub>
                            <m:sup>
                              <m:r>
                                <a:rPr kumimoji="0" lang="en-US" altLang="ko-KR" sz="2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a14:m>
                  <a:r>
                    <a:rPr kumimoji="0" lang="en-US" altLang="ko-KR" sz="2400" b="0" i="1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맑은 고딕" panose="020B0503020000020004" pitchFamily="50" charset="-127"/>
                      <a:cs typeface="+mn-cs"/>
                    </a:rPr>
                    <a:t> </a:t>
                  </a:r>
                </a:p>
                <a:p>
                  <a:pPr marL="0" marR="0" lvl="0" indent="0" algn="l" defTabSz="914400" rtl="0" eaLnBrk="1" fontAlgn="auto" latinLnBrk="1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   </m:t>
                      </m: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⟹</m:t>
                      </m:r>
                    </m:oMath>
                  </a14:m>
                  <a:r>
                    <a:rPr kumimoji="0" lang="en-US" sz="1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맑은 고딕"/>
                      <a:ea typeface="+mn-ea"/>
                      <a:cs typeface="+mn-cs"/>
                    </a:rPr>
                    <a:t>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kumimoji="0" lang="en-US" altLang="ko-KR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𝑩</m:t>
                          </m:r>
                        </m:e>
                        <m:sub>
                          <m:r>
                            <a:rPr kumimoji="0" lang="en-US" altLang="ko-KR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𝒙</m:t>
                          </m:r>
                        </m:sub>
                      </m:sSub>
                      <m:r>
                        <a:rPr kumimoji="0" lang="en-US" altLang="ko-KR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=−</m:t>
                      </m:r>
                      <m:f>
                        <m:fPr>
                          <m:ctrlPr>
                            <a:rPr kumimoji="0" lang="en-US" altLang="ko-KR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altLang="ko-KR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𝜸</m:t>
                          </m:r>
                          <m:r>
                            <a:rPr kumimoji="0" lang="en-US" altLang="ko-KR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𝑽</m:t>
                          </m:r>
                        </m:num>
                        <m:den>
                          <m:r>
                            <a:rPr kumimoji="0" lang="en-US" altLang="ko-KR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𝒄</m:t>
                          </m:r>
                        </m:den>
                      </m:f>
                      <m:sSubSup>
                        <m:sSubSupPr>
                          <m:ctrlPr>
                            <a:rPr kumimoji="0" lang="en-US" altLang="ko-KR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SupPr>
                        <m:e>
                          <m:r>
                            <a:rPr kumimoji="0" lang="en-US" altLang="ko-KR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𝑬</m:t>
                          </m:r>
                        </m:e>
                        <m:sub>
                          <m:r>
                            <a:rPr kumimoji="0" lang="en-US" altLang="ko-KR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𝒚</m:t>
                          </m:r>
                        </m:sub>
                        <m:sup>
                          <m:r>
                            <a:rPr kumimoji="0" lang="en-US" altLang="ko-KR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bSup>
                    </m:oMath>
                  </a14:m>
                  <a:r>
                    <a:rPr kumimoji="0" lang="en-US" sz="1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맑은 고딕"/>
                      <a:ea typeface="+mn-ea"/>
                      <a:cs typeface="+mn-cs"/>
                    </a:rPr>
                    <a:t> </a:t>
                  </a: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57" name="직사각형 1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0486" y="2251588"/>
                  <a:ext cx="3476432" cy="2422394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8" name="직선 화살표 연결선 167"/>
            <p:cNvCxnSpPr/>
            <p:nvPr/>
          </p:nvCxnSpPr>
          <p:spPr>
            <a:xfrm flipV="1">
              <a:off x="5981991" y="3030198"/>
              <a:ext cx="709126" cy="84664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/>
                <p:cNvSpPr txBox="1"/>
                <p:nvPr/>
              </p:nvSpPr>
              <p:spPr>
                <a:xfrm>
                  <a:off x="6716671" y="2919211"/>
                  <a:ext cx="20999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</m:t>
                        </m:r>
                      </m:oMath>
                    </m:oMathPara>
                  </a14:m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맑은 고딕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69" name="TextBox 1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16671" y="2919211"/>
                  <a:ext cx="209994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20588" r="-20588" b="-108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3405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27753" y="1182555"/>
                <a:ext cx="740521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marR="0" lvl="0" indent="-45720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ko-KR" altLang="en-US" sz="36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뉴튼</a:t>
                </a:r>
                <a:r>
                  <a:rPr kumimoji="0" lang="en-US" altLang="ko-KR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:r>
                  <a:rPr kumimoji="0" lang="ko-KR" altLang="en-US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극한</a:t>
                </a:r>
                <a:r>
                  <a:rPr kumimoji="0" lang="en-US" altLang="ko-KR" sz="3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:  </a:t>
                </a:r>
                <a14:m>
                  <m:oMath xmlns:m="http://schemas.openxmlformats.org/officeDocument/2006/math">
                    <m:r>
                      <a:rPr kumimoji="0" lang="en-US" altLang="ko-KR" sz="3600" b="1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𝒄</m:t>
                    </m:r>
                    <m:r>
                      <a:rPr kumimoji="0" lang="en-US" altLang="ko-KR" sz="36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→∞</m:t>
                    </m:r>
                  </m:oMath>
                </a14:m>
                <a:endParaRPr kumimoji="0" lang="ko-KR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753" y="1182555"/>
                <a:ext cx="7405216" cy="646331"/>
              </a:xfrm>
              <a:prstGeom prst="rect">
                <a:avLst/>
              </a:prstGeom>
              <a:blipFill>
                <a:blip r:embed="rId2"/>
                <a:stretch>
                  <a:fillRect l="-2224" t="-16038" b="-339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91083" y="2294796"/>
            <a:ext cx="4922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i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로렌츠 변환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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갈릴레오 변환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210337" y="3033372"/>
                <a:ext cx="3802160" cy="1666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𝑡</m:t>
                        </m:r>
                      </m:e>
                      <m:sup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ko-KR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altLang="ko-KR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ko-KR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kumimoji="0" lang="en-US" altLang="ko-KR" sz="24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ko-KR" sz="24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kumimoji="0" lang="en-US" altLang="ko-KR" sz="24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0" lang="en-US" altLang="ko-KR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kumimoji="0" lang="en-US" altLang="ko-KR" sz="24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ko-KR" sz="24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kumimoji="0" lang="en-US" altLang="ko-KR" sz="24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kumimoji="0" lang="en-US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(</a:t>
                </a:r>
                <a14:m>
                  <m:oMath xmlns:m="http://schemas.openxmlformats.org/officeDocument/2006/math"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𝑡</m:t>
                    </m:r>
                    <m:r>
                      <a:rPr kumimoji="0" lang="en-US" altLang="ko-KR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𝑣</m:t>
                        </m:r>
                      </m:num>
                      <m:den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𝑐</m:t>
                        </m:r>
                      </m:den>
                    </m:f>
                    <m:f>
                      <m:f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num>
                      <m:den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𝑐</m:t>
                        </m:r>
                      </m:den>
                    </m:f>
                  </m:oMath>
                </a14:m>
                <a:r>
                  <a:rPr kumimoji="0" lang="en-US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ko-KR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kumimoji="0" lang="en-US" altLang="ko-KR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r>
                              <a:rPr kumimoji="0" lang="en-US" altLang="ko-KR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cs typeface="+mn-cs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kumimoji="0" lang="en-US" altLang="ko-KR" sz="24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ko-KR" sz="24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kumimoji="0" lang="en-US" altLang="ko-KR" sz="24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kumimoji="0" lang="en-US" altLang="ko-KR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/</m:t>
                            </m:r>
                            <m:sSup>
                              <m:sSupPr>
                                <m:ctrlPr>
                                  <a:rPr kumimoji="0" lang="en-US" altLang="ko-KR" sz="24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altLang="ko-KR" sz="24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kumimoji="0" lang="en-US" altLang="ko-KR" sz="2400" b="0" i="1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kumimoji="0" lang="en-US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(</a:t>
                </a:r>
                <a14:m>
                  <m:oMath xmlns:m="http://schemas.openxmlformats.org/officeDocument/2006/math">
                    <m:r>
                      <a:rPr kumimoji="0" lang="en-US" altLang="ko-KR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𝑥</m:t>
                    </m:r>
                    <m:r>
                      <a:rPr kumimoji="0" lang="en-US" altLang="ko-KR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en-US" altLang="ko-KR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𝑣</m:t>
                        </m:r>
                      </m:num>
                      <m:den>
                        <m:r>
                          <a:rPr kumimoji="0" lang="en-US" altLang="ko-KR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𝑐</m:t>
                        </m:r>
                      </m:den>
                    </m:f>
                    <m:r>
                      <a:rPr kumimoji="0" lang="en-US" altLang="ko-KR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 </m:t>
                    </m:r>
                    <m:r>
                      <a:rPr kumimoji="0" lang="en-US" altLang="ko-KR" sz="24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𝑐𝑡</m:t>
                    </m:r>
                  </m:oMath>
                </a14:m>
                <a:r>
                  <a:rPr kumimoji="0" lang="en-US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)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=</m:t>
                    </m:r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</m:oMath>
                </a14:m>
                <a:r>
                  <a:rPr kumimoji="0" lang="en-US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𝑧</m:t>
                        </m:r>
                      </m:e>
                      <m:sup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=</m:t>
                    </m:r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𝑧</m:t>
                    </m:r>
                  </m:oMath>
                </a14:m>
                <a:endPara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0337" y="3033372"/>
                <a:ext cx="3802160" cy="1666482"/>
              </a:xfrm>
              <a:prstGeom prst="rect">
                <a:avLst/>
              </a:prstGeom>
              <a:blipFill>
                <a:blip r:embed="rId3"/>
                <a:stretch>
                  <a:fillRect l="-482" b="-76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218192" y="5477063"/>
                <a:ext cx="25851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𝑡</m:t>
                          </m:r>
                        </m:e>
                        <m:sup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altLang="ko-KR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=</m:t>
                      </m:r>
                      <m:r>
                        <a:rPr kumimoji="0" lang="en-US" altLang="ko-KR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𝑡</m:t>
                      </m:r>
                    </m:oMath>
                  </m:oMathPara>
                </a14:m>
                <a:endParaRPr kumimoji="0" lang="en-US" altLang="ko-KR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altLang="ko-KR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=</m:t>
                      </m:r>
                      <m:r>
                        <a:rPr kumimoji="0" lang="en-US" altLang="ko-KR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𝑥</m:t>
                      </m:r>
                      <m:r>
                        <a:rPr kumimoji="0" lang="en-US" altLang="ko-KR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−</m:t>
                      </m:r>
                      <m:r>
                        <a:rPr kumimoji="0" lang="en-US" altLang="ko-KR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𝑣</m:t>
                      </m:r>
                      <m:r>
                        <a:rPr kumimoji="0" lang="en-US" altLang="ko-KR" sz="2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𝑡</m:t>
                      </m:r>
                    </m:oMath>
                  </m:oMathPara>
                </a14:m>
                <a:endPara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=</m:t>
                    </m:r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𝑦</m:t>
                    </m:r>
                  </m:oMath>
                </a14:m>
                <a:r>
                  <a:rPr kumimoji="0" lang="en-US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𝑧</m:t>
                        </m:r>
                      </m:e>
                      <m:sup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=</m:t>
                    </m:r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cs typeface="+mn-cs"/>
                      </a:rPr>
                      <m:t>𝑧</m:t>
                    </m:r>
                  </m:oMath>
                </a14:m>
                <a:endPara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192" y="5477063"/>
                <a:ext cx="2585112" cy="1200329"/>
              </a:xfrm>
              <a:prstGeom prst="rect">
                <a:avLst/>
              </a:prstGeom>
              <a:blipFill>
                <a:blip r:embed="rId4"/>
                <a:stretch>
                  <a:fillRect l="-708" b="-1066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아래쪽 화살표 20"/>
          <p:cNvSpPr/>
          <p:nvPr/>
        </p:nvSpPr>
        <p:spPr>
          <a:xfrm>
            <a:off x="1735055" y="4947238"/>
            <a:ext cx="216024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987317" y="1694984"/>
            <a:ext cx="5361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ii)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절대 시공간의 거리 구조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172200" y="2390095"/>
                <a:ext cx="5829299" cy="138499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=−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∆</m:t>
                            </m:r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∆</m:t>
                            </m:r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𝑙</m:t>
                            </m:r>
                          </m:e>
                        </m:d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altLang="ko-KR" sz="2000" b="0" i="1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맑은 고딕" panose="020B0503020000020004" pitchFamily="50" charset="-127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≅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∆</m:t>
                            </m:r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∆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≅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∆</m:t>
                            </m:r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  <m:r>
                              <a:rPr kumimoji="0" lang="en-US" altLang="ko-KR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e>
                        </m:d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  </a:t>
                </a:r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∆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=∆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′</m:t>
                    </m:r>
                  </m:oMath>
                </a14:m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.   </a:t>
                </a:r>
                <a:endParaRPr kumimoji="0" lang="en-US" altLang="ko-KR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Consequently</a:t>
                </a:r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, we also obtain </a:t>
                </a: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∆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𝑙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=∆</m:t>
                    </m:r>
                    <m:r>
                      <a:rPr kumimoji="0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𝑙</m:t>
                    </m:r>
                    <m:r>
                      <a:rPr kumimoji="0" lang="en-US" altLang="ko-KR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′</m:t>
                    </m:r>
                  </m:oMath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390095"/>
                <a:ext cx="5829299" cy="1384995"/>
              </a:xfrm>
              <a:prstGeom prst="rect">
                <a:avLst/>
              </a:prstGeom>
              <a:blipFill>
                <a:blip r:embed="rId5"/>
                <a:stretch>
                  <a:fillRect l="-2720" b="-616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5914832" y="4238189"/>
            <a:ext cx="5288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iii)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인과 구조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39" name="직선 연결선 38"/>
          <p:cNvCxnSpPr/>
          <p:nvPr/>
        </p:nvCxnSpPr>
        <p:spPr>
          <a:xfrm>
            <a:off x="5987317" y="5906980"/>
            <a:ext cx="2088232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그룹 41"/>
          <p:cNvGrpSpPr/>
          <p:nvPr/>
        </p:nvGrpSpPr>
        <p:grpSpPr>
          <a:xfrm>
            <a:off x="5904644" y="5313296"/>
            <a:ext cx="1889747" cy="1126316"/>
            <a:chOff x="5940152" y="4465171"/>
            <a:chExt cx="1829015" cy="2189899"/>
          </a:xfrm>
        </p:grpSpPr>
        <p:sp>
          <p:nvSpPr>
            <p:cNvPr id="43" name="Oval 15"/>
            <p:cNvSpPr>
              <a:spLocks noChangeArrowheads="1"/>
            </p:cNvSpPr>
            <p:nvPr/>
          </p:nvSpPr>
          <p:spPr bwMode="auto">
            <a:xfrm>
              <a:off x="5940152" y="4465171"/>
              <a:ext cx="1829015" cy="5098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4" name="AutoShape 14"/>
            <p:cNvSpPr>
              <a:spLocks noChangeShapeType="1"/>
            </p:cNvSpPr>
            <p:nvPr/>
          </p:nvSpPr>
          <p:spPr bwMode="auto">
            <a:xfrm>
              <a:off x="5940152" y="4695839"/>
              <a:ext cx="1829015" cy="1829505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stealth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5" name="AutoShape 13"/>
            <p:cNvSpPr>
              <a:spLocks noChangeShapeType="1"/>
            </p:cNvSpPr>
            <p:nvPr/>
          </p:nvSpPr>
          <p:spPr bwMode="auto">
            <a:xfrm flipH="1">
              <a:off x="6055072" y="4695839"/>
              <a:ext cx="1711110" cy="1829505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stealth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6" name="Freeform 8"/>
            <p:cNvSpPr>
              <a:spLocks/>
            </p:cNvSpPr>
            <p:nvPr/>
          </p:nvSpPr>
          <p:spPr bwMode="auto">
            <a:xfrm>
              <a:off x="6055072" y="6525344"/>
              <a:ext cx="1707379" cy="1297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" y="69"/>
                </a:cxn>
                <a:cxn ang="0">
                  <a:pos x="468" y="143"/>
                </a:cxn>
                <a:cxn ang="0">
                  <a:pos x="1263" y="202"/>
                </a:cxn>
                <a:cxn ang="0">
                  <a:pos x="2148" y="128"/>
                </a:cxn>
                <a:cxn ang="0">
                  <a:pos x="2508" y="84"/>
                </a:cxn>
                <a:cxn ang="0">
                  <a:pos x="2689" y="9"/>
                </a:cxn>
              </a:cxnLst>
              <a:rect l="0" t="0" r="r" b="b"/>
              <a:pathLst>
                <a:path w="2689" h="204">
                  <a:moveTo>
                    <a:pt x="0" y="0"/>
                  </a:moveTo>
                  <a:cubicBezTo>
                    <a:pt x="18" y="12"/>
                    <a:pt x="30" y="45"/>
                    <a:pt x="108" y="69"/>
                  </a:cubicBezTo>
                  <a:cubicBezTo>
                    <a:pt x="186" y="93"/>
                    <a:pt x="276" y="121"/>
                    <a:pt x="468" y="143"/>
                  </a:cubicBezTo>
                  <a:cubicBezTo>
                    <a:pt x="660" y="165"/>
                    <a:pt x="983" y="204"/>
                    <a:pt x="1263" y="202"/>
                  </a:cubicBezTo>
                  <a:cubicBezTo>
                    <a:pt x="1543" y="200"/>
                    <a:pt x="1941" y="148"/>
                    <a:pt x="2148" y="128"/>
                  </a:cubicBezTo>
                  <a:cubicBezTo>
                    <a:pt x="2355" y="108"/>
                    <a:pt x="2418" y="104"/>
                    <a:pt x="2508" y="84"/>
                  </a:cubicBezTo>
                  <a:cubicBezTo>
                    <a:pt x="2598" y="64"/>
                    <a:pt x="2651" y="25"/>
                    <a:pt x="2689" y="9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47" name="그룹 46"/>
          <p:cNvGrpSpPr/>
          <p:nvPr/>
        </p:nvGrpSpPr>
        <p:grpSpPr>
          <a:xfrm>
            <a:off x="6399174" y="5382322"/>
            <a:ext cx="936104" cy="1020333"/>
            <a:chOff x="5940152" y="4581681"/>
            <a:chExt cx="1829015" cy="2073389"/>
          </a:xfrm>
        </p:grpSpPr>
        <p:sp>
          <p:nvSpPr>
            <p:cNvPr id="48" name="Oval 15"/>
            <p:cNvSpPr>
              <a:spLocks noChangeArrowheads="1"/>
            </p:cNvSpPr>
            <p:nvPr/>
          </p:nvSpPr>
          <p:spPr bwMode="auto">
            <a:xfrm>
              <a:off x="5940152" y="4581681"/>
              <a:ext cx="1829015" cy="22831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49" name="AutoShape 14"/>
            <p:cNvSpPr>
              <a:spLocks noChangeShapeType="1"/>
            </p:cNvSpPr>
            <p:nvPr/>
          </p:nvSpPr>
          <p:spPr bwMode="auto">
            <a:xfrm>
              <a:off x="5940152" y="4695839"/>
              <a:ext cx="1829015" cy="1829505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stealth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0" name="AutoShape 13"/>
            <p:cNvSpPr>
              <a:spLocks noChangeShapeType="1"/>
            </p:cNvSpPr>
            <p:nvPr/>
          </p:nvSpPr>
          <p:spPr bwMode="auto">
            <a:xfrm flipH="1">
              <a:off x="6055072" y="4695839"/>
              <a:ext cx="1711110" cy="1829505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stealth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51" name="Freeform 8"/>
            <p:cNvSpPr>
              <a:spLocks/>
            </p:cNvSpPr>
            <p:nvPr/>
          </p:nvSpPr>
          <p:spPr bwMode="auto">
            <a:xfrm>
              <a:off x="6055072" y="6525344"/>
              <a:ext cx="1707379" cy="1297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" y="69"/>
                </a:cxn>
                <a:cxn ang="0">
                  <a:pos x="468" y="143"/>
                </a:cxn>
                <a:cxn ang="0">
                  <a:pos x="1263" y="202"/>
                </a:cxn>
                <a:cxn ang="0">
                  <a:pos x="2148" y="128"/>
                </a:cxn>
                <a:cxn ang="0">
                  <a:pos x="2508" y="84"/>
                </a:cxn>
                <a:cxn ang="0">
                  <a:pos x="2689" y="9"/>
                </a:cxn>
              </a:cxnLst>
              <a:rect l="0" t="0" r="r" b="b"/>
              <a:pathLst>
                <a:path w="2689" h="204">
                  <a:moveTo>
                    <a:pt x="0" y="0"/>
                  </a:moveTo>
                  <a:cubicBezTo>
                    <a:pt x="18" y="12"/>
                    <a:pt x="30" y="45"/>
                    <a:pt x="108" y="69"/>
                  </a:cubicBezTo>
                  <a:cubicBezTo>
                    <a:pt x="186" y="93"/>
                    <a:pt x="276" y="121"/>
                    <a:pt x="468" y="143"/>
                  </a:cubicBezTo>
                  <a:cubicBezTo>
                    <a:pt x="660" y="165"/>
                    <a:pt x="983" y="204"/>
                    <a:pt x="1263" y="202"/>
                  </a:cubicBezTo>
                  <a:cubicBezTo>
                    <a:pt x="1543" y="200"/>
                    <a:pt x="1941" y="148"/>
                    <a:pt x="2148" y="128"/>
                  </a:cubicBezTo>
                  <a:cubicBezTo>
                    <a:pt x="2355" y="108"/>
                    <a:pt x="2418" y="104"/>
                    <a:pt x="2508" y="84"/>
                  </a:cubicBezTo>
                  <a:cubicBezTo>
                    <a:pt x="2598" y="64"/>
                    <a:pt x="2651" y="25"/>
                    <a:pt x="2689" y="9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cxnSp>
        <p:nvCxnSpPr>
          <p:cNvPr id="52" name="직선 화살표 연결선 51"/>
          <p:cNvCxnSpPr/>
          <p:nvPr/>
        </p:nvCxnSpPr>
        <p:spPr>
          <a:xfrm flipV="1">
            <a:off x="6894916" y="4999451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자유형 52"/>
          <p:cNvSpPr/>
          <p:nvPr/>
        </p:nvSpPr>
        <p:spPr>
          <a:xfrm>
            <a:off x="7137932" y="5181592"/>
            <a:ext cx="571500" cy="476250"/>
          </a:xfrm>
          <a:custGeom>
            <a:avLst/>
            <a:gdLst>
              <a:gd name="connsiteX0" fmla="*/ 0 w 571500"/>
              <a:gd name="connsiteY0" fmla="*/ 476250 h 476250"/>
              <a:gd name="connsiteX1" fmla="*/ 457200 w 571500"/>
              <a:gd name="connsiteY1" fmla="*/ 247650 h 476250"/>
              <a:gd name="connsiteX2" fmla="*/ 571500 w 571500"/>
              <a:gd name="connsiteY2" fmla="*/ 0 h 476250"/>
              <a:gd name="connsiteX3" fmla="*/ 571500 w 571500"/>
              <a:gd name="connsiteY3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1500" h="476250">
                <a:moveTo>
                  <a:pt x="0" y="476250"/>
                </a:moveTo>
                <a:cubicBezTo>
                  <a:pt x="180975" y="401637"/>
                  <a:pt x="361950" y="327025"/>
                  <a:pt x="457200" y="247650"/>
                </a:cubicBezTo>
                <a:cubicBezTo>
                  <a:pt x="552450" y="168275"/>
                  <a:pt x="571500" y="0"/>
                  <a:pt x="571500" y="0"/>
                </a:cubicBezTo>
                <a:lnTo>
                  <a:pt x="571500" y="0"/>
                </a:lnTo>
              </a:path>
            </a:pathLst>
          </a:custGeom>
          <a:noFill/>
          <a:ln w="12700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708336" y="4933300"/>
                <a:ext cx="1588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𝑡</m:t>
                      </m:r>
                    </m:oMath>
                  </m:oMathPara>
                </a14:m>
                <a:endPara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8336" y="4933300"/>
                <a:ext cx="158890" cy="246221"/>
              </a:xfrm>
              <a:prstGeom prst="rect">
                <a:avLst/>
              </a:prstGeom>
              <a:blipFill>
                <a:blip r:embed="rId6"/>
                <a:stretch>
                  <a:fillRect l="-14815" r="-11111" b="-73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7824461" y="5863548"/>
                <a:ext cx="18735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461" y="5863548"/>
                <a:ext cx="187359" cy="246221"/>
              </a:xfrm>
              <a:prstGeom prst="rect">
                <a:avLst/>
              </a:prstGeom>
              <a:blipFill>
                <a:blip r:embed="rId7"/>
                <a:stretch>
                  <a:fillRect l="-10000" r="-6667" b="-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493087" y="4844523"/>
                <a:ext cx="662746" cy="3489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ko-KR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0" lang="en-US" altLang="ko-KR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𝑐</m:t>
                        </m:r>
                      </m:den>
                    </m:f>
                    <m:r>
                      <a:rPr kumimoji="0" lang="en-US" altLang="ko-KR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</m:oMath>
                </a14:m>
                <a:r>
                  <a:rPr kumimoji="0" lang="ko-KR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087" y="4844523"/>
                <a:ext cx="662746" cy="348942"/>
              </a:xfrm>
              <a:prstGeom prst="rect">
                <a:avLst/>
              </a:prstGeom>
              <a:blipFill>
                <a:blip r:embed="rId8"/>
                <a:stretch>
                  <a:fillRect l="-9174" b="-105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551302" y="5466317"/>
                <a:ext cx="1759200" cy="3781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ko-KR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𝑡</m:t>
                    </m:r>
                    <m:r>
                      <a:rPr kumimoji="0" lang="en-US" altLang="ko-KR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kumimoji="0" lang="en-US" altLang="ko-KR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</m:e>
                          <m:sub>
                            <m:r>
                              <a:rPr kumimoji="0" lang="en-US" altLang="ko-KR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kumimoji="0" lang="en-US" altLang="ko-KR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</m:oMath>
                </a14:m>
                <a:r>
                  <a:rPr kumimoji="0" lang="ko-KR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 </a:t>
                </a:r>
                <a:r>
                  <a:rPr kumimoji="0" lang="en-US" altLang="ko-K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en-US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altLang="ko-KR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&gt;</m:t>
                    </m:r>
                    <m:r>
                      <a:rPr kumimoji="0" lang="en-US" altLang="ko-KR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𝑐</m:t>
                    </m:r>
                  </m:oMath>
                </a14:m>
                <a:r>
                  <a:rPr kumimoji="0" lang="ko-KR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:endPara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1302" y="5466317"/>
                <a:ext cx="1759200" cy="378180"/>
              </a:xfrm>
              <a:prstGeom prst="rect">
                <a:avLst/>
              </a:prstGeom>
              <a:blipFill>
                <a:blip r:embed="rId9"/>
                <a:stretch>
                  <a:fillRect l="-3819" t="-6452" b="-96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직선 연결선 57"/>
          <p:cNvCxnSpPr/>
          <p:nvPr/>
        </p:nvCxnSpPr>
        <p:spPr>
          <a:xfrm>
            <a:off x="9433035" y="5890212"/>
            <a:ext cx="2088232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그룹 58"/>
          <p:cNvGrpSpPr/>
          <p:nvPr/>
        </p:nvGrpSpPr>
        <p:grpSpPr>
          <a:xfrm>
            <a:off x="9456277" y="5873069"/>
            <a:ext cx="1747134" cy="45719"/>
            <a:chOff x="5940152" y="4465171"/>
            <a:chExt cx="1829015" cy="2189899"/>
          </a:xfrm>
        </p:grpSpPr>
        <p:sp>
          <p:nvSpPr>
            <p:cNvPr id="60" name="Oval 15"/>
            <p:cNvSpPr>
              <a:spLocks noChangeArrowheads="1"/>
            </p:cNvSpPr>
            <p:nvPr/>
          </p:nvSpPr>
          <p:spPr bwMode="auto">
            <a:xfrm>
              <a:off x="5940152" y="4465171"/>
              <a:ext cx="1829015" cy="50983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1" name="AutoShape 14"/>
            <p:cNvSpPr>
              <a:spLocks noChangeShapeType="1"/>
            </p:cNvSpPr>
            <p:nvPr/>
          </p:nvSpPr>
          <p:spPr bwMode="auto">
            <a:xfrm>
              <a:off x="5940152" y="4695839"/>
              <a:ext cx="1829015" cy="1829505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stealth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2" name="AutoShape 13"/>
            <p:cNvSpPr>
              <a:spLocks noChangeShapeType="1"/>
            </p:cNvSpPr>
            <p:nvPr/>
          </p:nvSpPr>
          <p:spPr bwMode="auto">
            <a:xfrm flipH="1">
              <a:off x="6055072" y="4695839"/>
              <a:ext cx="1711110" cy="1829505"/>
            </a:xfrm>
            <a:prstGeom prst="straightConnector1">
              <a:avLst/>
            </a:prstGeom>
            <a:noFill/>
            <a:ln w="9525">
              <a:solidFill>
                <a:srgbClr val="FF0000"/>
              </a:solidFill>
              <a:round/>
              <a:headEnd type="stealth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63" name="Freeform 8"/>
            <p:cNvSpPr>
              <a:spLocks/>
            </p:cNvSpPr>
            <p:nvPr/>
          </p:nvSpPr>
          <p:spPr bwMode="auto">
            <a:xfrm>
              <a:off x="6055072" y="6525344"/>
              <a:ext cx="1707379" cy="1297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" y="69"/>
                </a:cxn>
                <a:cxn ang="0">
                  <a:pos x="468" y="143"/>
                </a:cxn>
                <a:cxn ang="0">
                  <a:pos x="1263" y="202"/>
                </a:cxn>
                <a:cxn ang="0">
                  <a:pos x="2148" y="128"/>
                </a:cxn>
                <a:cxn ang="0">
                  <a:pos x="2508" y="84"/>
                </a:cxn>
                <a:cxn ang="0">
                  <a:pos x="2689" y="9"/>
                </a:cxn>
              </a:cxnLst>
              <a:rect l="0" t="0" r="r" b="b"/>
              <a:pathLst>
                <a:path w="2689" h="204">
                  <a:moveTo>
                    <a:pt x="0" y="0"/>
                  </a:moveTo>
                  <a:cubicBezTo>
                    <a:pt x="18" y="12"/>
                    <a:pt x="30" y="45"/>
                    <a:pt x="108" y="69"/>
                  </a:cubicBezTo>
                  <a:cubicBezTo>
                    <a:pt x="186" y="93"/>
                    <a:pt x="276" y="121"/>
                    <a:pt x="468" y="143"/>
                  </a:cubicBezTo>
                  <a:cubicBezTo>
                    <a:pt x="660" y="165"/>
                    <a:pt x="983" y="204"/>
                    <a:pt x="1263" y="202"/>
                  </a:cubicBezTo>
                  <a:cubicBezTo>
                    <a:pt x="1543" y="200"/>
                    <a:pt x="1941" y="148"/>
                    <a:pt x="2148" y="128"/>
                  </a:cubicBezTo>
                  <a:cubicBezTo>
                    <a:pt x="2355" y="108"/>
                    <a:pt x="2418" y="104"/>
                    <a:pt x="2508" y="84"/>
                  </a:cubicBezTo>
                  <a:cubicBezTo>
                    <a:pt x="2598" y="64"/>
                    <a:pt x="2651" y="25"/>
                    <a:pt x="2689" y="9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cxnSp>
        <p:nvCxnSpPr>
          <p:cNvPr id="69" name="직선 화살표 연결선 68"/>
          <p:cNvCxnSpPr/>
          <p:nvPr/>
        </p:nvCxnSpPr>
        <p:spPr>
          <a:xfrm flipV="1">
            <a:off x="10340634" y="4982683"/>
            <a:ext cx="0" cy="165618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10154054" y="4916532"/>
                <a:ext cx="1588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𝑡</m:t>
                      </m:r>
                    </m:oMath>
                  </m:oMathPara>
                </a14:m>
                <a:endPara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4054" y="4916532"/>
                <a:ext cx="158890" cy="246221"/>
              </a:xfrm>
              <a:prstGeom prst="rect">
                <a:avLst/>
              </a:prstGeom>
              <a:blipFill>
                <a:blip r:embed="rId10"/>
                <a:stretch>
                  <a:fillRect l="-19231" r="-11538" b="-7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11270179" y="5846780"/>
                <a:ext cx="18735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0179" y="5846780"/>
                <a:ext cx="187359" cy="246221"/>
              </a:xfrm>
              <a:prstGeom prst="rect">
                <a:avLst/>
              </a:prstGeom>
              <a:blipFill>
                <a:blip r:embed="rId11"/>
                <a:stretch>
                  <a:fillRect l="-9677" r="-3226" b="-24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0439139" y="5411586"/>
                <a:ext cx="6335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𝑐</m:t>
                      </m:r>
                      <m:r>
                        <a:rPr kumimoji="0" lang="en-US" altLang="ko-KR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→∞</m:t>
                      </m:r>
                    </m:oMath>
                  </m:oMathPara>
                </a14:m>
                <a:endPara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139" y="5411586"/>
                <a:ext cx="633507" cy="246221"/>
              </a:xfrm>
              <a:prstGeom prst="rect">
                <a:avLst/>
              </a:prstGeom>
              <a:blipFill>
                <a:blip r:embed="rId12"/>
                <a:stretch>
                  <a:fillRect l="-1923" r="-1923" b="-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3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altLang="ko-KR" b="1" dirty="0" smtClean="0"/>
              <a:t>Question and Answer: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98154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551802" y="1452093"/>
            <a:ext cx="1093418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marR="0" lvl="0" indent="-180340" algn="just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Prob.1) </a:t>
            </a:r>
            <a:r>
              <a:rPr kumimoji="0" lang="ko-KR" altLang="en-US" sz="24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본인의 </a:t>
            </a:r>
            <a:r>
              <a:rPr lang="ko-KR" altLang="en-US" sz="2400" kern="100" dirty="0" err="1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세</a:t>
            </a:r>
            <a:r>
              <a:rPr kumimoji="0" lang="ko-KR" altLang="en-US" sz="24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계선을 간략히 </a:t>
            </a:r>
            <a:r>
              <a:rPr kumimoji="0" lang="ko-KR" altLang="en-US" sz="2400" b="0" i="0" u="none" strike="noStrike" kern="1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그리시오</a:t>
            </a:r>
            <a:r>
              <a:rPr lang="en-US" altLang="ko-KR" sz="2400" kern="1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(</a:t>
            </a:r>
            <a:r>
              <a:rPr kumimoji="0" lang="ko-KR" altLang="en-US" sz="24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탄생부터 현재까지</a:t>
            </a:r>
            <a:r>
              <a:rPr kumimoji="0" lang="en-US" altLang="ko-KR" sz="24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).</a:t>
            </a:r>
          </a:p>
          <a:p>
            <a:pPr marL="180340" marR="0" lvl="0" indent="-18034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kern="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Prob.2) </a:t>
            </a:r>
            <a:r>
              <a:rPr lang="en-US" altLang="ko-KR" sz="2400" kern="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Ex3) </a:t>
            </a:r>
            <a:r>
              <a:rPr lang="ko-KR" altLang="en-US" sz="2400" kern="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로렌츠 변환을 </a:t>
            </a:r>
            <a:r>
              <a:rPr lang="ko-KR" altLang="en-US" sz="2400" kern="100" dirty="0" err="1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유도하시오</a:t>
            </a:r>
            <a:r>
              <a:rPr lang="en-US" altLang="ko-KR" sz="2400" kern="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180340" marR="0" lvl="0" indent="-18034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Prob.4) </a:t>
            </a:r>
            <a:r>
              <a:rPr kumimoji="0" lang="en-US" altLang="ko-KR" sz="24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Ex4) </a:t>
            </a:r>
            <a:r>
              <a:rPr kumimoji="0" lang="ko-KR" altLang="en-US" sz="24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속도 합성을</a:t>
            </a:r>
            <a:r>
              <a:rPr kumimoji="0" lang="en-US" altLang="ko-KR" sz="24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kumimoji="0" lang="ko-KR" altLang="en-US" sz="2400" b="0" i="0" u="none" strike="noStrike" kern="1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유도하시오</a:t>
            </a:r>
            <a:r>
              <a:rPr kumimoji="0" lang="en-US" altLang="ko-KR" sz="2400" b="0" i="0" u="none" strike="noStrike" kern="1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.</a:t>
            </a:r>
          </a:p>
          <a:p>
            <a:pPr marL="180340" marR="0" lvl="0" indent="-18034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kern="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Prob.5) </a:t>
            </a:r>
            <a:r>
              <a:rPr lang="ko-KR" altLang="en-US" sz="2400" kern="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우주에서 다음과</a:t>
            </a:r>
            <a:r>
              <a:rPr lang="en-US" altLang="ko-KR" sz="2400" kern="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2400" kern="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같이 </a:t>
            </a:r>
            <a:r>
              <a:rPr lang="en-US" altLang="ko-KR" sz="2400" kern="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C </a:t>
            </a:r>
            <a:r>
              <a:rPr lang="ko-KR" altLang="en-US" sz="2400" kern="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지점에서 </a:t>
            </a:r>
            <a:r>
              <a:rPr lang="en-US" altLang="ko-KR" sz="2400" kern="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1</a:t>
            </a:r>
            <a:r>
              <a:rPr lang="ko-KR" altLang="en-US" sz="2400" kern="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시간 후 만나려면 </a:t>
            </a:r>
            <a:r>
              <a:rPr lang="en-US" altLang="ko-KR" sz="2400" kern="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A </a:t>
            </a:r>
            <a:r>
              <a:rPr lang="ko-KR" altLang="en-US" sz="2400" kern="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출발 후 </a:t>
            </a:r>
            <a:r>
              <a:rPr lang="en-US" altLang="ko-KR" sz="2400" kern="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B</a:t>
            </a:r>
            <a:r>
              <a:rPr lang="ko-KR" altLang="en-US" sz="2400" kern="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는 언제 출발해야 하는가</a:t>
            </a:r>
            <a:r>
              <a:rPr lang="en-US" altLang="ko-KR" sz="2400" kern="100" dirty="0" smtClean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Times New Roman" panose="02020603050405020304" pitchFamily="18" charset="0"/>
              </a:rPr>
              <a:t>?</a:t>
            </a:r>
            <a:endParaRPr kumimoji="0" lang="ko-KR" altLang="ko-KR" sz="24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1170" y="373225"/>
            <a:ext cx="8808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800" b="1" dirty="0" smtClean="0"/>
              <a:t>Homework Problems</a:t>
            </a:r>
            <a:endParaRPr lang="ko-KR" altLang="en-US" sz="4800" b="1" dirty="0"/>
          </a:p>
        </p:txBody>
      </p:sp>
      <p:cxnSp>
        <p:nvCxnSpPr>
          <p:cNvPr id="7" name="직선 연결선 6"/>
          <p:cNvCxnSpPr/>
          <p:nvPr/>
        </p:nvCxnSpPr>
        <p:spPr>
          <a:xfrm>
            <a:off x="1283606" y="5075854"/>
            <a:ext cx="10102980" cy="65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타원 7"/>
          <p:cNvSpPr/>
          <p:nvPr/>
        </p:nvSpPr>
        <p:spPr>
          <a:xfrm>
            <a:off x="6055567" y="5019870"/>
            <a:ext cx="83975" cy="1399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>
            <a:off x="2043404" y="4889241"/>
            <a:ext cx="354563" cy="37322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왼쪽 화살표 18"/>
          <p:cNvSpPr/>
          <p:nvPr/>
        </p:nvSpPr>
        <p:spPr>
          <a:xfrm>
            <a:off x="8612155" y="4921898"/>
            <a:ext cx="522514" cy="373225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5986102" y="4437880"/>
                <a:ext cx="3068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102" y="4437880"/>
                <a:ext cx="306879" cy="369332"/>
              </a:xfrm>
              <a:prstGeom prst="rect">
                <a:avLst/>
              </a:prstGeom>
              <a:blipFill>
                <a:blip r:embed="rId2"/>
                <a:stretch>
                  <a:fillRect l="-18000" r="-12000" b="-81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2043404" y="4385588"/>
                <a:ext cx="30758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404" y="4385588"/>
                <a:ext cx="307585" cy="369332"/>
              </a:xfrm>
              <a:prstGeom prst="rect">
                <a:avLst/>
              </a:prstGeom>
              <a:blipFill>
                <a:blip r:embed="rId3"/>
                <a:stretch>
                  <a:fillRect l="-15686" r="-15686" b="-98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/>
              <p:cNvSpPr txBox="1"/>
              <p:nvPr/>
            </p:nvSpPr>
            <p:spPr>
              <a:xfrm>
                <a:off x="8612155" y="4349239"/>
                <a:ext cx="3192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155" y="4349239"/>
                <a:ext cx="319254" cy="369332"/>
              </a:xfrm>
              <a:prstGeom prst="rect">
                <a:avLst/>
              </a:prstGeom>
              <a:blipFill>
                <a:blip r:embed="rId4"/>
                <a:stretch>
                  <a:fillRect l="-17308" r="-13462" b="-98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3766448" y="4607779"/>
                <a:ext cx="7594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8 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𝐴𝑈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448" y="4607779"/>
                <a:ext cx="759439" cy="369332"/>
              </a:xfrm>
              <a:prstGeom prst="rect">
                <a:avLst/>
              </a:prstGeom>
              <a:blipFill>
                <a:blip r:embed="rId5"/>
                <a:stretch>
                  <a:fillRect l="-7258" r="-5645" b="-1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7072848" y="4629544"/>
                <a:ext cx="75943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i="1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𝐴𝑈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2848" y="4629544"/>
                <a:ext cx="759439" cy="369332"/>
              </a:xfrm>
              <a:prstGeom prst="rect">
                <a:avLst/>
              </a:prstGeom>
              <a:blipFill>
                <a:blip r:embed="rId6"/>
                <a:stretch>
                  <a:fillRect l="-6400" r="-5600" b="-98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/>
              <p:cNvSpPr txBox="1"/>
              <p:nvPr/>
            </p:nvSpPr>
            <p:spPr>
              <a:xfrm>
                <a:off x="1801169" y="5409810"/>
                <a:ext cx="1193596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1169" y="5409810"/>
                <a:ext cx="1193596" cy="6938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8537871" y="5445847"/>
                <a:ext cx="1215974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7871" y="5445847"/>
                <a:ext cx="1215974" cy="69147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17885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직사각형 2"/>
              <p:cNvSpPr/>
              <p:nvPr/>
            </p:nvSpPr>
            <p:spPr>
              <a:xfrm>
                <a:off x="673100" y="1069539"/>
                <a:ext cx="10502900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 indent="-180340" algn="just"/>
                <a:r>
                  <a:rPr lang="en-US" altLang="ko-KR" sz="2400" b="1" kern="100" dirty="0" smtClean="0">
                    <a:latin typeface="맑은 고딕" panose="020B0503020000020004" pitchFamily="50" charset="-127"/>
                    <a:cs typeface="Times New Roman" panose="02020603050405020304" pitchFamily="18" charset="0"/>
                  </a:rPr>
                  <a:t>Prob.6) </a:t>
                </a:r>
                <a:r>
                  <a:rPr lang="en-US" altLang="ko-KR" sz="2400" kern="100" dirty="0" smtClean="0">
                    <a:latin typeface="맑은 고딕" panose="020B0503020000020004" pitchFamily="50" charset="-127"/>
                    <a:cs typeface="Times New Roman" panose="02020603050405020304" pitchFamily="18" charset="0"/>
                  </a:rPr>
                  <a:t>Consider </a:t>
                </a:r>
                <a:r>
                  <a:rPr lang="en-US" altLang="ko-KR" sz="2400" kern="100" dirty="0">
                    <a:latin typeface="맑은 고딕" panose="020B0503020000020004" pitchFamily="50" charset="-127"/>
                    <a:cs typeface="Times New Roman" panose="02020603050405020304" pitchFamily="18" charset="0"/>
                  </a:rPr>
                  <a:t>the reaction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4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altLang="ko-KR" sz="24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→</m:t>
                    </m:r>
                    <m:r>
                      <m:rPr>
                        <m:sty m:val="p"/>
                      </m:rPr>
                      <a:rPr lang="en-US" altLang="ko-KR" sz="24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B</m:t>
                    </m:r>
                    <m:r>
                      <a:rPr lang="en-US" altLang="ko-KR" sz="24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ko-KR" sz="24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US" altLang="ko-KR" sz="2400" kern="100" dirty="0">
                    <a:latin typeface="맑은 고딕" panose="020B0503020000020004" pitchFamily="50" charset="-127"/>
                    <a:cs typeface="Times New Roman" panose="02020603050405020304" pitchFamily="18" charset="0"/>
                  </a:rPr>
                  <a:t> with particle rest masses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24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24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4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en-US" altLang="ko-KR" sz="2400" kern="100" dirty="0">
                    <a:latin typeface="맑은 고딕" panose="020B0503020000020004" pitchFamily="50" charset="-127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24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24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4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sub>
                    </m:sSub>
                  </m:oMath>
                </a14:m>
                <a:r>
                  <a:rPr lang="en-US" altLang="ko-KR" sz="2400" kern="100" dirty="0">
                    <a:latin typeface="맑은 고딕" panose="020B0503020000020004" pitchFamily="50" charset="-127"/>
                    <a:cs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24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24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4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sub>
                    </m:sSub>
                  </m:oMath>
                </a14:m>
                <a:r>
                  <a:rPr lang="en-US" altLang="ko-KR" sz="2400" kern="100" dirty="0">
                    <a:latin typeface="맑은 고딕" panose="020B0503020000020004" pitchFamily="50" charset="-127"/>
                    <a:cs typeface="Times New Roman" panose="02020603050405020304" pitchFamily="18" charset="0"/>
                  </a:rPr>
                  <a:t>, respectively.</a:t>
                </a:r>
                <a:endParaRPr lang="ko-KR" altLang="ko-KR" sz="2400" kern="100" dirty="0">
                  <a:latin typeface="맑은 고딕" panose="020B0503020000020004" pitchFamily="50" charset="-127"/>
                  <a:cs typeface="Times New Roman" panose="02020603050405020304" pitchFamily="18" charset="0"/>
                </a:endParaRPr>
              </a:p>
              <a:p>
                <a:pPr marL="270510" indent="-180340" algn="just"/>
                <a:r>
                  <a:rPr lang="en-US" altLang="ko-KR" sz="2400" kern="100" dirty="0">
                    <a:latin typeface="맑은 고딕" panose="020B0503020000020004" pitchFamily="50" charset="-127"/>
                    <a:cs typeface="Times New Roman" panose="02020603050405020304" pitchFamily="18" charset="0"/>
                  </a:rPr>
                  <a:t>a) If A is at rest in the lab frame, what is the momentum four-vector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sz="24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ko-KR" altLang="ko-KR" sz="24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sz="2400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2400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sub>
                        </m:sSub>
                      </m:e>
                      <m:sup>
                        <m:r>
                          <m:rPr>
                            <m:sty m:val="p"/>
                          </m:rPr>
                          <a:rPr lang="en-US" altLang="ko-KR" sz="24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μ</m:t>
                        </m:r>
                      </m:sup>
                    </m:sSup>
                    <m:r>
                      <a:rPr lang="en-US" altLang="ko-KR" sz="24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ko-KR" sz="2400" kern="100" dirty="0">
                    <a:latin typeface="맑은 고딕" panose="020B0503020000020004" pitchFamily="50" charset="-127"/>
                    <a:cs typeface="Times New Roman" panose="02020603050405020304" pitchFamily="18" charset="0"/>
                  </a:rPr>
                  <a:t> in the lab frame? Show also that, in this lab frame, particle B has an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sz="24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24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4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sub>
                    </m:sSub>
                    <m:r>
                      <a:rPr lang="en-US" altLang="ko-KR" sz="24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</m:t>
                    </m:r>
                    <m:sSup>
                      <m:sSupPr>
                        <m:ctrlPr>
                          <a:rPr lang="ko-KR" altLang="ko-KR" sz="24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ko-KR" altLang="ko-KR" sz="24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sz="2400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2400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sub>
                        </m:sSub>
                      </m:e>
                      <m:sup>
                        <m:r>
                          <a:rPr lang="en-US" altLang="ko-KR" sz="24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4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ko-KR" altLang="ko-KR" sz="24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ko-KR" altLang="ko-KR" sz="24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sz="2400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2400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sub>
                        </m:sSub>
                      </m:e>
                      <m:sup>
                        <m:r>
                          <a:rPr lang="en-US" altLang="ko-KR" sz="24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4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ko-KR" sz="24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ko-KR" altLang="ko-KR" sz="24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ko-KR" altLang="ko-KR" sz="2400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ko-KR" sz="2400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m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ko-KR" sz="2400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sub>
                        </m:sSub>
                      </m:e>
                      <m:sup>
                        <m:r>
                          <a:rPr lang="en-US" altLang="ko-KR" sz="24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4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)/2</m:t>
                    </m:r>
                    <m:sSub>
                      <m:sSubPr>
                        <m:ctrlPr>
                          <a:rPr lang="ko-KR" altLang="ko-KR" sz="2400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24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24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sub>
                    </m:sSub>
                  </m:oMath>
                </a14:m>
                <a:r>
                  <a:rPr lang="en-US" altLang="ko-KR" sz="2400" kern="100" dirty="0">
                    <a:latin typeface="맑은 고딕" panose="020B0503020000020004" pitchFamily="50" charset="-127"/>
                    <a:cs typeface="Times New Roman" panose="02020603050405020304" pitchFamily="18" charset="0"/>
                  </a:rPr>
                  <a:t> .</a:t>
                </a:r>
                <a:endParaRPr lang="ko-KR" altLang="ko-KR" sz="2400" kern="100" dirty="0">
                  <a:latin typeface="맑은 고딕" panose="020B0503020000020004" pitchFamily="50" charset="-127"/>
                  <a:cs typeface="Times New Roman" panose="02020603050405020304" pitchFamily="18" charset="0"/>
                </a:endParaRPr>
              </a:p>
              <a:p>
                <a:pPr marL="270510" indent="-179705" algn="just"/>
                <a:r>
                  <a:rPr lang="en-US" altLang="ko-KR" sz="2400" kern="100" dirty="0">
                    <a:latin typeface="맑은 고딕" panose="020B0503020000020004" pitchFamily="50" charset="-127"/>
                    <a:cs typeface="Times New Roman" panose="02020603050405020304" pitchFamily="18" charset="0"/>
                  </a:rPr>
                  <a:t>b) If A decays while moving in the lab frame, find the relation between the angle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 sz="24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θ</m:t>
                    </m:r>
                  </m:oMath>
                </a14:m>
                <a:r>
                  <a:rPr lang="en-US" altLang="ko-KR" sz="2400" kern="100" dirty="0">
                    <a:latin typeface="맑은 고딕" panose="020B0503020000020004" pitchFamily="50" charset="-127"/>
                    <a:cs typeface="Times New Roman" panose="02020603050405020304" pitchFamily="18" charset="0"/>
                  </a:rPr>
                  <a:t> at which B comes off, and the energies of A and B.</a:t>
                </a:r>
                <a:endParaRPr lang="ko-KR" altLang="ko-KR" sz="2400" kern="100" dirty="0">
                  <a:latin typeface="맑은 고딕" panose="020B0503020000020004" pitchFamily="50" charset="-127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직사각형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100" y="1069539"/>
                <a:ext cx="10502900" cy="2677656"/>
              </a:xfrm>
              <a:prstGeom prst="rect">
                <a:avLst/>
              </a:prstGeom>
              <a:blipFill>
                <a:blip r:embed="rId2"/>
                <a:stretch>
                  <a:fillRect l="-871" t="-1818" r="-929" b="-40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타원 1"/>
          <p:cNvSpPr/>
          <p:nvPr/>
        </p:nvSpPr>
        <p:spPr>
          <a:xfrm>
            <a:off x="812800" y="5092700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1727200" y="4127500"/>
            <a:ext cx="1485900" cy="21621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타원 8"/>
          <p:cNvSpPr/>
          <p:nvPr/>
        </p:nvSpPr>
        <p:spPr>
          <a:xfrm>
            <a:off x="1930400" y="5854700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2971800" y="4362797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2413000" y="5168900"/>
            <a:ext cx="114300" cy="114300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화살표 연결선 12"/>
          <p:cNvCxnSpPr/>
          <p:nvPr/>
        </p:nvCxnSpPr>
        <p:spPr>
          <a:xfrm flipV="1">
            <a:off x="3037320" y="4023881"/>
            <a:ext cx="224561" cy="3663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 flipV="1">
            <a:off x="1769338" y="5905847"/>
            <a:ext cx="224561" cy="366336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타원 14"/>
          <p:cNvSpPr/>
          <p:nvPr/>
        </p:nvSpPr>
        <p:spPr>
          <a:xfrm>
            <a:off x="6324600" y="5167312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7490981" y="5275262"/>
            <a:ext cx="2213837" cy="3906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타원 16"/>
          <p:cNvSpPr/>
          <p:nvPr/>
        </p:nvSpPr>
        <p:spPr>
          <a:xfrm>
            <a:off x="8331200" y="5765280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8724900" y="4670944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6381750" y="5233987"/>
            <a:ext cx="603250" cy="952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화살표 연결선 25"/>
          <p:cNvCxnSpPr/>
          <p:nvPr/>
        </p:nvCxnSpPr>
        <p:spPr>
          <a:xfrm flipV="1">
            <a:off x="7937500" y="4762500"/>
            <a:ext cx="787400" cy="5127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화살표 연결선 27"/>
          <p:cNvCxnSpPr/>
          <p:nvPr/>
        </p:nvCxnSpPr>
        <p:spPr>
          <a:xfrm>
            <a:off x="7937500" y="5275262"/>
            <a:ext cx="418091" cy="512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377044" y="4931775"/>
                <a:ext cx="2911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ko-KR" altLang="en-US" sz="2400" dirty="0" smtClean="0"/>
                  <a:t> </a:t>
                </a:r>
                <a:endParaRPr lang="ko-KR" alt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7044" y="4931775"/>
                <a:ext cx="291170" cy="369332"/>
              </a:xfrm>
              <a:prstGeom prst="rect">
                <a:avLst/>
              </a:prstGeom>
              <a:blipFill>
                <a:blip r:embed="rId3"/>
                <a:stretch>
                  <a:fillRect l="-35417" b="-98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5418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260653" y="5794567"/>
            <a:ext cx="11208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굴림"/>
                <a:ea typeface="굴림"/>
                <a:cs typeface="Arial" pitchFamily="34" charset="0"/>
              </a:rPr>
              <a:t>(1887)</a:t>
            </a: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622331" y="1437511"/>
                <a:ext cx="4401270" cy="1737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ko-KR" alt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∆</m:t>
                    </m:r>
                    <m:sSub>
                      <m:sSub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𝐿</m:t>
                        </m:r>
                      </m:num>
                      <m:den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𝑐</m:t>
                        </m:r>
                      </m:den>
                    </m:f>
                  </m:oMath>
                </a14:m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ko-KR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∆</m:t>
                    </m:r>
                    <m:sSub>
                      <m:sSub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𝐿</m:t>
                        </m:r>
                      </m:num>
                      <m:den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𝑐</m:t>
                        </m:r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−</m:t>
                        </m:r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𝑣</m:t>
                        </m:r>
                      </m:den>
                    </m:f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altLang="ko-KR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𝐿</m:t>
                        </m:r>
                      </m:num>
                      <m:den>
                        <m:r>
                          <a:rPr kumimoji="0" lang="en-US" altLang="ko-KR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𝑐</m:t>
                        </m:r>
                        <m:r>
                          <a:rPr kumimoji="0" lang="en-US" altLang="ko-KR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+</m:t>
                        </m:r>
                        <m:r>
                          <a:rPr kumimoji="0" lang="en-US" altLang="ko-KR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𝑣</m:t>
                        </m:r>
                      </m:den>
                    </m:f>
                    <m:r>
                      <a:rPr kumimoji="0" lang="en-US" altLang="ko-KR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altLang="ko-KR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altLang="ko-KR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a:rPr kumimoji="0" lang="en-US" altLang="ko-KR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1−</m:t>
                        </m:r>
                        <m:sSup>
                          <m:sSupPr>
                            <m:ctrlPr>
                              <a:rPr kumimoji="0" lang="en-US" altLang="ko-KR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ko-KR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r>
                              <a:rPr kumimoji="0" lang="en-US" altLang="ko-KR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𝑣</m:t>
                            </m:r>
                            <m:r>
                              <a:rPr kumimoji="0" lang="en-US" altLang="ko-KR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/</m:t>
                            </m:r>
                            <m:r>
                              <a:rPr kumimoji="0" lang="en-US" altLang="ko-KR" sz="2400" b="0" i="1" u="none" strike="noStrike" kern="1200" cap="none" spc="0" normalizeH="0" baseline="0" noProof="0" dirty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𝑐</m:t>
                            </m:r>
                            <m:r>
                              <a:rPr kumimoji="0" lang="en-US" altLang="ko-KR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  <m:sup>
                            <m:r>
                              <a:rPr kumimoji="0" lang="en-US" altLang="ko-KR" sz="2400" b="0" i="1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kumimoji="0" lang="ko-KR" alt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∆</m:t>
                    </m:r>
                    <m:sSub>
                      <m:sSub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e>
                      <m:sub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</a:t>
                </a:r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2331" y="1437511"/>
                <a:ext cx="4401270" cy="17373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직사각형 16"/>
              <p:cNvSpPr/>
              <p:nvPr/>
            </p:nvSpPr>
            <p:spPr>
              <a:xfrm>
                <a:off x="5912338" y="3338510"/>
                <a:ext cx="6127262" cy="2456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914400" rtl="0" eaLnBrk="1" fontAlgn="auto" latinLnBrk="1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결과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: </a:t>
                </a: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간섭 일어나지 않음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!!??</a:t>
                </a:r>
              </a:p>
              <a:p>
                <a:pPr marL="800100" marR="0" lvl="1" indent="-342900" algn="l" defTabSz="914400" rtl="0" eaLnBrk="1" fontAlgn="auto" latinLnBrk="1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에테르 가설 입증하지 못함</a:t>
                </a:r>
                <a:endPara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800100" marR="0" lvl="1" indent="-342900" algn="l" defTabSz="914400" rtl="0" eaLnBrk="1" fontAlgn="auto" latinLnBrk="1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en-US" altLang="ko-KR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Or, </a:t>
                </a:r>
                <a:r>
                  <a:rPr kumimoji="0" lang="ko-KR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  <a:sym typeface="Wingdings" panose="05000000000000000000" pitchFamily="2" charset="2"/>
                  </a:rPr>
                  <a:t>광</a:t>
                </a:r>
                <a:r>
                  <a:rPr kumimoji="0" lang="ko-KR" altLang="en-US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속은 동일</a:t>
                </a:r>
                <a:r>
                  <a:rPr kumimoji="0" lang="en-US" altLang="ko-KR" sz="2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(?):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𝑟</m:t>
                        </m:r>
                      </m:sub>
                    </m:sSub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"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𝑐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−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𝑣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"→</m:t>
                    </m:r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𝑐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  </m:t>
                    </m:r>
                    <m:sSub>
                      <m:sSub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𝑐</m:t>
                        </m:r>
                      </m:e>
                      <m:sub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𝑙</m:t>
                        </m:r>
                      </m:sub>
                    </m:sSub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"</m:t>
                    </m:r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𝑐</m:t>
                    </m:r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𝑣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"</m:t>
                    </m:r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𝑐</m:t>
                    </m:r>
                  </m:oMath>
                </a14:m>
                <a:endParaRPr kumimoji="0" lang="en-US" altLang="ko-KR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7" name="직사각형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338" y="3338510"/>
                <a:ext cx="6127262" cy="2456057"/>
              </a:xfrm>
              <a:prstGeom prst="rect">
                <a:avLst/>
              </a:prstGeom>
              <a:blipFill>
                <a:blip r:embed="rId4"/>
                <a:stretch>
                  <a:fillRect l="-1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445572" y="6025399"/>
            <a:ext cx="5760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갈릴레오의 속도 합성 성립하지 않음</a:t>
            </a:r>
            <a:r>
              <a:rPr kumimoji="0" lang="en-US" altLang="ko-K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!!...? 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2" name="오른쪽 화살표 31"/>
          <p:cNvSpPr/>
          <p:nvPr/>
        </p:nvSpPr>
        <p:spPr>
          <a:xfrm>
            <a:off x="4838223" y="6100383"/>
            <a:ext cx="408412" cy="3116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016" y="1693108"/>
            <a:ext cx="5353448" cy="39433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직사각형 34"/>
              <p:cNvSpPr/>
              <p:nvPr/>
            </p:nvSpPr>
            <p:spPr>
              <a:xfrm>
                <a:off x="4360207" y="4387334"/>
                <a:ext cx="47801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2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𝒗</m:t>
                      </m:r>
                    </m:oMath>
                  </m:oMathPara>
                </a14:m>
                <a:endParaRPr kumimoji="0" lang="ko-KR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5" name="직사각형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207" y="4387334"/>
                <a:ext cx="478016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슬라이드 번호 개체 틀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58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95350" y="25939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ko-KR" sz="6600" b="1" dirty="0" smtClean="0"/>
              <a:t>Back-up Slides</a:t>
            </a:r>
            <a:endParaRPr lang="ko-KR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38970344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54" name="Rectangle 7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7088" y="893916"/>
            <a:ext cx="11264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메트릭</a:t>
            </a:r>
            <a:r>
              <a:rPr kumimoji="0" lang="ko-KR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구조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(Line 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element</a:t>
            </a:r>
            <a:r>
              <a:rPr kumimoji="0" lang="en-US" altLang="ko-KR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):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5" name="직선 화살표 연결선 4"/>
          <p:cNvCxnSpPr/>
          <p:nvPr/>
        </p:nvCxnSpPr>
        <p:spPr>
          <a:xfrm>
            <a:off x="1844918" y="5461702"/>
            <a:ext cx="18722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/>
          <p:cNvCxnSpPr/>
          <p:nvPr/>
        </p:nvCxnSpPr>
        <p:spPr>
          <a:xfrm flipV="1">
            <a:off x="2132950" y="4165558"/>
            <a:ext cx="0" cy="1584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 flipV="1">
            <a:off x="1829355" y="5151092"/>
            <a:ext cx="1872208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 flipH="1" flipV="1">
            <a:off x="1867496" y="4165559"/>
            <a:ext cx="337462" cy="15954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 flipV="1">
            <a:off x="2132950" y="4957646"/>
            <a:ext cx="504056" cy="50405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2637006" y="4957646"/>
            <a:ext cx="0" cy="50405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2637006" y="4957647"/>
            <a:ext cx="134554" cy="41566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770408" y="5328720"/>
                <a:ext cx="2121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0408" y="5328720"/>
                <a:ext cx="212173" cy="276999"/>
              </a:xfrm>
              <a:prstGeom prst="rect">
                <a:avLst/>
              </a:prstGeom>
              <a:blipFill>
                <a:blip r:embed="rId3"/>
                <a:stretch>
                  <a:fillRect l="-8824" r="-8824" b="-217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738148" y="4957646"/>
                <a:ext cx="2644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8148" y="4957646"/>
                <a:ext cx="264495" cy="276999"/>
              </a:xfrm>
              <a:prstGeom prst="rect">
                <a:avLst/>
              </a:prstGeom>
              <a:blipFill>
                <a:blip r:embed="rId4"/>
                <a:stretch>
                  <a:fillRect l="-18182" r="-18182" b="-130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087503" y="3612475"/>
                <a:ext cx="21557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7503" y="3612475"/>
                <a:ext cx="215572" cy="276999"/>
              </a:xfrm>
              <a:prstGeom prst="rect">
                <a:avLst/>
              </a:prstGeom>
              <a:blipFill>
                <a:blip r:embed="rId5"/>
                <a:stretch>
                  <a:fillRect l="-19444" r="-16667" b="-3111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708732" y="3661747"/>
                <a:ext cx="27090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732" y="3661747"/>
                <a:ext cx="270908" cy="276999"/>
              </a:xfrm>
              <a:prstGeom prst="rect">
                <a:avLst/>
              </a:prstGeom>
              <a:blipFill>
                <a:blip r:embed="rId6"/>
                <a:stretch>
                  <a:fillRect l="-26667" t="-4444" r="-26667" b="-4222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452514" y="5456970"/>
                <a:ext cx="3500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2514" y="5456970"/>
                <a:ext cx="350032" cy="276999"/>
              </a:xfrm>
              <a:prstGeom prst="rect">
                <a:avLst/>
              </a:prstGeom>
              <a:blipFill>
                <a:blip r:embed="rId7"/>
                <a:stretch>
                  <a:fillRect l="-10345" r="-3448" b="-1087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754742" y="5062705"/>
                <a:ext cx="4023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742" y="5062705"/>
                <a:ext cx="402354" cy="276999"/>
              </a:xfrm>
              <a:prstGeom prst="rect">
                <a:avLst/>
              </a:prstGeom>
              <a:blipFill>
                <a:blip r:embed="rId8"/>
                <a:stretch>
                  <a:fillRect l="-10606" r="-13636" b="-1304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193669" y="4953373"/>
                <a:ext cx="29905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𝑙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669" y="4953373"/>
                <a:ext cx="299056" cy="276999"/>
              </a:xfrm>
              <a:prstGeom prst="rect">
                <a:avLst/>
              </a:prstGeom>
              <a:blipFill>
                <a:blip r:embed="rId9"/>
                <a:stretch>
                  <a:fillRect l="-14286" r="-14286" b="-1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950443" y="4030778"/>
                <a:ext cx="6317820" cy="12926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Cambria Math" panose="02040503050406030204" pitchFamily="18" charset="0"/>
                    <a:cs typeface="+mn-cs"/>
                  </a:rPr>
                  <a:t>- </a:t>
                </a:r>
                <a:r>
                  <a:rPr kumimoji="0" lang="ko-KR" alt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Cambria Math" panose="02040503050406030204" pitchFamily="18" charset="0"/>
                    <a:cs typeface="+mn-cs"/>
                  </a:rPr>
                  <a:t>유클리드 공간의 </a:t>
                </a:r>
                <a:r>
                  <a:rPr kumimoji="0" lang="ko-KR" altLang="en-US" sz="28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Cambria Math" panose="02040503050406030204" pitchFamily="18" charset="0"/>
                    <a:cs typeface="+mn-cs"/>
                  </a:rPr>
                  <a:t>불변량</a:t>
                </a:r>
                <a:r>
                  <a:rPr kumimoji="0" lang="en-US" altLang="ko-KR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Cambria Math" panose="02040503050406030204" pitchFamily="18" charset="0"/>
                    <a:cs typeface="+mn-cs"/>
                  </a:rPr>
                  <a:t>: </a:t>
                </a: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Cambria Math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ko-KR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Δ</m:t>
                    </m:r>
                    <m:sSup>
                      <m:sSupPr>
                        <m:ctrlPr>
                          <a:rPr kumimoji="0" lang="el-GR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𝑙</m:t>
                        </m:r>
                      </m:e>
                      <m:sup>
                        <m:r>
                          <a:rPr kumimoji="0" lang="en-US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≡</m:t>
                    </m:r>
                    <m:r>
                      <m:rPr>
                        <m:sty m:val="p"/>
                      </m:rPr>
                      <a:rPr kumimoji="0" lang="el-GR" altLang="ko-KR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Δ</m:t>
                    </m:r>
                    <m:sSup>
                      <m:sSupPr>
                        <m:ctrlPr>
                          <a:rPr kumimoji="0" lang="el-GR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altLang="ko-K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ko-KR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Δ</m:t>
                    </m:r>
                    <m:sSup>
                      <m:sSupPr>
                        <m:ctrlPr>
                          <a:rPr kumimoji="0" lang="el-GR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altLang="ko-KR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ko-KR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Δ</m:t>
                    </m:r>
                    <m:sSup>
                      <m:sSupPr>
                        <m:ctrlPr>
                          <a:rPr kumimoji="0" lang="el-GR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𝑧</m:t>
                        </m:r>
                      </m:e>
                      <m:sup>
                        <m:r>
                          <a:rPr kumimoji="0" lang="en-US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m:rPr>
                        <m:sty m:val="p"/>
                      </m:rPr>
                      <a:rPr kumimoji="0" lang="el-GR" altLang="ko-KR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Δ</m:t>
                    </m:r>
                    <m:sSup>
                      <m:sSupPr>
                        <m:ctrlPr>
                          <a:rPr kumimoji="0" lang="el-GR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0" lang="en-US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</m:t>
                        </m:r>
                      </m:e>
                      <m:sup>
                        <m:r>
                          <a:rPr kumimoji="0" lang="en-US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kumimoji="0" lang="en-US" altLang="ko-KR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/>
                        <a:ea typeface="맑은 고딕" panose="020B0503020000020004" pitchFamily="50" charset="-127"/>
                        <a:cs typeface="+mn-cs"/>
                      </a:rPr>
                      <m:t>+</m:t>
                    </m:r>
                    <m:r>
                      <m:rPr>
                        <m:sty m:val="p"/>
                      </m:rPr>
                      <a:rPr kumimoji="0" lang="el-GR" altLang="ko-KR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Δ</m:t>
                    </m:r>
                    <m:sSup>
                      <m:sSupPr>
                        <m:ctrlPr>
                          <a:rPr kumimoji="0" lang="el-GR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𝑦</m:t>
                        </m:r>
                        <m:r>
                          <a:rPr kumimoji="0" lang="en-US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</m:t>
                        </m:r>
                      </m:e>
                      <m:sup>
                        <m:r>
                          <a:rPr kumimoji="0" lang="en-US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kumimoji="0" lang="en-US" altLang="ko-KR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/>
                        <a:ea typeface="맑은 고딕" panose="020B0503020000020004" pitchFamily="50" charset="-127"/>
                        <a:cs typeface="+mn-cs"/>
                      </a:rPr>
                      <m:t>+</m:t>
                    </m:r>
                    <m:r>
                      <m:rPr>
                        <m:sty m:val="p"/>
                      </m:rPr>
                      <a:rPr kumimoji="0" lang="el-GR" altLang="ko-KR" sz="2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Δ</m:t>
                    </m:r>
                    <m:sSup>
                      <m:sSupPr>
                        <m:ctrlPr>
                          <a:rPr kumimoji="0" lang="el-GR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𝑧</m:t>
                        </m:r>
                        <m:r>
                          <a:rPr kumimoji="0" lang="en-US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</m:t>
                        </m:r>
                      </m:e>
                      <m:sup>
                        <m:r>
                          <a:rPr kumimoji="0" lang="en-US" altLang="ko-KR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ko-KR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0443" y="4030778"/>
                <a:ext cx="6317820" cy="1292662"/>
              </a:xfrm>
              <a:prstGeom prst="rect">
                <a:avLst/>
              </a:prstGeom>
              <a:blipFill>
                <a:blip r:embed="rId10"/>
                <a:stretch>
                  <a:fillRect l="-3378" t="-9434" b="-1603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직사각형 3"/>
          <p:cNvSpPr/>
          <p:nvPr/>
        </p:nvSpPr>
        <p:spPr>
          <a:xfrm>
            <a:off x="825500" y="1546644"/>
            <a:ext cx="1010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절대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시공간의 거리 구조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유클리드 공간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+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절대 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시간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광속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불변인 시공간의 거리 구조는 무엇인가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?</a:t>
            </a: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광속 외에 두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관측자에 대해 불변인 양은 있는가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?</a:t>
            </a:r>
            <a:endParaRPr kumimoji="0" lang="ko-KR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78128" y="6227727"/>
                <a:ext cx="124989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𝑧</m:t>
                    </m:r>
                  </m:oMath>
                </a14:m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-</a:t>
                </a:r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축 생략</a:t>
                </a:r>
                <a:r>
                  <a:rPr kumimoji="0" lang="en-US" altLang="ko-KR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)</a:t>
                </a:r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128" y="6227727"/>
                <a:ext cx="1249894" cy="307777"/>
              </a:xfrm>
              <a:prstGeom prst="rect">
                <a:avLst/>
              </a:prstGeom>
              <a:blipFill>
                <a:blip r:embed="rId11"/>
                <a:stretch>
                  <a:fillRect l="-12195" t="-26000" r="-12195" b="-5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993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54" name="Rectangle 78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4676941" y="1696388"/>
                <a:ext cx="53063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Δ</m:t>
                    </m:r>
                    <m:sSup>
                      <m:sSupPr>
                        <m:ctrlPr>
                          <a:rPr kumimoji="0" lang="el-GR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𝑙</m:t>
                        </m:r>
                      </m:e>
                      <m:sup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m:rPr>
                        <m:sty m:val="p"/>
                      </m:rPr>
                      <a:rPr kumimoji="0" lang="el-GR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Δ</m:t>
                    </m:r>
                    <m:sSup>
                      <m:sSupPr>
                        <m:ctrlPr>
                          <a:rPr kumimoji="0" lang="el-GR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Δ</m:t>
                    </m:r>
                    <m:sSup>
                      <m:sSupPr>
                        <m:ctrlPr>
                          <a:rPr kumimoji="0" lang="el-GR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Δ</m:t>
                    </m:r>
                    <m:sSup>
                      <m:sSupPr>
                        <m:ctrlPr>
                          <a:rPr kumimoji="0" lang="el-GR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𝑧</m:t>
                        </m:r>
                      </m:e>
                      <m:sup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m:rPr>
                        <m:sty m:val="p"/>
                      </m:rPr>
                      <a:rPr kumimoji="0" lang="el-GR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Δ</m:t>
                    </m:r>
                    <m:sSup>
                      <m:sSupPr>
                        <m:ctrlPr>
                          <a:rPr kumimoji="0" lang="el-GR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</m:t>
                        </m:r>
                      </m:e>
                      <m:sup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kumimoji="0" lang="en-US" altLang="ko-KR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/>
                        <a:ea typeface="맑은 고딕" panose="020B0503020000020004" pitchFamily="50" charset="-127"/>
                        <a:cs typeface="+mn-cs"/>
                      </a:rPr>
                      <m:t>+</m:t>
                    </m:r>
                    <m:r>
                      <m:rPr>
                        <m:sty m:val="p"/>
                      </m:rPr>
                      <a:rPr kumimoji="0" lang="el-GR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Δ</m:t>
                    </m:r>
                    <m:sSup>
                      <m:sSupPr>
                        <m:ctrlPr>
                          <a:rPr kumimoji="0" lang="el-GR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𝑦</m:t>
                        </m:r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</m:t>
                        </m:r>
                      </m:e>
                      <m:sup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kumimoji="0" lang="en-US" altLang="ko-KR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맑은 고딕"/>
                        <a:ea typeface="맑은 고딕" panose="020B0503020000020004" pitchFamily="50" charset="-127"/>
                        <a:cs typeface="+mn-cs"/>
                      </a:rPr>
                      <m:t>+</m:t>
                    </m:r>
                    <m:r>
                      <m:rPr>
                        <m:sty m:val="p"/>
                      </m:rPr>
                      <a:rPr kumimoji="0" lang="el-GR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Δ</m:t>
                    </m:r>
                    <m:sSup>
                      <m:sSupPr>
                        <m:ctrlPr>
                          <a:rPr kumimoji="0" lang="el-GR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𝑧</m:t>
                        </m:r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</m:t>
                        </m:r>
                      </m:e>
                      <m:sup>
                        <m: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endParaRPr kumimoji="0" lang="ko-KR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6941" y="1696388"/>
                <a:ext cx="5306389" cy="369332"/>
              </a:xfrm>
              <a:prstGeom prst="rect">
                <a:avLst/>
              </a:prstGeom>
              <a:blipFill>
                <a:blip r:embed="rId3"/>
                <a:stretch>
                  <a:fillRect l="-1952" t="-24590" b="-4918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그룹 77"/>
          <p:cNvGrpSpPr/>
          <p:nvPr/>
        </p:nvGrpSpPr>
        <p:grpSpPr>
          <a:xfrm>
            <a:off x="1133813" y="1837870"/>
            <a:ext cx="1823650" cy="2088233"/>
            <a:chOff x="1156666" y="1484783"/>
            <a:chExt cx="3427266" cy="2808313"/>
          </a:xfrm>
        </p:grpSpPr>
        <p:sp>
          <p:nvSpPr>
            <p:cNvPr id="79" name="Freeform 76"/>
            <p:cNvSpPr>
              <a:spLocks/>
            </p:cNvSpPr>
            <p:nvPr/>
          </p:nvSpPr>
          <p:spPr bwMode="auto">
            <a:xfrm flipH="1">
              <a:off x="1535563" y="1960952"/>
              <a:ext cx="45719" cy="2332144"/>
            </a:xfrm>
            <a:custGeom>
              <a:avLst/>
              <a:gdLst/>
              <a:ahLst/>
              <a:cxnLst>
                <a:cxn ang="0">
                  <a:pos x="16" y="5631"/>
                </a:cxn>
                <a:cxn ang="0">
                  <a:pos x="0" y="0"/>
                </a:cxn>
              </a:cxnLst>
              <a:rect l="0" t="0" r="r" b="b"/>
              <a:pathLst>
                <a:path w="16" h="5631">
                  <a:moveTo>
                    <a:pt x="16" y="5631"/>
                  </a:moveTo>
                  <a:lnTo>
                    <a:pt x="0" y="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1" name="Freeform 71"/>
            <p:cNvSpPr>
              <a:spLocks/>
            </p:cNvSpPr>
            <p:nvPr/>
          </p:nvSpPr>
          <p:spPr bwMode="auto">
            <a:xfrm>
              <a:off x="1445208" y="1864569"/>
              <a:ext cx="773105" cy="2356519"/>
            </a:xfrm>
            <a:custGeom>
              <a:avLst/>
              <a:gdLst/>
              <a:ahLst/>
              <a:cxnLst>
                <a:cxn ang="0">
                  <a:pos x="0" y="5719"/>
                </a:cxn>
                <a:cxn ang="0">
                  <a:pos x="3348" y="0"/>
                </a:cxn>
              </a:cxnLst>
              <a:rect l="0" t="0" r="r" b="b"/>
              <a:pathLst>
                <a:path w="3348" h="5719">
                  <a:moveTo>
                    <a:pt x="0" y="5719"/>
                  </a:moveTo>
                  <a:lnTo>
                    <a:pt x="3348" y="0"/>
                  </a:lnTo>
                </a:path>
              </a:pathLst>
            </a:custGeom>
            <a:noFill/>
            <a:ln w="9525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2" name="Freeform 70"/>
            <p:cNvSpPr>
              <a:spLocks/>
            </p:cNvSpPr>
            <p:nvPr/>
          </p:nvSpPr>
          <p:spPr bwMode="auto">
            <a:xfrm flipV="1">
              <a:off x="1156666" y="3932899"/>
              <a:ext cx="2711735" cy="457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389" y="3"/>
                </a:cxn>
              </a:cxnLst>
              <a:rect l="0" t="0" r="r" b="b"/>
              <a:pathLst>
                <a:path w="4389" h="3">
                  <a:moveTo>
                    <a:pt x="0" y="0"/>
                  </a:moveTo>
                  <a:lnTo>
                    <a:pt x="4389" y="3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 type="none"/>
              <a:tailEnd type="triangle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3" name="Freeform 69"/>
            <p:cNvSpPr>
              <a:spLocks/>
            </p:cNvSpPr>
            <p:nvPr/>
          </p:nvSpPr>
          <p:spPr bwMode="auto">
            <a:xfrm>
              <a:off x="1200084" y="3068960"/>
              <a:ext cx="2795852" cy="1008653"/>
            </a:xfrm>
            <a:custGeom>
              <a:avLst/>
              <a:gdLst/>
              <a:ahLst/>
              <a:cxnLst>
                <a:cxn ang="0">
                  <a:pos x="0" y="2536"/>
                </a:cxn>
                <a:cxn ang="0">
                  <a:pos x="4350" y="0"/>
                </a:cxn>
              </a:cxnLst>
              <a:rect l="0" t="0" r="r" b="b"/>
              <a:pathLst>
                <a:path w="4350" h="2536">
                  <a:moveTo>
                    <a:pt x="0" y="2536"/>
                  </a:moveTo>
                  <a:lnTo>
                    <a:pt x="4350" y="0"/>
                  </a:lnTo>
                </a:path>
              </a:pathLst>
            </a:custGeom>
            <a:noFill/>
            <a:ln w="12700">
              <a:solidFill>
                <a:srgbClr val="00B050"/>
              </a:solidFill>
              <a:round/>
              <a:headEnd type="none"/>
              <a:tailEnd type="triangle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4035639" y="2915072"/>
                  <a:ext cx="548293" cy="4139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5639" y="2915072"/>
                  <a:ext cx="548293" cy="413907"/>
                </a:xfrm>
                <a:prstGeom prst="rect">
                  <a:avLst/>
                </a:prstGeom>
                <a:blipFill>
                  <a:blip r:embed="rId12"/>
                  <a:stretch>
                    <a:fillRect l="-21277" r="-19149" b="-13725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3893844" y="3737924"/>
                  <a:ext cx="439357" cy="4139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93844" y="3737924"/>
                  <a:ext cx="439357" cy="413907"/>
                </a:xfrm>
                <a:prstGeom prst="rect">
                  <a:avLst/>
                </a:prstGeom>
                <a:blipFill>
                  <a:blip r:embed="rId13"/>
                  <a:stretch>
                    <a:fillRect l="-7692" r="-2564" b="-2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TextBox 85"/>
                <p:cNvSpPr txBox="1"/>
                <p:nvPr/>
              </p:nvSpPr>
              <p:spPr>
                <a:xfrm>
                  <a:off x="1422631" y="1484784"/>
                  <a:ext cx="370310" cy="4139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6" name="TextBox 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2631" y="1484784"/>
                  <a:ext cx="370310" cy="413907"/>
                </a:xfrm>
                <a:prstGeom prst="rect">
                  <a:avLst/>
                </a:prstGeom>
                <a:blipFill>
                  <a:blip r:embed="rId14"/>
                  <a:stretch>
                    <a:fillRect l="-18182" r="-12121" b="-8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2202795" y="1484783"/>
                  <a:ext cx="482014" cy="4139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𝑡</m:t>
                        </m:r>
                        <m:r>
                          <a:rPr kumimoji="0" lang="en-US" altLang="ko-KR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2795" y="1484783"/>
                  <a:ext cx="482014" cy="413907"/>
                </a:xfrm>
                <a:prstGeom prst="rect">
                  <a:avLst/>
                </a:prstGeom>
                <a:blipFill>
                  <a:blip r:embed="rId15"/>
                  <a:stretch>
                    <a:fillRect l="-23810" r="-21429" b="-14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9" name="직선 연결선 88"/>
          <p:cNvCxnSpPr/>
          <p:nvPr/>
        </p:nvCxnSpPr>
        <p:spPr>
          <a:xfrm flipV="1">
            <a:off x="1322197" y="2933304"/>
            <a:ext cx="436498" cy="7912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연결선 93"/>
          <p:cNvCxnSpPr/>
          <p:nvPr/>
        </p:nvCxnSpPr>
        <p:spPr>
          <a:xfrm>
            <a:off x="1758695" y="2901417"/>
            <a:ext cx="0" cy="79084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635408" y="3651755"/>
                <a:ext cx="30918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en-US" altLang="ko-KR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408" y="3651755"/>
                <a:ext cx="309187" cy="246221"/>
              </a:xfrm>
              <a:prstGeom prst="rect">
                <a:avLst/>
              </a:prstGeom>
              <a:blipFill>
                <a:blip r:embed="rId16"/>
                <a:stretch>
                  <a:fillRect l="-9804" r="-3922" b="-12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422728" y="3465069"/>
                <a:ext cx="35586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en-US" altLang="ko-KR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US" altLang="ko-KR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728" y="3465069"/>
                <a:ext cx="355867" cy="246221"/>
              </a:xfrm>
              <a:prstGeom prst="rect">
                <a:avLst/>
              </a:prstGeom>
              <a:blipFill>
                <a:blip r:embed="rId17"/>
                <a:stretch>
                  <a:fillRect l="-8475" r="-11864" b="-1219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/>
              <p:cNvSpPr txBox="1"/>
              <p:nvPr/>
            </p:nvSpPr>
            <p:spPr>
              <a:xfrm>
                <a:off x="4630915" y="2983810"/>
                <a:ext cx="489654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ko-KR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Δ</m:t>
                    </m:r>
                    <m:sSup>
                      <m:sSupPr>
                        <m:ctrlPr>
                          <a:rPr kumimoji="0" lang="el-GR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ko-KR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s</m:t>
                        </m:r>
                      </m:e>
                      <m:sup>
                        <m:r>
                          <a:rPr kumimoji="0" lang="en-US" altLang="ko-KR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sSup>
                      <m:sSup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0" lang="en-US" altLang="ko-KR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c</m:t>
                            </m:r>
                            <m:r>
                              <a:rPr kumimoji="0" lang="en-US" altLang="ko-KR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kumimoji="0" lang="en-US" altLang="ko-KR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t</m:t>
                            </m:r>
                          </m:e>
                        </m:d>
                      </m:e>
                      <m:sup>
                        <m:r>
                          <a:rPr kumimoji="0" lang="en-US" altLang="ko-KR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r>
                      <m:rPr>
                        <m:sty m:val="p"/>
                      </m:rPr>
                      <a:rPr kumimoji="0" lang="el-GR" altLang="ko-KR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Δ</m:t>
                    </m:r>
                    <m:sSup>
                      <m:sSupPr>
                        <m:ctrlPr>
                          <a:rPr kumimoji="0" lang="el-GR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ko-KR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x</m:t>
                        </m:r>
                      </m:e>
                      <m:sup>
                        <m:r>
                          <a:rPr kumimoji="0" lang="en-US" altLang="ko-KR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ko-KR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Δ</m:t>
                    </m:r>
                    <m:sSup>
                      <m:sSupPr>
                        <m:ctrlPr>
                          <a:rPr kumimoji="0" lang="el-GR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ko-KR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y</m:t>
                        </m:r>
                      </m:e>
                      <m:sup>
                        <m:r>
                          <a:rPr kumimoji="0" lang="en-US" altLang="ko-KR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ko-KR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Δ</m:t>
                    </m:r>
                    <m:sSup>
                      <m:sSupPr>
                        <m:ctrlPr>
                          <a:rPr kumimoji="0" lang="el-GR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ko-KR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z</m:t>
                        </m:r>
                      </m:e>
                      <m:sup>
                        <m:r>
                          <a:rPr kumimoji="0" lang="en-US" altLang="ko-KR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??</a:t>
                </a:r>
              </a:p>
            </p:txBody>
          </p:sp>
        </mc:Choice>
        <mc:Fallback xmlns="">
          <p:sp>
            <p:nvSpPr>
              <p:cNvPr id="98" name="TextBox 9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0915" y="2983810"/>
                <a:ext cx="4896543" cy="369332"/>
              </a:xfrm>
              <a:prstGeom prst="rect">
                <a:avLst/>
              </a:prstGeom>
              <a:blipFill>
                <a:blip r:embed="rId18"/>
                <a:stretch>
                  <a:fillRect l="-2242" t="-24590" b="-4918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직선 연결선 7"/>
          <p:cNvCxnSpPr/>
          <p:nvPr/>
        </p:nvCxnSpPr>
        <p:spPr>
          <a:xfrm flipH="1">
            <a:off x="1322197" y="2932463"/>
            <a:ext cx="436498" cy="11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 flipV="1">
            <a:off x="1621145" y="2933303"/>
            <a:ext cx="137551" cy="608614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 flipH="1">
            <a:off x="1468654" y="2932464"/>
            <a:ext cx="309941" cy="167165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59733" y="2748199"/>
                <a:ext cx="46538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ko-KR" alt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∆</m:t>
                      </m:r>
                      <m:r>
                        <a:rPr kumimoji="0" lang="en-US" altLang="ko-KR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𝑡</m:t>
                      </m:r>
                    </m:oMath>
                  </m:oMathPara>
                </a14:m>
                <a:endPara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733" y="2748199"/>
                <a:ext cx="465384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1068718" y="2994197"/>
                <a:ext cx="51328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ko-KR" altLang="en-US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∆</m:t>
                      </m:r>
                      <m:r>
                        <a:rPr kumimoji="0" lang="en-US" altLang="ko-KR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𝑡</m:t>
                      </m:r>
                      <m:r>
                        <a:rPr kumimoji="0" lang="en-US" altLang="ko-KR" sz="16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718" y="2994197"/>
                <a:ext cx="513282" cy="33855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아래쪽 화살표 35"/>
          <p:cNvSpPr/>
          <p:nvPr/>
        </p:nvSpPr>
        <p:spPr>
          <a:xfrm>
            <a:off x="6415749" y="2247223"/>
            <a:ext cx="449151" cy="4814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983330" y="2937739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NO OP!</a:t>
            </a:r>
            <a:endParaRPr kumimoji="0" lang="ko-K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11748" y="906339"/>
            <a:ext cx="5224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관측자와 무관한 </a:t>
            </a:r>
            <a:r>
              <a:rPr kumimoji="0" lang="ko-KR" alt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불변량</a:t>
            </a:r>
            <a:r>
              <a:rPr kumimoji="0" lang="en-US" altLang="ko-KR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?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직사각형 5"/>
              <p:cNvSpPr/>
              <p:nvPr/>
            </p:nvSpPr>
            <p:spPr>
              <a:xfrm>
                <a:off x="3290262" y="3724553"/>
                <a:ext cx="52777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힌트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) </a:t>
                </a: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광속은 불변</a:t>
                </a:r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:  </a:t>
                </a:r>
                <a14:m>
                  <m:oMath xmlns:m="http://schemas.openxmlformats.org/officeDocument/2006/math"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𝑥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𝑐𝑡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  &amp;  </m:t>
                    </m:r>
                    <m:sSup>
                      <m:sSup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𝑐𝑡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′</m:t>
                    </m:r>
                  </m:oMath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6" name="직사각형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262" y="3724553"/>
                <a:ext cx="5277727" cy="461665"/>
              </a:xfrm>
              <a:prstGeom prst="rect">
                <a:avLst/>
              </a:prstGeom>
              <a:blipFill>
                <a:blip r:embed="rId21"/>
                <a:stretch>
                  <a:fillRect l="-1848" t="-10526" b="-289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19864" y="4526646"/>
                <a:ext cx="653526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ko-KR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Δ</m:t>
                    </m:r>
                    <m:sSup>
                      <m:sSupPr>
                        <m:ctrlPr>
                          <a:rPr kumimoji="0" lang="el-GR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ko-KR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s</m:t>
                        </m:r>
                      </m:e>
                      <m:sup>
                        <m:r>
                          <a:rPr kumimoji="0" lang="en-US" altLang="ko-KR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𝜖</m:t>
                    </m:r>
                    <m:sSup>
                      <m:sSupPr>
                        <m:ctrlPr>
                          <a:rPr kumimoji="0" lang="en-US" altLang="ko-KR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0" lang="en-US" altLang="ko-KR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c</m:t>
                            </m:r>
                            <m:r>
                              <a:rPr kumimoji="0" lang="en-US" altLang="ko-KR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kumimoji="0" lang="en-US" altLang="ko-KR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t</m:t>
                            </m:r>
                          </m:e>
                        </m:d>
                      </m:e>
                      <m:sup>
                        <m:r>
                          <a:rPr kumimoji="0" lang="en-US" altLang="ko-KR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r>
                      <m:rPr>
                        <m:sty m:val="p"/>
                      </m:rPr>
                      <a:rPr kumimoji="0" lang="el-GR" altLang="ko-KR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Δ</m:t>
                    </m:r>
                    <m:sSup>
                      <m:sSupPr>
                        <m:ctrlPr>
                          <a:rPr kumimoji="0" lang="el-GR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ko-KR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x</m:t>
                        </m:r>
                      </m:e>
                      <m:sup>
                        <m:r>
                          <a:rPr kumimoji="0" lang="en-US" altLang="ko-KR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𝜖</m:t>
                    </m:r>
                    <m:sSup>
                      <m:sSupPr>
                        <m:ctrlPr>
                          <a:rPr kumimoji="0" lang="en-US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ko-KR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kumimoji="0" lang="en-US" altLang="ko-KR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c</m:t>
                            </m:r>
                            <m:r>
                              <a:rPr kumimoji="0" lang="en-US" altLang="ko-KR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kumimoji="0" lang="en-US" altLang="ko-KR" sz="24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t</m:t>
                            </m:r>
                            <m:r>
                              <a:rPr kumimoji="0" lang="en-US" altLang="ko-KR" sz="24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e>
                        </m:d>
                      </m:e>
                      <m:sup>
                        <m:r>
                          <a:rPr kumimoji="0" lang="en-US" altLang="ko-KR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r>
                      <m:rPr>
                        <m:sty m:val="p"/>
                      </m:rPr>
                      <a:rPr kumimoji="0" lang="el-GR" altLang="ko-KR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Δ</m:t>
                    </m:r>
                    <m:sSup>
                      <m:sSupPr>
                        <m:ctrlPr>
                          <a:rPr kumimoji="0" lang="el-GR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ko-KR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x</m:t>
                        </m:r>
                        <m:r>
                          <a:rPr kumimoji="0" lang="en-US" altLang="ko-KR" sz="2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′</m:t>
                        </m:r>
                      </m:e>
                      <m:sup>
                        <m:r>
                          <a:rPr kumimoji="0" lang="en-US" altLang="ko-KR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altLang="ko-KR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  ??</a:t>
                </a:r>
                <a:endPara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64" y="4526646"/>
                <a:ext cx="6535262" cy="369332"/>
              </a:xfrm>
              <a:prstGeom prst="rect">
                <a:avLst/>
              </a:prstGeom>
              <a:blipFill>
                <a:blip r:embed="rId22"/>
                <a:stretch>
                  <a:fillRect l="-1586" t="-26667" b="-5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직사각형 9"/>
              <p:cNvSpPr/>
              <p:nvPr/>
            </p:nvSpPr>
            <p:spPr>
              <a:xfrm>
                <a:off x="719864" y="5034613"/>
                <a:ext cx="7914154" cy="15791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𝜖</m:t>
                      </m:r>
                      <m:sSup>
                        <m:sSupPr>
                          <m:ctrlP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ko-KR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0" lang="en-US" altLang="ko-KR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c</m:t>
                              </m:r>
                              <m:r>
                                <a:rPr kumimoji="0" lang="en-US" altLang="ko-KR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∆</m:t>
                              </m:r>
                              <m:r>
                                <m:rPr>
                                  <m:sty m:val="p"/>
                                </m:rPr>
                                <a:rPr kumimoji="0" lang="en-US" altLang="ko-KR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t</m:t>
                              </m:r>
                            </m:e>
                          </m:d>
                        </m:e>
                        <m:sup>
                          <m:r>
                            <a:rPr kumimoji="0" lang="en-US" altLang="ko-KR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ko-KR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0" lang="el-GR" altLang="ko-KR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Δ</m:t>
                      </m:r>
                      <m:sSup>
                        <m:sSupPr>
                          <m:ctrlPr>
                            <a:rPr kumimoji="0" lang="el-GR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altLang="ko-KR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x</m:t>
                          </m:r>
                        </m:e>
                        <m:sup>
                          <m:r>
                            <a:rPr kumimoji="0" lang="en-US" altLang="ko-KR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ko-KR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𝜖</m:t>
                      </m:r>
                      <m:sSup>
                        <m:sSupPr>
                          <m:ctrlP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ko-KR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0" lang="en-US" altLang="ko-KR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c</m:t>
                              </m:r>
                              <m:r>
                                <a:rPr kumimoji="0" lang="en-US" altLang="ko-KR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∆</m:t>
                              </m:r>
                              <m:r>
                                <m:rPr>
                                  <m:sty m:val="p"/>
                                </m:rPr>
                                <a:rPr kumimoji="0" lang="en-US" altLang="ko-KR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t</m:t>
                              </m:r>
                            </m:e>
                          </m:d>
                        </m:e>
                        <m:sup>
                          <m:r>
                            <a:rPr kumimoji="0" lang="en-US" altLang="ko-KR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ko-KR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l-GR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0" lang="en-US" altLang="ko-KR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c</m:t>
                          </m:r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∆</m:t>
                          </m:r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  <m:r>
                            <a:rPr kumimoji="0" lang="en-US" altLang="ko-KR" sz="2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)</m:t>
                          </m:r>
                        </m:e>
                        <m:sup>
                          <m:r>
                            <a:rPr kumimoji="0" lang="en-US" altLang="ko-KR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𝜖</m:t>
                          </m:r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p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sSup>
                        <m:sSupPr>
                          <m:ctrlP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p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groupChrPr>
                        <m:e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𝜖</m:t>
                          </m:r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=−1</m:t>
                          </m:r>
                        </m:e>
                      </m:groupCh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0</m:t>
                      </m:r>
                    </m:oMath>
                  </m:oMathPara>
                </a14:m>
                <a:endParaRPr kumimoji="0" lang="en-US" altLang="ko-K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Cambria Math" panose="02040503050406030204" pitchFamily="18" charset="0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𝜖</m:t>
                      </m:r>
                      <m:sSup>
                        <m:sSupPr>
                          <m:ctrlPr>
                            <a:rPr kumimoji="0" lang="en-US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altLang="ko-KR" sz="2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kumimoji="0" lang="en-US" altLang="ko-KR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c</m:t>
                              </m:r>
                              <m:r>
                                <a:rPr kumimoji="0" lang="en-US" altLang="ko-KR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∆</m:t>
                              </m:r>
                              <m:r>
                                <m:rPr>
                                  <m:sty m:val="p"/>
                                </m:rPr>
                                <a:rPr kumimoji="0" lang="en-US" altLang="ko-KR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t</m:t>
                              </m:r>
                              <m:r>
                                <a:rPr kumimoji="0" lang="en-US" altLang="ko-KR" sz="2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′</m:t>
                              </m:r>
                            </m:e>
                          </m:d>
                        </m:e>
                        <m:sup>
                          <m:r>
                            <a:rPr kumimoji="0" lang="en-US" altLang="ko-KR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ko-KR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/>
                          <a:ea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m:rPr>
                          <m:sty m:val="p"/>
                        </m:rPr>
                        <a:rPr kumimoji="0" lang="el-GR" altLang="ko-KR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Δ</m:t>
                      </m:r>
                      <m:sSup>
                        <m:sSupPr>
                          <m:ctrlPr>
                            <a:rPr kumimoji="0" lang="el-GR" altLang="ko-KR" sz="2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kumimoji="0" lang="en-US" altLang="ko-KR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x</m:t>
                          </m:r>
                          <m:r>
                            <a:rPr kumimoji="0" lang="en-US" altLang="ko-KR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e>
                        <m:sup>
                          <m:r>
                            <a:rPr kumimoji="0" lang="en-US" altLang="ko-KR" sz="24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𝜖</m:t>
                          </m:r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+1</m:t>
                          </m:r>
                        </m:e>
                      </m:d>
                      <m:sSup>
                        <m:sSupPr>
                          <m:ctrlP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p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sSup>
                        <m:sSupPr>
                          <m:ctrlP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𝑡</m:t>
                          </m:r>
                        </m:e>
                        <m:sup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′2</m:t>
                          </m:r>
                        </m:sup>
                      </m:sSup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 </m:t>
                      </m:r>
                      <m:groupChr>
                        <m:groupChrPr>
                          <m:chr m:val="→"/>
                          <m:vertJc m:val="bot"/>
                          <m:ctrlP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groupChrPr>
                        <m:e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𝜖</m:t>
                          </m:r>
                          <m:r>
                            <a:rPr kumimoji="0" lang="en-US" altLang="ko-KR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=−1</m:t>
                          </m:r>
                        </m:e>
                      </m:groupChr>
                      <m:r>
                        <a:rPr kumimoji="0" lang="en-US" altLang="ko-KR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 0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0" name="직사각형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864" y="5034613"/>
                <a:ext cx="7914154" cy="157915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직사각형 16"/>
              <p:cNvSpPr/>
              <p:nvPr/>
            </p:nvSpPr>
            <p:spPr>
              <a:xfrm>
                <a:off x="6988210" y="5927009"/>
                <a:ext cx="4796185" cy="470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ko-KR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Δ</m:t>
                    </m:r>
                    <m:sSup>
                      <m:sSupPr>
                        <m:ctrlPr>
                          <a:rPr kumimoji="0" lang="el-GR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ko-KR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s</m:t>
                        </m:r>
                      </m:e>
                      <m:sup>
                        <m:r>
                          <a:rPr kumimoji="0" lang="en-US" altLang="ko-KR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r>
                      <a:rPr kumimoji="0" lang="en-US" altLang="ko-KR" sz="2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−</m:t>
                    </m:r>
                    <m:sSup>
                      <m:sSupPr>
                        <m:ctrlPr>
                          <a:rPr kumimoji="0" lang="en-US" altLang="ko-KR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en-US" altLang="ko-KR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altLang="ko-KR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𝐜</m:t>
                            </m:r>
                            <m:r>
                              <a:rPr kumimoji="0" lang="en-US" altLang="ko-KR" sz="2400" b="1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∆</m:t>
                            </m:r>
                            <m:r>
                              <a:rPr kumimoji="0" lang="en-US" altLang="ko-KR" sz="2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𝒕</m:t>
                            </m:r>
                          </m:e>
                        </m:d>
                      </m:e>
                      <m:sup>
                        <m:r>
                          <a:rPr kumimoji="0" lang="en-US" altLang="ko-KR" sz="2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𝟐</m:t>
                        </m:r>
                      </m:sup>
                    </m:sSup>
                    <m:r>
                      <a:rPr kumimoji="0" lang="en-US" altLang="ko-KR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 panose="02040503050406030204" pitchFamily="18" charset="0"/>
                        <a:cs typeface="+mn-cs"/>
                      </a:rPr>
                      <m:t>+</m:t>
                    </m:r>
                    <m:r>
                      <m:rPr>
                        <m:sty m:val="p"/>
                      </m:rPr>
                      <a:rPr kumimoji="0" lang="el-GR" altLang="ko-KR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Δ</m:t>
                    </m:r>
                    <m:sSup>
                      <m:sSupPr>
                        <m:ctrlPr>
                          <a:rPr kumimoji="0" lang="el-GR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ko-KR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x</m:t>
                        </m:r>
                      </m:e>
                      <m:sup>
                        <m:r>
                          <a:rPr kumimoji="0" lang="en-US" altLang="ko-KR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ko-KR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Δ</m:t>
                    </m:r>
                    <m:sSup>
                      <m:sSupPr>
                        <m:ctrlPr>
                          <a:rPr kumimoji="0" lang="el-GR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ko-KR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y</m:t>
                        </m:r>
                      </m:e>
                      <m:sup>
                        <m:r>
                          <a:rPr kumimoji="0" lang="en-US" altLang="ko-KR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en-US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+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altLang="ko-KR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Δ</m:t>
                    </m:r>
                    <m:sSup>
                      <m:sSupPr>
                        <m:ctrlPr>
                          <a:rPr kumimoji="0" lang="el-GR" altLang="ko-KR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kumimoji="0" lang="en-US" altLang="ko-KR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z</m:t>
                        </m:r>
                      </m:e>
                      <m:sup>
                        <m:r>
                          <a:rPr kumimoji="0" lang="en-US" altLang="ko-KR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p>
                    </m:sSup>
                    <m:r>
                      <a:rPr kumimoji="0" lang="en-US" altLang="ko-KR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/>
                        <a:ea typeface="Cambria Math" panose="02040503050406030204" pitchFamily="18" charset="0"/>
                        <a:cs typeface="+mn-cs"/>
                      </a:rPr>
                      <m:t> </m:t>
                    </m:r>
                  </m:oMath>
                </a14:m>
                <a:r>
                  <a:rPr kumimoji="0" lang="en-US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mbria Math" panose="02040503050406030204" pitchFamily="18" charset="0"/>
                    <a:cs typeface="+mn-cs"/>
                  </a:rPr>
                  <a:t> ??</a:t>
                </a:r>
              </a:p>
            </p:txBody>
          </p:sp>
        </mc:Choice>
        <mc:Fallback xmlns="">
          <p:sp>
            <p:nvSpPr>
              <p:cNvPr id="17" name="직사각형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8210" y="5927009"/>
                <a:ext cx="4796185" cy="470000"/>
              </a:xfrm>
              <a:prstGeom prst="rect">
                <a:avLst/>
              </a:prstGeom>
              <a:blipFill>
                <a:blip r:embed="rId24"/>
                <a:stretch>
                  <a:fillRect t="-9091" r="-889" b="-2857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직사각형 18"/>
          <p:cNvSpPr/>
          <p:nvPr/>
        </p:nvSpPr>
        <p:spPr>
          <a:xfrm>
            <a:off x="6864900" y="5824188"/>
            <a:ext cx="4996900" cy="6107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0" name="아래로 구부러진 화살표 19"/>
          <p:cNvSpPr/>
          <p:nvPr/>
        </p:nvSpPr>
        <p:spPr>
          <a:xfrm rot="1581959">
            <a:off x="8637411" y="4444578"/>
            <a:ext cx="1515811" cy="66768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슬라이드 번호 개체 틀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40026" y="4064738"/>
                <a:ext cx="118064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altLang="ko-KR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y</m:t>
                    </m:r>
                    <m:r>
                      <a:rPr kumimoji="0" lang="en-US" altLang="ko-KR" sz="16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,</m:t>
                    </m:r>
                    <m:r>
                      <a:rPr kumimoji="0" lang="en-US" altLang="ko-KR" sz="1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𝑧</m:t>
                    </m:r>
                  </m:oMath>
                </a14:m>
                <a:r>
                  <a:rPr kumimoji="0" lang="en-US" altLang="ko-KR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-</a:t>
                </a:r>
                <a:r>
                  <a:rPr kumimoji="0" lang="ko-KR" alt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축 생략</a:t>
                </a:r>
                <a:r>
                  <a:rPr kumimoji="0" lang="en-US" altLang="ko-KR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)</a:t>
                </a:r>
                <a:endPara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26" y="4064738"/>
                <a:ext cx="1180644" cy="246221"/>
              </a:xfrm>
              <a:prstGeom prst="rect">
                <a:avLst/>
              </a:prstGeom>
              <a:blipFill>
                <a:blip r:embed="rId25"/>
                <a:stretch>
                  <a:fillRect l="-10309" t="-27500" r="-9278" b="-50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91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54" name="Rectangle 78"/>
          <p:cNvSpPr>
            <a:spLocks noChangeArrowheads="1"/>
          </p:cNvSpPr>
          <p:nvPr/>
        </p:nvSpPr>
        <p:spPr bwMode="auto">
          <a:xfrm>
            <a:off x="2063553" y="-11876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30681" y="588543"/>
            <a:ext cx="45147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차고 패러독스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/>
              <p:cNvSpPr txBox="1"/>
              <p:nvPr/>
            </p:nvSpPr>
            <p:spPr>
              <a:xfrm>
                <a:off x="991798" y="1634409"/>
                <a:ext cx="7907354" cy="4614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just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ko-KR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정지 상태의 자동차와 차고</a:t>
                </a:r>
                <a:r>
                  <a:rPr kumimoji="0" lang="en-US" altLang="ko-K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:   </a:t>
                </a:r>
              </a:p>
              <a:p>
                <a:pPr marL="0" marR="0" lvl="0" indent="0" algn="just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𝐿</m:t>
                        </m:r>
                      </m:e>
                      <m:sub>
                        <m:r>
                          <a:rPr kumimoji="0" lang="en-US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𝐶𝑎𝑟</m:t>
                        </m:r>
                      </m:sub>
                    </m:sSub>
                    <m:r>
                      <a:rPr kumimoji="0" lang="en-US" altLang="ko-KR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&gt;</m:t>
                    </m:r>
                    <m:sSub>
                      <m:sSubPr>
                        <m:ctrlPr>
                          <a:rPr kumimoji="0" lang="en-US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𝐿</m:t>
                        </m:r>
                      </m:e>
                      <m:sub>
                        <m:r>
                          <a:rPr kumimoji="0" lang="en-US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𝐺𝑎𝑟𝑎𝑔𝑒</m:t>
                        </m:r>
                      </m:sub>
                    </m:sSub>
                  </m:oMath>
                </a14:m>
                <a:endPara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285750" marR="0" lvl="0" indent="-285750" algn="just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ko-KR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움직이는 자동차와 차고</a:t>
                </a:r>
                <a:r>
                  <a:rPr kumimoji="0" lang="en-US" altLang="ko-K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:</a:t>
                </a:r>
              </a:p>
              <a:p>
                <a:pPr marL="0" marR="0" lvl="0" indent="0" algn="just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𝐿</m:t>
                        </m:r>
                        <m:r>
                          <a:rPr kumimoji="0" lang="en-US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e>
                      <m:sub>
                        <m:r>
                          <a:rPr kumimoji="0" lang="en-US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𝐶𝑎𝑟</m:t>
                        </m:r>
                      </m:sub>
                    </m:sSub>
                    <m:r>
                      <a:rPr kumimoji="0" lang="en-US" altLang="ko-KR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&lt;</m:t>
                    </m:r>
                    <m:sSub>
                      <m:sSubPr>
                        <m:ctrlPr>
                          <a:rPr kumimoji="0" lang="en-US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𝐿</m:t>
                        </m:r>
                      </m:e>
                      <m:sub>
                        <m:r>
                          <a:rPr kumimoji="0" lang="en-US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𝐺𝑎𝑟𝑎𝑔𝑒</m:t>
                        </m:r>
                      </m:sub>
                    </m:sSub>
                  </m:oMath>
                </a14:m>
                <a:endPara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just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차고에 서있는 관측자가 보면 충분히 빨리 달리는 자동차는 길이 수축에 의해 차고 안에 앞뒤 모두 들어갈 수 </a:t>
                </a:r>
                <a:r>
                  <a:rPr kumimoji="0" lang="ko-KR" alt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있음</a:t>
                </a:r>
                <a:endPara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285750" marR="0" lvl="0" indent="-285750" algn="just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Char char="-"/>
                  <a:tabLst/>
                  <a:defRPr/>
                </a:pPr>
                <a:r>
                  <a:rPr kumimoji="0" lang="ko-KR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운전자가 본 자동차와 차고</a:t>
                </a:r>
                <a:r>
                  <a:rPr kumimoji="0" lang="en-US" altLang="ko-K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:</a:t>
                </a:r>
              </a:p>
              <a:p>
                <a:pPr marL="0" marR="0" lvl="0" indent="0" algn="just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𝐿</m:t>
                        </m:r>
                      </m:e>
                      <m:sub>
                        <m:r>
                          <a:rPr kumimoji="0" lang="en-US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𝐶𝑎𝑟</m:t>
                        </m:r>
                      </m:sub>
                    </m:sSub>
                    <m:r>
                      <a:rPr kumimoji="0" lang="en-US" altLang="ko-KR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&gt;</m:t>
                    </m:r>
                    <m:sSub>
                      <m:sSubPr>
                        <m:ctrlPr>
                          <a:rPr kumimoji="0" lang="en-US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𝐿</m:t>
                        </m:r>
                        <m:r>
                          <a:rPr kumimoji="0" lang="en-US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′</m:t>
                        </m:r>
                      </m:e>
                      <m:sub>
                        <m:r>
                          <a:rPr kumimoji="0" lang="en-US" altLang="ko-KR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𝐺𝑎𝑟𝑎𝑔𝑒</m:t>
                        </m:r>
                      </m:sub>
                    </m:sSub>
                  </m:oMath>
                </a14:m>
                <a:endPara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just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한편 달리는 운전자의 입장에서 보면 차고가 움직이는 것이므로 차고는 더욱 줄어들어 자동차가 차고 안에 완전히 들어가는 것은 불가능</a:t>
                </a:r>
                <a:endParaRPr kumimoji="0" lang="en-US" altLang="ko-K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just" defTabSz="914400" rtl="0" eaLnBrk="1" fontAlgn="auto" latinLnBrk="1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  <a:sym typeface="Wingdings" panose="05000000000000000000" pitchFamily="2" charset="2"/>
                  </a:rPr>
                  <a:t> </a:t>
                </a:r>
                <a:r>
                  <a:rPr kumimoji="0" lang="ko-KR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  <a:sym typeface="Wingdings" panose="05000000000000000000" pitchFamily="2" charset="2"/>
                  </a:rPr>
                  <a:t>어떻게 차고에 완전히 갇히는 상황과 갇히지 못하는 상황이 둘 다 가능할 수 있겠는가</a:t>
                </a:r>
                <a:r>
                  <a:rPr kumimoji="0" lang="en-US" altLang="ko-K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  <a:sym typeface="Wingdings" panose="05000000000000000000" pitchFamily="2" charset="2"/>
                  </a:rPr>
                  <a:t>?</a:t>
                </a:r>
                <a:endParaRPr kumimoji="0" lang="ko-KR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68" name="TextBox 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798" y="1634409"/>
                <a:ext cx="7907354" cy="4614340"/>
              </a:xfrm>
              <a:prstGeom prst="rect">
                <a:avLst/>
              </a:prstGeom>
              <a:blipFill>
                <a:blip r:embed="rId3"/>
                <a:stretch>
                  <a:fillRect l="-617" r="-38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57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54" name="Rectangle 78"/>
          <p:cNvSpPr>
            <a:spLocks noChangeArrowheads="1"/>
          </p:cNvSpPr>
          <p:nvPr/>
        </p:nvSpPr>
        <p:spPr bwMode="auto">
          <a:xfrm>
            <a:off x="2063553" y="-11876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2653" name="AutoShape 77"/>
          <p:cNvSpPr>
            <a:spLocks noChangeAspect="1" noChangeArrowheads="1" noTextEdit="1"/>
          </p:cNvSpPr>
          <p:nvPr/>
        </p:nvSpPr>
        <p:spPr bwMode="auto">
          <a:xfrm>
            <a:off x="3000126" y="2127251"/>
            <a:ext cx="5257800" cy="4229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2652" name="Freeform 76"/>
          <p:cNvSpPr>
            <a:spLocks/>
          </p:cNvSpPr>
          <p:nvPr/>
        </p:nvSpPr>
        <p:spPr bwMode="auto">
          <a:xfrm>
            <a:off x="4103573" y="1266583"/>
            <a:ext cx="45719" cy="4984578"/>
          </a:xfrm>
          <a:custGeom>
            <a:avLst/>
            <a:gdLst/>
            <a:ahLst/>
            <a:cxnLst>
              <a:cxn ang="0">
                <a:pos x="16" y="5631"/>
              </a:cxn>
              <a:cxn ang="0">
                <a:pos x="0" y="0"/>
              </a:cxn>
            </a:cxnLst>
            <a:rect l="0" t="0" r="r" b="b"/>
            <a:pathLst>
              <a:path w="16" h="5631">
                <a:moveTo>
                  <a:pt x="16" y="563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2647" name="Freeform 71"/>
          <p:cNvSpPr>
            <a:spLocks/>
          </p:cNvSpPr>
          <p:nvPr/>
        </p:nvSpPr>
        <p:spPr bwMode="auto">
          <a:xfrm rot="443157">
            <a:off x="3020512" y="238823"/>
            <a:ext cx="4370668" cy="6448008"/>
          </a:xfrm>
          <a:custGeom>
            <a:avLst/>
            <a:gdLst/>
            <a:ahLst/>
            <a:cxnLst>
              <a:cxn ang="0">
                <a:pos x="0" y="5719"/>
              </a:cxn>
              <a:cxn ang="0">
                <a:pos x="3348" y="0"/>
              </a:cxn>
            </a:cxnLst>
            <a:rect l="0" t="0" r="r" b="b"/>
            <a:pathLst>
              <a:path w="3348" h="5719">
                <a:moveTo>
                  <a:pt x="0" y="5719"/>
                </a:moveTo>
                <a:lnTo>
                  <a:pt x="3348" y="0"/>
                </a:lnTo>
              </a:path>
            </a:pathLst>
          </a:custGeom>
          <a:noFill/>
          <a:ln w="9525">
            <a:solidFill>
              <a:srgbClr val="00B05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2646" name="Freeform 70"/>
          <p:cNvSpPr>
            <a:spLocks/>
          </p:cNvSpPr>
          <p:nvPr/>
        </p:nvSpPr>
        <p:spPr bwMode="auto">
          <a:xfrm>
            <a:off x="3278209" y="4645154"/>
            <a:ext cx="2787097" cy="222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89" y="3"/>
              </a:cxn>
            </a:cxnLst>
            <a:rect l="0" t="0" r="r" b="b"/>
            <a:pathLst>
              <a:path w="4389" h="3">
                <a:moveTo>
                  <a:pt x="0" y="0"/>
                </a:moveTo>
                <a:lnTo>
                  <a:pt x="4389" y="3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 type="non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2645" name="Freeform 69"/>
          <p:cNvSpPr>
            <a:spLocks/>
          </p:cNvSpPr>
          <p:nvPr/>
        </p:nvSpPr>
        <p:spPr bwMode="auto">
          <a:xfrm rot="20980481">
            <a:off x="2656073" y="1794420"/>
            <a:ext cx="5832347" cy="3307402"/>
          </a:xfrm>
          <a:custGeom>
            <a:avLst/>
            <a:gdLst/>
            <a:ahLst/>
            <a:cxnLst>
              <a:cxn ang="0">
                <a:pos x="0" y="2536"/>
              </a:cxn>
              <a:cxn ang="0">
                <a:pos x="4350" y="0"/>
              </a:cxn>
            </a:cxnLst>
            <a:rect l="0" t="0" r="r" b="b"/>
            <a:pathLst>
              <a:path w="4350" h="2536">
                <a:moveTo>
                  <a:pt x="0" y="2536"/>
                </a:moveTo>
                <a:lnTo>
                  <a:pt x="4350" y="0"/>
                </a:lnTo>
              </a:path>
            </a:pathLst>
          </a:custGeom>
          <a:noFill/>
          <a:ln w="12700">
            <a:solidFill>
              <a:srgbClr val="00B050"/>
            </a:solidFill>
            <a:round/>
            <a:headEnd/>
            <a:tailEnd type="triangle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73" name="그룹 72"/>
          <p:cNvGrpSpPr/>
          <p:nvPr/>
        </p:nvGrpSpPr>
        <p:grpSpPr>
          <a:xfrm>
            <a:off x="7499468" y="618511"/>
            <a:ext cx="218640" cy="317794"/>
            <a:chOff x="6217639" y="2972280"/>
            <a:chExt cx="218640" cy="317794"/>
          </a:xfrm>
        </p:grpSpPr>
        <p:sp>
          <p:nvSpPr>
            <p:cNvPr id="152635" name="Oval 59"/>
            <p:cNvSpPr>
              <a:spLocks noChangeArrowheads="1"/>
            </p:cNvSpPr>
            <p:nvPr/>
          </p:nvSpPr>
          <p:spPr bwMode="auto">
            <a:xfrm>
              <a:off x="6272112" y="2972280"/>
              <a:ext cx="114170" cy="113339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2634" name="Freeform 58"/>
            <p:cNvSpPr>
              <a:spLocks/>
            </p:cNvSpPr>
            <p:nvPr/>
          </p:nvSpPr>
          <p:spPr bwMode="auto">
            <a:xfrm>
              <a:off x="6324347" y="3092286"/>
              <a:ext cx="746" cy="1133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80"/>
                </a:cxn>
              </a:cxnLst>
              <a:rect l="0" t="0" r="r" b="b"/>
              <a:pathLst>
                <a:path w="1" h="180">
                  <a:moveTo>
                    <a:pt x="0" y="0"/>
                  </a:moveTo>
                  <a:lnTo>
                    <a:pt x="1" y="180"/>
                  </a:ln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2633" name="Freeform 57"/>
            <p:cNvSpPr>
              <a:spLocks/>
            </p:cNvSpPr>
            <p:nvPr/>
          </p:nvSpPr>
          <p:spPr bwMode="auto">
            <a:xfrm>
              <a:off x="6230324" y="3205625"/>
              <a:ext cx="84322" cy="75559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119"/>
                </a:cxn>
              </a:cxnLst>
              <a:rect l="0" t="0" r="r" b="b"/>
              <a:pathLst>
                <a:path w="135" h="119">
                  <a:moveTo>
                    <a:pt x="135" y="0"/>
                  </a:moveTo>
                  <a:lnTo>
                    <a:pt x="0" y="119"/>
                  </a:ln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2632" name="Freeform 56"/>
            <p:cNvSpPr>
              <a:spLocks/>
            </p:cNvSpPr>
            <p:nvPr/>
          </p:nvSpPr>
          <p:spPr bwMode="auto">
            <a:xfrm>
              <a:off x="6334048" y="3205625"/>
              <a:ext cx="102231" cy="844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133"/>
                </a:cxn>
              </a:cxnLst>
              <a:rect l="0" t="0" r="r" b="b"/>
              <a:pathLst>
                <a:path w="159" h="133">
                  <a:moveTo>
                    <a:pt x="0" y="0"/>
                  </a:moveTo>
                  <a:lnTo>
                    <a:pt x="159" y="133"/>
                  </a:ln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2631" name="Freeform 55"/>
            <p:cNvSpPr>
              <a:spLocks/>
            </p:cNvSpPr>
            <p:nvPr/>
          </p:nvSpPr>
          <p:spPr bwMode="auto">
            <a:xfrm>
              <a:off x="6217639" y="3101176"/>
              <a:ext cx="104469" cy="55558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90"/>
                </a:cxn>
              </a:cxnLst>
              <a:rect l="0" t="0" r="r" b="b"/>
              <a:pathLst>
                <a:path w="165" h="90">
                  <a:moveTo>
                    <a:pt x="165" y="0"/>
                  </a:moveTo>
                  <a:lnTo>
                    <a:pt x="0" y="90"/>
                  </a:ln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52630" name="Freeform 54"/>
            <p:cNvSpPr>
              <a:spLocks/>
            </p:cNvSpPr>
            <p:nvPr/>
          </p:nvSpPr>
          <p:spPr bwMode="auto">
            <a:xfrm>
              <a:off x="6322108" y="3101176"/>
              <a:ext cx="109693" cy="444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71"/>
                </a:cxn>
              </a:cxnLst>
              <a:rect l="0" t="0" r="r" b="b"/>
              <a:pathLst>
                <a:path w="172" h="71">
                  <a:moveTo>
                    <a:pt x="0" y="0"/>
                  </a:moveTo>
                  <a:lnTo>
                    <a:pt x="172" y="71"/>
                  </a:ln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70" name="Freeform 71"/>
          <p:cNvSpPr>
            <a:spLocks/>
          </p:cNvSpPr>
          <p:nvPr/>
        </p:nvSpPr>
        <p:spPr bwMode="auto">
          <a:xfrm flipH="1">
            <a:off x="4895750" y="1622736"/>
            <a:ext cx="45719" cy="4481652"/>
          </a:xfrm>
          <a:custGeom>
            <a:avLst/>
            <a:gdLst/>
            <a:ahLst/>
            <a:cxnLst>
              <a:cxn ang="0">
                <a:pos x="0" y="5719"/>
              </a:cxn>
              <a:cxn ang="0">
                <a:pos x="3348" y="0"/>
              </a:cxn>
            </a:cxnLst>
            <a:rect l="0" t="0" r="r" b="b"/>
            <a:pathLst>
              <a:path w="3348" h="5719">
                <a:moveTo>
                  <a:pt x="0" y="5719"/>
                </a:moveTo>
                <a:lnTo>
                  <a:pt x="334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95" name="직선 연결선 94"/>
          <p:cNvCxnSpPr/>
          <p:nvPr/>
        </p:nvCxnSpPr>
        <p:spPr>
          <a:xfrm flipH="1">
            <a:off x="2098868" y="4650959"/>
            <a:ext cx="2037490" cy="1728192"/>
          </a:xfrm>
          <a:prstGeom prst="line">
            <a:avLst/>
          </a:prstGeom>
          <a:ln w="190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Freeform 71"/>
          <p:cNvSpPr>
            <a:spLocks/>
          </p:cNvSpPr>
          <p:nvPr/>
        </p:nvSpPr>
        <p:spPr bwMode="auto">
          <a:xfrm rot="443157">
            <a:off x="2386325" y="153767"/>
            <a:ext cx="4558917" cy="6676245"/>
          </a:xfrm>
          <a:custGeom>
            <a:avLst/>
            <a:gdLst/>
            <a:ahLst/>
            <a:cxnLst>
              <a:cxn ang="0">
                <a:pos x="0" y="5719"/>
              </a:cxn>
              <a:cxn ang="0">
                <a:pos x="3348" y="0"/>
              </a:cxn>
            </a:cxnLst>
            <a:rect l="0" t="0" r="r" b="b"/>
            <a:pathLst>
              <a:path w="3348" h="5719">
                <a:moveTo>
                  <a:pt x="0" y="5719"/>
                </a:moveTo>
                <a:lnTo>
                  <a:pt x="3348" y="0"/>
                </a:lnTo>
              </a:path>
            </a:pathLst>
          </a:custGeom>
          <a:noFill/>
          <a:ln w="9525">
            <a:solidFill>
              <a:srgbClr val="00B05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111" name="직선 연결선 110"/>
          <p:cNvCxnSpPr/>
          <p:nvPr/>
        </p:nvCxnSpPr>
        <p:spPr>
          <a:xfrm flipH="1">
            <a:off x="2899166" y="3746754"/>
            <a:ext cx="2037490" cy="1728192"/>
          </a:xfrm>
          <a:prstGeom prst="line">
            <a:avLst/>
          </a:prstGeom>
          <a:ln w="190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/>
          <p:cNvCxnSpPr/>
          <p:nvPr/>
        </p:nvCxnSpPr>
        <p:spPr>
          <a:xfrm flipH="1">
            <a:off x="4125725" y="2346703"/>
            <a:ext cx="2037490" cy="1728192"/>
          </a:xfrm>
          <a:prstGeom prst="line">
            <a:avLst/>
          </a:prstGeom>
          <a:ln w="190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/>
          <p:cNvCxnSpPr/>
          <p:nvPr/>
        </p:nvCxnSpPr>
        <p:spPr>
          <a:xfrm flipH="1">
            <a:off x="4944866" y="1421232"/>
            <a:ext cx="2037490" cy="1728192"/>
          </a:xfrm>
          <a:prstGeom prst="line">
            <a:avLst/>
          </a:prstGeom>
          <a:ln w="190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/>
          <p:cNvCxnSpPr/>
          <p:nvPr/>
        </p:nvCxnSpPr>
        <p:spPr>
          <a:xfrm flipH="1">
            <a:off x="3405645" y="3168267"/>
            <a:ext cx="2037490" cy="1728192"/>
          </a:xfrm>
          <a:prstGeom prst="line">
            <a:avLst/>
          </a:prstGeom>
          <a:ln w="190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직선 연결선 114"/>
          <p:cNvCxnSpPr/>
          <p:nvPr/>
        </p:nvCxnSpPr>
        <p:spPr>
          <a:xfrm flipH="1">
            <a:off x="5464401" y="853378"/>
            <a:ext cx="2037490" cy="1728192"/>
          </a:xfrm>
          <a:prstGeom prst="line">
            <a:avLst/>
          </a:prstGeom>
          <a:ln w="19050"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그룹 115"/>
          <p:cNvGrpSpPr/>
          <p:nvPr/>
        </p:nvGrpSpPr>
        <p:grpSpPr>
          <a:xfrm>
            <a:off x="3971076" y="762527"/>
            <a:ext cx="218640" cy="317794"/>
            <a:chOff x="6217639" y="2972280"/>
            <a:chExt cx="218640" cy="317794"/>
          </a:xfrm>
        </p:grpSpPr>
        <p:sp>
          <p:nvSpPr>
            <p:cNvPr id="117" name="Oval 59"/>
            <p:cNvSpPr>
              <a:spLocks noChangeArrowheads="1"/>
            </p:cNvSpPr>
            <p:nvPr/>
          </p:nvSpPr>
          <p:spPr bwMode="auto">
            <a:xfrm>
              <a:off x="6272112" y="2972280"/>
              <a:ext cx="114170" cy="113339"/>
            </a:xfrm>
            <a:prstGeom prst="ellipse">
              <a:avLst/>
            </a:prstGeom>
            <a:noFill/>
            <a:ln w="2857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8" name="Freeform 58"/>
            <p:cNvSpPr>
              <a:spLocks/>
            </p:cNvSpPr>
            <p:nvPr/>
          </p:nvSpPr>
          <p:spPr bwMode="auto">
            <a:xfrm>
              <a:off x="6324347" y="3092286"/>
              <a:ext cx="746" cy="1133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80"/>
                </a:cxn>
              </a:cxnLst>
              <a:rect l="0" t="0" r="r" b="b"/>
              <a:pathLst>
                <a:path w="1" h="180">
                  <a:moveTo>
                    <a:pt x="0" y="0"/>
                  </a:moveTo>
                  <a:lnTo>
                    <a:pt x="1" y="180"/>
                  </a:lnTo>
                </a:path>
              </a:pathLst>
            </a:custGeom>
            <a:noFill/>
            <a:ln w="2857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9" name="Freeform 57"/>
            <p:cNvSpPr>
              <a:spLocks/>
            </p:cNvSpPr>
            <p:nvPr/>
          </p:nvSpPr>
          <p:spPr bwMode="auto">
            <a:xfrm>
              <a:off x="6230324" y="3205625"/>
              <a:ext cx="84322" cy="75559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119"/>
                </a:cxn>
              </a:cxnLst>
              <a:rect l="0" t="0" r="r" b="b"/>
              <a:pathLst>
                <a:path w="135" h="119">
                  <a:moveTo>
                    <a:pt x="135" y="0"/>
                  </a:moveTo>
                  <a:lnTo>
                    <a:pt x="0" y="119"/>
                  </a:lnTo>
                </a:path>
              </a:pathLst>
            </a:custGeom>
            <a:noFill/>
            <a:ln w="2857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0" name="Freeform 56"/>
            <p:cNvSpPr>
              <a:spLocks/>
            </p:cNvSpPr>
            <p:nvPr/>
          </p:nvSpPr>
          <p:spPr bwMode="auto">
            <a:xfrm>
              <a:off x="6334048" y="3205625"/>
              <a:ext cx="102231" cy="844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133"/>
                </a:cxn>
              </a:cxnLst>
              <a:rect l="0" t="0" r="r" b="b"/>
              <a:pathLst>
                <a:path w="159" h="133">
                  <a:moveTo>
                    <a:pt x="0" y="0"/>
                  </a:moveTo>
                  <a:lnTo>
                    <a:pt x="159" y="133"/>
                  </a:lnTo>
                </a:path>
              </a:pathLst>
            </a:custGeom>
            <a:noFill/>
            <a:ln w="2857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1" name="Freeform 55"/>
            <p:cNvSpPr>
              <a:spLocks/>
            </p:cNvSpPr>
            <p:nvPr/>
          </p:nvSpPr>
          <p:spPr bwMode="auto">
            <a:xfrm>
              <a:off x="6217639" y="3101176"/>
              <a:ext cx="104469" cy="55558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90"/>
                </a:cxn>
              </a:cxnLst>
              <a:rect l="0" t="0" r="r" b="b"/>
              <a:pathLst>
                <a:path w="165" h="90">
                  <a:moveTo>
                    <a:pt x="165" y="0"/>
                  </a:moveTo>
                  <a:lnTo>
                    <a:pt x="0" y="90"/>
                  </a:lnTo>
                </a:path>
              </a:pathLst>
            </a:custGeom>
            <a:noFill/>
            <a:ln w="2857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2" name="Freeform 54"/>
            <p:cNvSpPr>
              <a:spLocks/>
            </p:cNvSpPr>
            <p:nvPr/>
          </p:nvSpPr>
          <p:spPr bwMode="auto">
            <a:xfrm>
              <a:off x="6322108" y="3101176"/>
              <a:ext cx="109693" cy="444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71"/>
                </a:cxn>
              </a:cxnLst>
              <a:rect l="0" t="0" r="r" b="b"/>
              <a:pathLst>
                <a:path w="172" h="71">
                  <a:moveTo>
                    <a:pt x="0" y="0"/>
                  </a:moveTo>
                  <a:lnTo>
                    <a:pt x="172" y="71"/>
                  </a:lnTo>
                </a:path>
              </a:pathLst>
            </a:custGeom>
            <a:noFill/>
            <a:ln w="28575">
              <a:solidFill>
                <a:schemeClr val="accent6">
                  <a:lumMod val="5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cxnSp>
        <p:nvCxnSpPr>
          <p:cNvPr id="124" name="직선 연결선 123"/>
          <p:cNvCxnSpPr/>
          <p:nvPr/>
        </p:nvCxnSpPr>
        <p:spPr>
          <a:xfrm>
            <a:off x="4131722" y="4651594"/>
            <a:ext cx="7920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직선 연결선 124"/>
          <p:cNvCxnSpPr/>
          <p:nvPr/>
        </p:nvCxnSpPr>
        <p:spPr>
          <a:xfrm>
            <a:off x="4142355" y="5009385"/>
            <a:ext cx="7920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직선 연결선 125"/>
          <p:cNvCxnSpPr/>
          <p:nvPr/>
        </p:nvCxnSpPr>
        <p:spPr>
          <a:xfrm>
            <a:off x="4142355" y="4416727"/>
            <a:ext cx="7920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직선 연결선 126"/>
          <p:cNvCxnSpPr/>
          <p:nvPr/>
        </p:nvCxnSpPr>
        <p:spPr>
          <a:xfrm>
            <a:off x="4132830" y="4075530"/>
            <a:ext cx="7920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직선 연결선 127"/>
          <p:cNvCxnSpPr/>
          <p:nvPr/>
        </p:nvCxnSpPr>
        <p:spPr>
          <a:xfrm>
            <a:off x="4123305" y="3766232"/>
            <a:ext cx="7920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직선 연결선 128"/>
          <p:cNvCxnSpPr/>
          <p:nvPr/>
        </p:nvCxnSpPr>
        <p:spPr>
          <a:xfrm>
            <a:off x="4123305" y="3168902"/>
            <a:ext cx="7920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직선 연결선 129"/>
          <p:cNvCxnSpPr/>
          <p:nvPr/>
        </p:nvCxnSpPr>
        <p:spPr>
          <a:xfrm>
            <a:off x="4131722" y="3395559"/>
            <a:ext cx="7920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직선 연결선 131"/>
          <p:cNvCxnSpPr/>
          <p:nvPr/>
        </p:nvCxnSpPr>
        <p:spPr>
          <a:xfrm flipH="1">
            <a:off x="3627666" y="4651594"/>
            <a:ext cx="5040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직선 연결선 132"/>
          <p:cNvCxnSpPr/>
          <p:nvPr/>
        </p:nvCxnSpPr>
        <p:spPr>
          <a:xfrm flipH="1">
            <a:off x="3329001" y="5011634"/>
            <a:ext cx="5040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직선 연결선 133"/>
          <p:cNvCxnSpPr/>
          <p:nvPr/>
        </p:nvCxnSpPr>
        <p:spPr>
          <a:xfrm flipH="1">
            <a:off x="3843690" y="4403671"/>
            <a:ext cx="5040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직선 연결선 134"/>
          <p:cNvCxnSpPr/>
          <p:nvPr/>
        </p:nvCxnSpPr>
        <p:spPr>
          <a:xfrm flipH="1">
            <a:off x="4131722" y="4064897"/>
            <a:ext cx="5040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직선 연결선 135"/>
          <p:cNvCxnSpPr/>
          <p:nvPr/>
        </p:nvCxnSpPr>
        <p:spPr>
          <a:xfrm flipH="1">
            <a:off x="4419754" y="3758022"/>
            <a:ext cx="5040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직선 연결선 136"/>
          <p:cNvCxnSpPr/>
          <p:nvPr/>
        </p:nvCxnSpPr>
        <p:spPr>
          <a:xfrm flipH="1">
            <a:off x="4932020" y="3168902"/>
            <a:ext cx="5040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직선 연결선 137"/>
          <p:cNvCxnSpPr/>
          <p:nvPr/>
        </p:nvCxnSpPr>
        <p:spPr>
          <a:xfrm flipH="1">
            <a:off x="5467975" y="2584628"/>
            <a:ext cx="5040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직선 연결선 138"/>
          <p:cNvCxnSpPr/>
          <p:nvPr/>
        </p:nvCxnSpPr>
        <p:spPr>
          <a:xfrm flipH="1">
            <a:off x="4286371" y="3920881"/>
            <a:ext cx="5040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직선 연결선 142"/>
          <p:cNvCxnSpPr/>
          <p:nvPr/>
        </p:nvCxnSpPr>
        <p:spPr>
          <a:xfrm flipH="1">
            <a:off x="4121089" y="3992889"/>
            <a:ext cx="792088" cy="648072"/>
          </a:xfrm>
          <a:prstGeom prst="line">
            <a:avLst/>
          </a:prstGeom>
          <a:ln w="19050">
            <a:solidFill>
              <a:srgbClr val="3E30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직선 연결선 144"/>
          <p:cNvCxnSpPr/>
          <p:nvPr/>
        </p:nvCxnSpPr>
        <p:spPr>
          <a:xfrm flipH="1">
            <a:off x="4131722" y="5011634"/>
            <a:ext cx="792088" cy="648072"/>
          </a:xfrm>
          <a:prstGeom prst="line">
            <a:avLst/>
          </a:prstGeom>
          <a:ln w="19050">
            <a:solidFill>
              <a:srgbClr val="3E30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직선 연결선 146"/>
          <p:cNvCxnSpPr/>
          <p:nvPr/>
        </p:nvCxnSpPr>
        <p:spPr>
          <a:xfrm flipH="1">
            <a:off x="4121089" y="3798131"/>
            <a:ext cx="792088" cy="648072"/>
          </a:xfrm>
          <a:prstGeom prst="line">
            <a:avLst/>
          </a:prstGeom>
          <a:ln w="19050">
            <a:solidFill>
              <a:srgbClr val="3E30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직선 연결선 147"/>
          <p:cNvCxnSpPr/>
          <p:nvPr/>
        </p:nvCxnSpPr>
        <p:spPr>
          <a:xfrm flipH="1">
            <a:off x="4142355" y="3394926"/>
            <a:ext cx="775436" cy="680605"/>
          </a:xfrm>
          <a:prstGeom prst="line">
            <a:avLst/>
          </a:prstGeom>
          <a:ln w="19050">
            <a:solidFill>
              <a:srgbClr val="3E30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직선 연결선 148"/>
          <p:cNvCxnSpPr/>
          <p:nvPr/>
        </p:nvCxnSpPr>
        <p:spPr>
          <a:xfrm flipH="1">
            <a:off x="4142355" y="3168902"/>
            <a:ext cx="792088" cy="648072"/>
          </a:xfrm>
          <a:prstGeom prst="line">
            <a:avLst/>
          </a:prstGeom>
          <a:ln w="19050">
            <a:solidFill>
              <a:srgbClr val="3E30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직선 연결선 154"/>
          <p:cNvCxnSpPr/>
          <p:nvPr/>
        </p:nvCxnSpPr>
        <p:spPr>
          <a:xfrm flipH="1">
            <a:off x="4131722" y="2512620"/>
            <a:ext cx="792088" cy="648072"/>
          </a:xfrm>
          <a:prstGeom prst="line">
            <a:avLst/>
          </a:prstGeom>
          <a:ln w="19050">
            <a:solidFill>
              <a:srgbClr val="3E30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직선 연결선 155"/>
          <p:cNvCxnSpPr/>
          <p:nvPr/>
        </p:nvCxnSpPr>
        <p:spPr>
          <a:xfrm flipH="1">
            <a:off x="4121089" y="2048673"/>
            <a:ext cx="792088" cy="648072"/>
          </a:xfrm>
          <a:prstGeom prst="line">
            <a:avLst/>
          </a:prstGeom>
          <a:ln w="19050">
            <a:solidFill>
              <a:srgbClr val="3E30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직선 연결선 157"/>
          <p:cNvCxnSpPr/>
          <p:nvPr/>
        </p:nvCxnSpPr>
        <p:spPr>
          <a:xfrm flipH="1">
            <a:off x="4131722" y="3632849"/>
            <a:ext cx="792088" cy="648072"/>
          </a:xfrm>
          <a:prstGeom prst="line">
            <a:avLst/>
          </a:prstGeom>
          <a:ln w="19050">
            <a:solidFill>
              <a:srgbClr val="3E30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직선 연결선 160"/>
          <p:cNvCxnSpPr/>
          <p:nvPr/>
        </p:nvCxnSpPr>
        <p:spPr>
          <a:xfrm flipH="1">
            <a:off x="4769161" y="3387349"/>
            <a:ext cx="5040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직선 연결선 166"/>
          <p:cNvCxnSpPr/>
          <p:nvPr/>
        </p:nvCxnSpPr>
        <p:spPr>
          <a:xfrm>
            <a:off x="4113780" y="2696745"/>
            <a:ext cx="79208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021427" y="1358744"/>
                <a:ext cx="2644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1427" y="1358744"/>
                <a:ext cx="264495" cy="276999"/>
              </a:xfrm>
              <a:prstGeom prst="rect">
                <a:avLst/>
              </a:prstGeom>
              <a:blipFill>
                <a:blip r:embed="rId3"/>
                <a:stretch>
                  <a:fillRect l="-18605" r="-20930" b="-1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7710454" y="223977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𝑡</m:t>
                      </m:r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454" y="223977"/>
                <a:ext cx="230832" cy="276999"/>
              </a:xfrm>
              <a:prstGeom prst="rect">
                <a:avLst/>
              </a:prstGeom>
              <a:blipFill>
                <a:blip r:embed="rId4"/>
                <a:stretch>
                  <a:fillRect l="-21053" r="-23684" b="-1555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121223" y="4503057"/>
                <a:ext cx="2121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1223" y="4503057"/>
                <a:ext cx="212174" cy="276999"/>
              </a:xfrm>
              <a:prstGeom prst="rect">
                <a:avLst/>
              </a:prstGeom>
              <a:blipFill>
                <a:blip r:embed="rId5"/>
                <a:stretch>
                  <a:fillRect l="-8571" r="-5714" b="-444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865439" y="1147775"/>
                <a:ext cx="1787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𝑡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439" y="1147775"/>
                <a:ext cx="178767" cy="276999"/>
              </a:xfrm>
              <a:prstGeom prst="rect">
                <a:avLst/>
              </a:prstGeom>
              <a:blipFill>
                <a:blip r:embed="rId6"/>
                <a:stretch>
                  <a:fillRect l="-17241" r="-20690" b="-869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13131" y="1761928"/>
            <a:ext cx="1766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정지해 있는 관측자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차고 앞문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의 세계선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" name="자유형 5"/>
          <p:cNvSpPr/>
          <p:nvPr/>
        </p:nvSpPr>
        <p:spPr>
          <a:xfrm>
            <a:off x="2899954" y="1408021"/>
            <a:ext cx="1214846" cy="459968"/>
          </a:xfrm>
          <a:custGeom>
            <a:avLst/>
            <a:gdLst>
              <a:gd name="connsiteX0" fmla="*/ 1214846 w 1214846"/>
              <a:gd name="connsiteY0" fmla="*/ 459968 h 459968"/>
              <a:gd name="connsiteX1" fmla="*/ 640080 w 1214846"/>
              <a:gd name="connsiteY1" fmla="*/ 2768 h 459968"/>
              <a:gd name="connsiteX2" fmla="*/ 0 w 1214846"/>
              <a:gd name="connsiteY2" fmla="*/ 303213 h 45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4846" h="459968">
                <a:moveTo>
                  <a:pt x="1214846" y="459968"/>
                </a:moveTo>
                <a:cubicBezTo>
                  <a:pt x="1028700" y="244431"/>
                  <a:pt x="842554" y="28894"/>
                  <a:pt x="640080" y="2768"/>
                </a:cubicBezTo>
                <a:cubicBezTo>
                  <a:pt x="437606" y="-23358"/>
                  <a:pt x="218803" y="139927"/>
                  <a:pt x="0" y="303213"/>
                </a:cubicBezTo>
              </a:path>
            </a:pathLst>
          </a:custGeom>
          <a:noFill/>
          <a:ln w="31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8285922" y="477242"/>
            <a:ext cx="180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움직이는 관측자 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운전자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자동차 앞 끝</a:t>
            </a:r>
            <a:r>
              <a:rPr kumimoji="0" lang="en-US" altLang="ko-K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의 세계선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자유형 6"/>
          <p:cNvSpPr/>
          <p:nvPr/>
        </p:nvSpPr>
        <p:spPr>
          <a:xfrm>
            <a:off x="7145383" y="1018903"/>
            <a:ext cx="1136468" cy="342394"/>
          </a:xfrm>
          <a:custGeom>
            <a:avLst/>
            <a:gdLst>
              <a:gd name="connsiteX0" fmla="*/ 0 w 1136468"/>
              <a:gd name="connsiteY0" fmla="*/ 261257 h 342394"/>
              <a:gd name="connsiteX1" fmla="*/ 431074 w 1136468"/>
              <a:gd name="connsiteY1" fmla="*/ 326571 h 342394"/>
              <a:gd name="connsiteX2" fmla="*/ 1136468 w 1136468"/>
              <a:gd name="connsiteY2" fmla="*/ 0 h 342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6468" h="342394">
                <a:moveTo>
                  <a:pt x="0" y="261257"/>
                </a:moveTo>
                <a:cubicBezTo>
                  <a:pt x="120831" y="315685"/>
                  <a:pt x="241663" y="370114"/>
                  <a:pt x="431074" y="326571"/>
                </a:cubicBezTo>
                <a:cubicBezTo>
                  <a:pt x="620485" y="283028"/>
                  <a:pt x="878476" y="141514"/>
                  <a:pt x="1136468" y="0"/>
                </a:cubicBezTo>
              </a:path>
            </a:pathLst>
          </a:custGeom>
          <a:noFill/>
          <a:ln w="31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628743" y="1160185"/>
            <a:ext cx="1106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차고 뒷문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694532" y="437674"/>
            <a:ext cx="1285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자동차 뒤끝</a:t>
            </a:r>
            <a:endParaRPr kumimoji="0" lang="ko-KR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8" name="자유형 7"/>
          <p:cNvSpPr/>
          <p:nvPr/>
        </p:nvSpPr>
        <p:spPr>
          <a:xfrm>
            <a:off x="4898571" y="1515291"/>
            <a:ext cx="396733" cy="365760"/>
          </a:xfrm>
          <a:custGeom>
            <a:avLst/>
            <a:gdLst>
              <a:gd name="connsiteX0" fmla="*/ 0 w 396733"/>
              <a:gd name="connsiteY0" fmla="*/ 365760 h 365760"/>
              <a:gd name="connsiteX1" fmla="*/ 378823 w 396733"/>
              <a:gd name="connsiteY1" fmla="*/ 248195 h 365760"/>
              <a:gd name="connsiteX2" fmla="*/ 300446 w 396733"/>
              <a:gd name="connsiteY2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6733" h="365760">
                <a:moveTo>
                  <a:pt x="0" y="365760"/>
                </a:moveTo>
                <a:cubicBezTo>
                  <a:pt x="164374" y="337457"/>
                  <a:pt x="328749" y="309155"/>
                  <a:pt x="378823" y="248195"/>
                </a:cubicBezTo>
                <a:cubicBezTo>
                  <a:pt x="428897" y="187235"/>
                  <a:pt x="364671" y="93617"/>
                  <a:pt x="300446" y="0"/>
                </a:cubicBezTo>
              </a:path>
            </a:pathLst>
          </a:custGeom>
          <a:noFill/>
          <a:ln w="31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자유형 8"/>
          <p:cNvSpPr/>
          <p:nvPr/>
        </p:nvSpPr>
        <p:spPr>
          <a:xfrm>
            <a:off x="6296297" y="783771"/>
            <a:ext cx="470263" cy="313509"/>
          </a:xfrm>
          <a:custGeom>
            <a:avLst/>
            <a:gdLst>
              <a:gd name="connsiteX0" fmla="*/ 470263 w 470263"/>
              <a:gd name="connsiteY0" fmla="*/ 313509 h 313509"/>
              <a:gd name="connsiteX1" fmla="*/ 130629 w 470263"/>
              <a:gd name="connsiteY1" fmla="*/ 235132 h 313509"/>
              <a:gd name="connsiteX2" fmla="*/ 0 w 470263"/>
              <a:gd name="connsiteY2" fmla="*/ 0 h 31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263" h="313509">
                <a:moveTo>
                  <a:pt x="470263" y="313509"/>
                </a:moveTo>
                <a:cubicBezTo>
                  <a:pt x="339634" y="300446"/>
                  <a:pt x="209006" y="287383"/>
                  <a:pt x="130629" y="235132"/>
                </a:cubicBezTo>
                <a:cubicBezTo>
                  <a:pt x="52252" y="182881"/>
                  <a:pt x="26126" y="91440"/>
                  <a:pt x="0" y="0"/>
                </a:cubicBezTo>
              </a:path>
            </a:pathLst>
          </a:custGeom>
          <a:noFill/>
          <a:ln w="31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4624251" y="4790913"/>
            <a:ext cx="2928839" cy="893739"/>
            <a:chOff x="4624251" y="4790913"/>
            <a:chExt cx="2928839" cy="893739"/>
          </a:xfrm>
        </p:grpSpPr>
        <p:sp>
          <p:nvSpPr>
            <p:cNvPr id="71" name="TextBox 70"/>
            <p:cNvSpPr txBox="1"/>
            <p:nvPr/>
          </p:nvSpPr>
          <p:spPr>
            <a:xfrm>
              <a:off x="5762704" y="5099877"/>
              <a:ext cx="17903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정지해 있는 관측자가 보는 차고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" name="자유형 9"/>
            <p:cNvSpPr/>
            <p:nvPr/>
          </p:nvSpPr>
          <p:spPr>
            <a:xfrm>
              <a:off x="4624251" y="4790913"/>
              <a:ext cx="1097280" cy="355853"/>
            </a:xfrm>
            <a:custGeom>
              <a:avLst/>
              <a:gdLst>
                <a:gd name="connsiteX0" fmla="*/ 0 w 1097280"/>
                <a:gd name="connsiteY0" fmla="*/ 212161 h 355853"/>
                <a:gd name="connsiteX1" fmla="*/ 561703 w 1097280"/>
                <a:gd name="connsiteY1" fmla="*/ 3156 h 355853"/>
                <a:gd name="connsiteX2" fmla="*/ 1097280 w 1097280"/>
                <a:gd name="connsiteY2" fmla="*/ 355853 h 355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97280" h="355853">
                  <a:moveTo>
                    <a:pt x="0" y="212161"/>
                  </a:moveTo>
                  <a:cubicBezTo>
                    <a:pt x="189411" y="95684"/>
                    <a:pt x="378823" y="-20793"/>
                    <a:pt x="561703" y="3156"/>
                  </a:cubicBezTo>
                  <a:cubicBezTo>
                    <a:pt x="744583" y="27105"/>
                    <a:pt x="920931" y="191479"/>
                    <a:pt x="1097280" y="355853"/>
                  </a:cubicBezTo>
                </a:path>
              </a:pathLst>
            </a:custGeom>
            <a:noFill/>
            <a:ln w="3175"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4545874" y="5316583"/>
            <a:ext cx="2356481" cy="1093003"/>
            <a:chOff x="4545874" y="5316583"/>
            <a:chExt cx="2356481" cy="1093003"/>
          </a:xfrm>
        </p:grpSpPr>
        <p:sp>
          <p:nvSpPr>
            <p:cNvPr id="72" name="TextBox 71"/>
            <p:cNvSpPr txBox="1"/>
            <p:nvPr/>
          </p:nvSpPr>
          <p:spPr>
            <a:xfrm>
              <a:off x="5762233" y="5824811"/>
              <a:ext cx="114012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운전자가 보는 차고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" name="자유형 10"/>
            <p:cNvSpPr/>
            <p:nvPr/>
          </p:nvSpPr>
          <p:spPr>
            <a:xfrm>
              <a:off x="4545874" y="5316583"/>
              <a:ext cx="1227909" cy="849086"/>
            </a:xfrm>
            <a:custGeom>
              <a:avLst/>
              <a:gdLst>
                <a:gd name="connsiteX0" fmla="*/ 0 w 1227909"/>
                <a:gd name="connsiteY0" fmla="*/ 0 h 849086"/>
                <a:gd name="connsiteX1" fmla="*/ 705395 w 1227909"/>
                <a:gd name="connsiteY1" fmla="*/ 705394 h 849086"/>
                <a:gd name="connsiteX2" fmla="*/ 1227909 w 1227909"/>
                <a:gd name="connsiteY2" fmla="*/ 849086 h 849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27909" h="849086">
                  <a:moveTo>
                    <a:pt x="0" y="0"/>
                  </a:moveTo>
                  <a:cubicBezTo>
                    <a:pt x="250372" y="281940"/>
                    <a:pt x="500744" y="563880"/>
                    <a:pt x="705395" y="705394"/>
                  </a:cubicBezTo>
                  <a:cubicBezTo>
                    <a:pt x="910046" y="846908"/>
                    <a:pt x="1068977" y="847997"/>
                    <a:pt x="1227909" y="849086"/>
                  </a:cubicBezTo>
                </a:path>
              </a:pathLst>
            </a:custGeom>
            <a:noFill/>
            <a:ln w="3175"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1357281" y="4534476"/>
            <a:ext cx="1477113" cy="1243562"/>
            <a:chOff x="1357281" y="4534476"/>
            <a:chExt cx="1477113" cy="1243562"/>
          </a:xfrm>
        </p:grpSpPr>
        <p:sp>
          <p:nvSpPr>
            <p:cNvPr id="76" name="TextBox 75"/>
            <p:cNvSpPr txBox="1"/>
            <p:nvPr/>
          </p:nvSpPr>
          <p:spPr>
            <a:xfrm>
              <a:off x="1357281" y="4534476"/>
              <a:ext cx="14771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운전자가 보는 자동차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2" name="자유형 11"/>
            <p:cNvSpPr/>
            <p:nvPr/>
          </p:nvSpPr>
          <p:spPr>
            <a:xfrm>
              <a:off x="1972490" y="5185955"/>
              <a:ext cx="835262" cy="592083"/>
            </a:xfrm>
            <a:custGeom>
              <a:avLst/>
              <a:gdLst>
                <a:gd name="connsiteX0" fmla="*/ 1332412 w 1332412"/>
                <a:gd name="connsiteY0" fmla="*/ 0 h 274783"/>
                <a:gd name="connsiteX1" fmla="*/ 274320 w 1332412"/>
                <a:gd name="connsiteY1" fmla="*/ 274320 h 274783"/>
                <a:gd name="connsiteX2" fmla="*/ 0 w 1332412"/>
                <a:gd name="connsiteY2" fmla="*/ 52251 h 274783"/>
                <a:gd name="connsiteX0" fmla="*/ 924039 w 924039"/>
                <a:gd name="connsiteY0" fmla="*/ 480409 h 507458"/>
                <a:gd name="connsiteX1" fmla="*/ 274320 w 924039"/>
                <a:gd name="connsiteY1" fmla="*/ 222069 h 507458"/>
                <a:gd name="connsiteX2" fmla="*/ 0 w 924039"/>
                <a:gd name="connsiteY2" fmla="*/ 0 h 507458"/>
                <a:gd name="connsiteX0" fmla="*/ 915161 w 915161"/>
                <a:gd name="connsiteY0" fmla="*/ 542553 h 566555"/>
                <a:gd name="connsiteX1" fmla="*/ 274320 w 915161"/>
                <a:gd name="connsiteY1" fmla="*/ 222069 h 566555"/>
                <a:gd name="connsiteX2" fmla="*/ 0 w 915161"/>
                <a:gd name="connsiteY2" fmla="*/ 0 h 566555"/>
                <a:gd name="connsiteX0" fmla="*/ 835262 w 835262"/>
                <a:gd name="connsiteY0" fmla="*/ 569186 h 592083"/>
                <a:gd name="connsiteX1" fmla="*/ 274320 w 835262"/>
                <a:gd name="connsiteY1" fmla="*/ 222069 h 592083"/>
                <a:gd name="connsiteX2" fmla="*/ 0 w 835262"/>
                <a:gd name="connsiteY2" fmla="*/ 0 h 592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5262" h="592083">
                  <a:moveTo>
                    <a:pt x="835262" y="569186"/>
                  </a:moveTo>
                  <a:cubicBezTo>
                    <a:pt x="417250" y="701992"/>
                    <a:pt x="496389" y="213361"/>
                    <a:pt x="274320" y="222069"/>
                  </a:cubicBezTo>
                  <a:cubicBezTo>
                    <a:pt x="52251" y="230777"/>
                    <a:pt x="26125" y="115388"/>
                    <a:pt x="0" y="0"/>
                  </a:cubicBezTo>
                </a:path>
              </a:pathLst>
            </a:custGeom>
            <a:noFill/>
            <a:ln w="3175"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1458559" y="3632849"/>
            <a:ext cx="2120664" cy="1383288"/>
            <a:chOff x="1458559" y="3632849"/>
            <a:chExt cx="2120664" cy="1383288"/>
          </a:xfrm>
        </p:grpSpPr>
        <p:sp>
          <p:nvSpPr>
            <p:cNvPr id="75" name="TextBox 74"/>
            <p:cNvSpPr txBox="1"/>
            <p:nvPr/>
          </p:nvSpPr>
          <p:spPr>
            <a:xfrm>
              <a:off x="1458559" y="3632849"/>
              <a:ext cx="17903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정지해 있는 관측자가 보는 자동차</a:t>
              </a:r>
              <a:endPara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3" name="자유형 12"/>
            <p:cNvSpPr/>
            <p:nvPr/>
          </p:nvSpPr>
          <p:spPr>
            <a:xfrm>
              <a:off x="2560320" y="4206240"/>
              <a:ext cx="1018903" cy="809897"/>
            </a:xfrm>
            <a:custGeom>
              <a:avLst/>
              <a:gdLst>
                <a:gd name="connsiteX0" fmla="*/ 1018903 w 1018903"/>
                <a:gd name="connsiteY0" fmla="*/ 809897 h 809897"/>
                <a:gd name="connsiteX1" fmla="*/ 182880 w 1018903"/>
                <a:gd name="connsiteY1" fmla="*/ 300446 h 809897"/>
                <a:gd name="connsiteX2" fmla="*/ 0 w 1018903"/>
                <a:gd name="connsiteY2" fmla="*/ 0 h 80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8903" h="809897">
                  <a:moveTo>
                    <a:pt x="1018903" y="809897"/>
                  </a:moveTo>
                  <a:cubicBezTo>
                    <a:pt x="685800" y="622663"/>
                    <a:pt x="352697" y="435429"/>
                    <a:pt x="182880" y="300446"/>
                  </a:cubicBezTo>
                  <a:cubicBezTo>
                    <a:pt x="13063" y="165463"/>
                    <a:pt x="6531" y="82731"/>
                    <a:pt x="0" y="0"/>
                  </a:cubicBezTo>
                </a:path>
              </a:pathLst>
            </a:custGeom>
            <a:noFill/>
            <a:ln w="3175"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334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54" name="Rectangle 78"/>
          <p:cNvSpPr>
            <a:spLocks noChangeArrowheads="1"/>
          </p:cNvSpPr>
          <p:nvPr/>
        </p:nvSpPr>
        <p:spPr bwMode="auto">
          <a:xfrm>
            <a:off x="-252536" y="-6174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2652" name="Freeform 76"/>
          <p:cNvSpPr>
            <a:spLocks/>
          </p:cNvSpPr>
          <p:nvPr/>
        </p:nvSpPr>
        <p:spPr bwMode="auto">
          <a:xfrm>
            <a:off x="2594749" y="1306642"/>
            <a:ext cx="45719" cy="4984578"/>
          </a:xfrm>
          <a:custGeom>
            <a:avLst/>
            <a:gdLst/>
            <a:ahLst/>
            <a:cxnLst>
              <a:cxn ang="0">
                <a:pos x="16" y="5631"/>
              </a:cxn>
              <a:cxn ang="0">
                <a:pos x="0" y="0"/>
              </a:cxn>
            </a:cxnLst>
            <a:rect l="0" t="0" r="r" b="b"/>
            <a:pathLst>
              <a:path w="16" h="5631">
                <a:moveTo>
                  <a:pt x="16" y="563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8854141" y="6356351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평행 사변형 8"/>
          <p:cNvSpPr/>
          <p:nvPr/>
        </p:nvSpPr>
        <p:spPr>
          <a:xfrm rot="1820274">
            <a:off x="2931383" y="-349648"/>
            <a:ext cx="1065241" cy="7705043"/>
          </a:xfrm>
          <a:prstGeom prst="parallelogram">
            <a:avLst>
              <a:gd name="adj" fmla="val 64441"/>
            </a:avLst>
          </a:prstGeom>
          <a:solidFill>
            <a:srgbClr val="A3FBA5"/>
          </a:solidFill>
          <a:ln>
            <a:solidFill>
              <a:srgbClr val="A3FB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cxnSp>
        <p:nvCxnSpPr>
          <p:cNvPr id="75" name="직선 연결선 74"/>
          <p:cNvCxnSpPr/>
          <p:nvPr/>
        </p:nvCxnSpPr>
        <p:spPr>
          <a:xfrm flipH="1">
            <a:off x="2615084" y="4319208"/>
            <a:ext cx="5040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연결선 75"/>
          <p:cNvCxnSpPr/>
          <p:nvPr/>
        </p:nvCxnSpPr>
        <p:spPr>
          <a:xfrm flipH="1">
            <a:off x="2258409" y="4847040"/>
            <a:ext cx="5040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직선 연결선 81"/>
          <p:cNvCxnSpPr/>
          <p:nvPr/>
        </p:nvCxnSpPr>
        <p:spPr>
          <a:xfrm flipH="1">
            <a:off x="3786623" y="2679161"/>
            <a:ext cx="5040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연결선 82"/>
          <p:cNvCxnSpPr/>
          <p:nvPr/>
        </p:nvCxnSpPr>
        <p:spPr>
          <a:xfrm flipH="1">
            <a:off x="4551835" y="1620085"/>
            <a:ext cx="5040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직선 연결선 84"/>
          <p:cNvCxnSpPr/>
          <p:nvPr/>
        </p:nvCxnSpPr>
        <p:spPr>
          <a:xfrm flipH="1">
            <a:off x="4167796" y="2152158"/>
            <a:ext cx="5040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연결선 100"/>
          <p:cNvCxnSpPr/>
          <p:nvPr/>
        </p:nvCxnSpPr>
        <p:spPr>
          <a:xfrm flipH="1">
            <a:off x="2458937" y="3751625"/>
            <a:ext cx="1058914" cy="8640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그룹 101"/>
          <p:cNvGrpSpPr/>
          <p:nvPr/>
        </p:nvGrpSpPr>
        <p:grpSpPr>
          <a:xfrm>
            <a:off x="2211412" y="1046721"/>
            <a:ext cx="218640" cy="317794"/>
            <a:chOff x="6217639" y="2972280"/>
            <a:chExt cx="218640" cy="317794"/>
          </a:xfrm>
        </p:grpSpPr>
        <p:sp>
          <p:nvSpPr>
            <p:cNvPr id="103" name="Oval 59"/>
            <p:cNvSpPr>
              <a:spLocks noChangeArrowheads="1"/>
            </p:cNvSpPr>
            <p:nvPr/>
          </p:nvSpPr>
          <p:spPr bwMode="auto">
            <a:xfrm>
              <a:off x="6272112" y="2972280"/>
              <a:ext cx="114170" cy="11333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4" name="Freeform 58"/>
            <p:cNvSpPr>
              <a:spLocks/>
            </p:cNvSpPr>
            <p:nvPr/>
          </p:nvSpPr>
          <p:spPr bwMode="auto">
            <a:xfrm>
              <a:off x="6324347" y="3092286"/>
              <a:ext cx="746" cy="1133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80"/>
                </a:cxn>
              </a:cxnLst>
              <a:rect l="0" t="0" r="r" b="b"/>
              <a:pathLst>
                <a:path w="1" h="180">
                  <a:moveTo>
                    <a:pt x="0" y="0"/>
                  </a:moveTo>
                  <a:lnTo>
                    <a:pt x="1" y="180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5" name="Freeform 57"/>
            <p:cNvSpPr>
              <a:spLocks/>
            </p:cNvSpPr>
            <p:nvPr/>
          </p:nvSpPr>
          <p:spPr bwMode="auto">
            <a:xfrm>
              <a:off x="6230324" y="3205625"/>
              <a:ext cx="84322" cy="75559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119"/>
                </a:cxn>
              </a:cxnLst>
              <a:rect l="0" t="0" r="r" b="b"/>
              <a:pathLst>
                <a:path w="135" h="119">
                  <a:moveTo>
                    <a:pt x="135" y="0"/>
                  </a:moveTo>
                  <a:lnTo>
                    <a:pt x="0" y="119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6" name="Freeform 56"/>
            <p:cNvSpPr>
              <a:spLocks/>
            </p:cNvSpPr>
            <p:nvPr/>
          </p:nvSpPr>
          <p:spPr bwMode="auto">
            <a:xfrm>
              <a:off x="6334048" y="3205625"/>
              <a:ext cx="102231" cy="844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133"/>
                </a:cxn>
              </a:cxnLst>
              <a:rect l="0" t="0" r="r" b="b"/>
              <a:pathLst>
                <a:path w="159" h="133">
                  <a:moveTo>
                    <a:pt x="0" y="0"/>
                  </a:moveTo>
                  <a:lnTo>
                    <a:pt x="159" y="133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7" name="Freeform 55"/>
            <p:cNvSpPr>
              <a:spLocks/>
            </p:cNvSpPr>
            <p:nvPr/>
          </p:nvSpPr>
          <p:spPr bwMode="auto">
            <a:xfrm>
              <a:off x="6217639" y="3101176"/>
              <a:ext cx="104469" cy="55558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90"/>
                </a:cxn>
              </a:cxnLst>
              <a:rect l="0" t="0" r="r" b="b"/>
              <a:pathLst>
                <a:path w="165" h="90">
                  <a:moveTo>
                    <a:pt x="165" y="0"/>
                  </a:moveTo>
                  <a:lnTo>
                    <a:pt x="0" y="90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8" name="Freeform 54"/>
            <p:cNvSpPr>
              <a:spLocks/>
            </p:cNvSpPr>
            <p:nvPr/>
          </p:nvSpPr>
          <p:spPr bwMode="auto">
            <a:xfrm>
              <a:off x="6322108" y="3101176"/>
              <a:ext cx="109693" cy="444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71"/>
                </a:cxn>
              </a:cxnLst>
              <a:rect l="0" t="0" r="r" b="b"/>
              <a:pathLst>
                <a:path w="172" h="71">
                  <a:moveTo>
                    <a:pt x="0" y="0"/>
                  </a:moveTo>
                  <a:lnTo>
                    <a:pt x="172" y="71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86" name="그룹 85"/>
          <p:cNvGrpSpPr/>
          <p:nvPr/>
        </p:nvGrpSpPr>
        <p:grpSpPr>
          <a:xfrm>
            <a:off x="5012043" y="1007830"/>
            <a:ext cx="218640" cy="317794"/>
            <a:chOff x="6217639" y="2972280"/>
            <a:chExt cx="218640" cy="317794"/>
          </a:xfrm>
        </p:grpSpPr>
        <p:sp>
          <p:nvSpPr>
            <p:cNvPr id="87" name="Oval 59"/>
            <p:cNvSpPr>
              <a:spLocks noChangeArrowheads="1"/>
            </p:cNvSpPr>
            <p:nvPr/>
          </p:nvSpPr>
          <p:spPr bwMode="auto">
            <a:xfrm>
              <a:off x="6272112" y="2972280"/>
              <a:ext cx="114170" cy="113339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5" name="Freeform 58"/>
            <p:cNvSpPr>
              <a:spLocks/>
            </p:cNvSpPr>
            <p:nvPr/>
          </p:nvSpPr>
          <p:spPr bwMode="auto">
            <a:xfrm>
              <a:off x="6324347" y="3092286"/>
              <a:ext cx="746" cy="1133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80"/>
                </a:cxn>
              </a:cxnLst>
              <a:rect l="0" t="0" r="r" b="b"/>
              <a:pathLst>
                <a:path w="1" h="180">
                  <a:moveTo>
                    <a:pt x="0" y="0"/>
                  </a:moveTo>
                  <a:lnTo>
                    <a:pt x="1" y="180"/>
                  </a:ln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9" name="Freeform 57"/>
            <p:cNvSpPr>
              <a:spLocks/>
            </p:cNvSpPr>
            <p:nvPr/>
          </p:nvSpPr>
          <p:spPr bwMode="auto">
            <a:xfrm>
              <a:off x="6230324" y="3205625"/>
              <a:ext cx="84322" cy="75559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119"/>
                </a:cxn>
              </a:cxnLst>
              <a:rect l="0" t="0" r="r" b="b"/>
              <a:pathLst>
                <a:path w="135" h="119">
                  <a:moveTo>
                    <a:pt x="135" y="0"/>
                  </a:moveTo>
                  <a:lnTo>
                    <a:pt x="0" y="119"/>
                  </a:ln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1" name="Freeform 56"/>
            <p:cNvSpPr>
              <a:spLocks/>
            </p:cNvSpPr>
            <p:nvPr/>
          </p:nvSpPr>
          <p:spPr bwMode="auto">
            <a:xfrm>
              <a:off x="6334048" y="3205625"/>
              <a:ext cx="102231" cy="844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133"/>
                </a:cxn>
              </a:cxnLst>
              <a:rect l="0" t="0" r="r" b="b"/>
              <a:pathLst>
                <a:path w="159" h="133">
                  <a:moveTo>
                    <a:pt x="0" y="0"/>
                  </a:moveTo>
                  <a:lnTo>
                    <a:pt x="159" y="133"/>
                  </a:ln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2" name="Freeform 55"/>
            <p:cNvSpPr>
              <a:spLocks/>
            </p:cNvSpPr>
            <p:nvPr/>
          </p:nvSpPr>
          <p:spPr bwMode="auto">
            <a:xfrm>
              <a:off x="6217639" y="3101176"/>
              <a:ext cx="104469" cy="55558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90"/>
                </a:cxn>
              </a:cxnLst>
              <a:rect l="0" t="0" r="r" b="b"/>
              <a:pathLst>
                <a:path w="165" h="90">
                  <a:moveTo>
                    <a:pt x="165" y="0"/>
                  </a:moveTo>
                  <a:lnTo>
                    <a:pt x="0" y="90"/>
                  </a:ln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3" name="Freeform 54"/>
            <p:cNvSpPr>
              <a:spLocks/>
            </p:cNvSpPr>
            <p:nvPr/>
          </p:nvSpPr>
          <p:spPr bwMode="auto">
            <a:xfrm>
              <a:off x="6322108" y="3101176"/>
              <a:ext cx="109693" cy="444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71"/>
                </a:cxn>
              </a:cxnLst>
              <a:rect l="0" t="0" r="r" b="b"/>
              <a:pathLst>
                <a:path w="172" h="71">
                  <a:moveTo>
                    <a:pt x="0" y="0"/>
                  </a:moveTo>
                  <a:lnTo>
                    <a:pt x="172" y="71"/>
                  </a:ln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71881" y="2308918"/>
            <a:ext cx="2031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“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자동차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”</a:t>
            </a: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란</a:t>
            </a:r>
            <a:r>
              <a:rPr kumimoji="0" lang="en-US" altLang="ko-KR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?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4" name="직사각형 133"/>
          <p:cNvSpPr/>
          <p:nvPr/>
        </p:nvSpPr>
        <p:spPr>
          <a:xfrm>
            <a:off x="5250546" y="1829932"/>
            <a:ext cx="681445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물체의 실체</a:t>
            </a:r>
            <a:r>
              <a:rPr kumimoji="0" lang="en-US" altLang="ko-KR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동시 사건의 모임으로 인식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특수상대론적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시공간에서 동시성은 관측자에 따라 다름</a:t>
            </a:r>
            <a:endParaRPr kumimoji="0" lang="en-US" altLang="ko-KR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관측자에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따라 보는 실체가 다를 수 밖에 </a:t>
            </a: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없음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800100" marR="0" lvl="1" indent="-34290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차고에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서 있는 관측자가 보는 자동차는 운전자의 입장에서 볼 때 어제의 자동차 앞부분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오늘의 중간 부분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그리고 내일의 뒷부분 등 </a:t>
            </a:r>
            <a:r>
              <a:rPr kumimoji="0" lang="ko-KR" altLang="en-U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각자 다른 시각에 발생한 “자동차의 </a:t>
            </a:r>
            <a:r>
              <a:rPr kumimoji="0" lang="ko-KR" altLang="en-US" sz="2000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사건들</a:t>
            </a:r>
            <a:r>
              <a:rPr kumimoji="0" lang="ko-KR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”을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모두 모아 놓은 것임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</a:p>
          <a:p>
            <a:pPr marL="800100" marR="0" lvl="1" indent="-34290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반면에 운전자가 보는 현재의 자동차는 차고 관측자에게는 어제의 뒷부분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오늘의 중간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내일의 앞부분을 모아 놓은 것임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.</a:t>
            </a:r>
          </a:p>
        </p:txBody>
      </p:sp>
      <p:sp>
        <p:nvSpPr>
          <p:cNvPr id="6" name="자유형 5"/>
          <p:cNvSpPr/>
          <p:nvPr/>
        </p:nvSpPr>
        <p:spPr>
          <a:xfrm rot="438101">
            <a:off x="5517029" y="388756"/>
            <a:ext cx="1234718" cy="256704"/>
          </a:xfrm>
          <a:custGeom>
            <a:avLst/>
            <a:gdLst>
              <a:gd name="connsiteX0" fmla="*/ 0 w 762000"/>
              <a:gd name="connsiteY0" fmla="*/ 358597 h 358597"/>
              <a:gd name="connsiteX1" fmla="*/ 340659 w 762000"/>
              <a:gd name="connsiteY1" fmla="*/ 9 h 358597"/>
              <a:gd name="connsiteX2" fmla="*/ 762000 w 762000"/>
              <a:gd name="connsiteY2" fmla="*/ 349632 h 358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58597">
                <a:moveTo>
                  <a:pt x="0" y="358597"/>
                </a:moveTo>
                <a:cubicBezTo>
                  <a:pt x="106829" y="180050"/>
                  <a:pt x="213659" y="1503"/>
                  <a:pt x="340659" y="9"/>
                </a:cubicBezTo>
                <a:cubicBezTo>
                  <a:pt x="467659" y="-1485"/>
                  <a:pt x="614829" y="174073"/>
                  <a:pt x="762000" y="349632"/>
                </a:cubicBezTo>
              </a:path>
            </a:pathLst>
          </a:custGeom>
          <a:noFill/>
          <a:ln w="3175"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6321011" y="757754"/>
            <a:ext cx="2931458" cy="444935"/>
            <a:chOff x="8202706" y="917143"/>
            <a:chExt cx="2931458" cy="444935"/>
          </a:xfrm>
        </p:grpSpPr>
        <p:sp>
          <p:nvSpPr>
            <p:cNvPr id="157" name="TextBox 156"/>
            <p:cNvSpPr txBox="1"/>
            <p:nvPr/>
          </p:nvSpPr>
          <p:spPr>
            <a:xfrm>
              <a:off x="8273655" y="961968"/>
              <a:ext cx="28605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자동차의 </a:t>
              </a:r>
              <a:r>
                <a:rPr kumimoji="0" lang="en-US" altLang="ko-KR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4</a:t>
              </a:r>
              <a:r>
                <a:rPr kumimoji="0" lang="ko-KR" altLang="en-US" sz="20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차원적 실체</a:t>
              </a:r>
              <a:endParaRPr kumimoji="0" lang="ko-K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" name="모서리가 둥근 직사각형 6"/>
            <p:cNvSpPr/>
            <p:nvPr/>
          </p:nvSpPr>
          <p:spPr>
            <a:xfrm>
              <a:off x="8202706" y="917143"/>
              <a:ext cx="2931458" cy="42700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cxnSp>
        <p:nvCxnSpPr>
          <p:cNvPr id="67" name="직선 연결선 66"/>
          <p:cNvCxnSpPr/>
          <p:nvPr/>
        </p:nvCxnSpPr>
        <p:spPr>
          <a:xfrm flipH="1">
            <a:off x="3408150" y="3231045"/>
            <a:ext cx="5040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/>
          <p:cNvCxnSpPr/>
          <p:nvPr/>
        </p:nvCxnSpPr>
        <p:spPr>
          <a:xfrm flipH="1">
            <a:off x="3026863" y="3745961"/>
            <a:ext cx="50405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직선 연결선 92"/>
          <p:cNvCxnSpPr/>
          <p:nvPr/>
        </p:nvCxnSpPr>
        <p:spPr>
          <a:xfrm flipH="1">
            <a:off x="2036991" y="4334351"/>
            <a:ext cx="1058914" cy="8640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연결선 93"/>
          <p:cNvCxnSpPr/>
          <p:nvPr/>
        </p:nvCxnSpPr>
        <p:spPr>
          <a:xfrm flipH="1">
            <a:off x="1660549" y="4868077"/>
            <a:ext cx="1058914" cy="8640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직선 연결선 95"/>
          <p:cNvCxnSpPr/>
          <p:nvPr/>
        </p:nvCxnSpPr>
        <p:spPr>
          <a:xfrm flipH="1">
            <a:off x="2794937" y="3263840"/>
            <a:ext cx="1058914" cy="8640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직선 연결선 98"/>
          <p:cNvCxnSpPr/>
          <p:nvPr/>
        </p:nvCxnSpPr>
        <p:spPr>
          <a:xfrm flipH="1">
            <a:off x="3218067" y="2693961"/>
            <a:ext cx="1058914" cy="8640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직선 연결선 99"/>
          <p:cNvCxnSpPr/>
          <p:nvPr/>
        </p:nvCxnSpPr>
        <p:spPr>
          <a:xfrm flipH="1">
            <a:off x="3601602" y="2151200"/>
            <a:ext cx="1058914" cy="8640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/>
          <p:cNvCxnSpPr/>
          <p:nvPr/>
        </p:nvCxnSpPr>
        <p:spPr>
          <a:xfrm flipH="1">
            <a:off x="3980104" y="1613719"/>
            <a:ext cx="1058914" cy="8640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그룹 22"/>
          <p:cNvGrpSpPr/>
          <p:nvPr/>
        </p:nvGrpSpPr>
        <p:grpSpPr>
          <a:xfrm>
            <a:off x="2021748" y="3544952"/>
            <a:ext cx="2126877" cy="307777"/>
            <a:chOff x="2466248" y="3527022"/>
            <a:chExt cx="2126877" cy="307777"/>
          </a:xfrm>
        </p:grpSpPr>
        <p:grpSp>
          <p:nvGrpSpPr>
            <p:cNvPr id="21" name="그룹 20"/>
            <p:cNvGrpSpPr/>
            <p:nvPr/>
          </p:nvGrpSpPr>
          <p:grpSpPr>
            <a:xfrm>
              <a:off x="2720348" y="3571472"/>
              <a:ext cx="1872777" cy="195213"/>
              <a:chOff x="5750157" y="5195236"/>
              <a:chExt cx="2060055" cy="195213"/>
            </a:xfrm>
          </p:grpSpPr>
          <p:grpSp>
            <p:nvGrpSpPr>
              <p:cNvPr id="139" name="그룹 138"/>
              <p:cNvGrpSpPr/>
              <p:nvPr/>
            </p:nvGrpSpPr>
            <p:grpSpPr>
              <a:xfrm>
                <a:off x="6038755" y="5195236"/>
                <a:ext cx="163690" cy="195213"/>
                <a:chOff x="6217639" y="2972280"/>
                <a:chExt cx="218640" cy="317794"/>
              </a:xfrm>
              <a:noFill/>
            </p:grpSpPr>
            <p:sp>
              <p:nvSpPr>
                <p:cNvPr id="165" name="Oval 59"/>
                <p:cNvSpPr>
                  <a:spLocks noChangeArrowheads="1"/>
                </p:cNvSpPr>
                <p:nvPr/>
              </p:nvSpPr>
              <p:spPr bwMode="auto">
                <a:xfrm>
                  <a:off x="6272112" y="2972280"/>
                  <a:ext cx="114170" cy="113339"/>
                </a:xfrm>
                <a:prstGeom prst="ellipse">
                  <a:avLst/>
                </a:prstGeom>
                <a:grpFill/>
                <a:ln w="19050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166" name="Freeform 58"/>
                <p:cNvSpPr>
                  <a:spLocks/>
                </p:cNvSpPr>
                <p:nvPr/>
              </p:nvSpPr>
              <p:spPr bwMode="auto">
                <a:xfrm>
                  <a:off x="6324347" y="3092286"/>
                  <a:ext cx="746" cy="11333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" y="180"/>
                    </a:cxn>
                  </a:cxnLst>
                  <a:rect l="0" t="0" r="r" b="b"/>
                  <a:pathLst>
                    <a:path w="1" h="180">
                      <a:moveTo>
                        <a:pt x="0" y="0"/>
                      </a:moveTo>
                      <a:lnTo>
                        <a:pt x="1" y="180"/>
                      </a:lnTo>
                    </a:path>
                  </a:pathLst>
                </a:custGeom>
                <a:grpFill/>
                <a:ln w="19050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167" name="Freeform 57"/>
                <p:cNvSpPr>
                  <a:spLocks/>
                </p:cNvSpPr>
                <p:nvPr/>
              </p:nvSpPr>
              <p:spPr bwMode="auto">
                <a:xfrm>
                  <a:off x="6230324" y="3205625"/>
                  <a:ext cx="84322" cy="75559"/>
                </a:xfrm>
                <a:custGeom>
                  <a:avLst/>
                  <a:gdLst/>
                  <a:ahLst/>
                  <a:cxnLst>
                    <a:cxn ang="0">
                      <a:pos x="135" y="0"/>
                    </a:cxn>
                    <a:cxn ang="0">
                      <a:pos x="0" y="119"/>
                    </a:cxn>
                  </a:cxnLst>
                  <a:rect l="0" t="0" r="r" b="b"/>
                  <a:pathLst>
                    <a:path w="135" h="119">
                      <a:moveTo>
                        <a:pt x="135" y="0"/>
                      </a:moveTo>
                      <a:lnTo>
                        <a:pt x="0" y="119"/>
                      </a:lnTo>
                    </a:path>
                  </a:pathLst>
                </a:custGeom>
                <a:grpFill/>
                <a:ln w="19050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168" name="Freeform 56"/>
                <p:cNvSpPr>
                  <a:spLocks/>
                </p:cNvSpPr>
                <p:nvPr/>
              </p:nvSpPr>
              <p:spPr bwMode="auto">
                <a:xfrm>
                  <a:off x="6334048" y="3205625"/>
                  <a:ext cx="102231" cy="8444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9" y="133"/>
                    </a:cxn>
                  </a:cxnLst>
                  <a:rect l="0" t="0" r="r" b="b"/>
                  <a:pathLst>
                    <a:path w="159" h="133">
                      <a:moveTo>
                        <a:pt x="0" y="0"/>
                      </a:moveTo>
                      <a:lnTo>
                        <a:pt x="159" y="133"/>
                      </a:lnTo>
                    </a:path>
                  </a:pathLst>
                </a:custGeom>
                <a:grpFill/>
                <a:ln w="19050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169" name="Freeform 55"/>
                <p:cNvSpPr>
                  <a:spLocks/>
                </p:cNvSpPr>
                <p:nvPr/>
              </p:nvSpPr>
              <p:spPr bwMode="auto">
                <a:xfrm>
                  <a:off x="6217639" y="3101176"/>
                  <a:ext cx="104469" cy="55558"/>
                </a:xfrm>
                <a:custGeom>
                  <a:avLst/>
                  <a:gdLst/>
                  <a:ahLst/>
                  <a:cxnLst>
                    <a:cxn ang="0">
                      <a:pos x="165" y="0"/>
                    </a:cxn>
                    <a:cxn ang="0">
                      <a:pos x="0" y="90"/>
                    </a:cxn>
                  </a:cxnLst>
                  <a:rect l="0" t="0" r="r" b="b"/>
                  <a:pathLst>
                    <a:path w="165" h="90">
                      <a:moveTo>
                        <a:pt x="165" y="0"/>
                      </a:moveTo>
                      <a:lnTo>
                        <a:pt x="0" y="90"/>
                      </a:lnTo>
                    </a:path>
                  </a:pathLst>
                </a:custGeom>
                <a:grpFill/>
                <a:ln w="19050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170" name="Freeform 54"/>
                <p:cNvSpPr>
                  <a:spLocks/>
                </p:cNvSpPr>
                <p:nvPr/>
              </p:nvSpPr>
              <p:spPr bwMode="auto">
                <a:xfrm>
                  <a:off x="6322108" y="3101176"/>
                  <a:ext cx="109693" cy="4444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2" y="71"/>
                    </a:cxn>
                  </a:cxnLst>
                  <a:rect l="0" t="0" r="r" b="b"/>
                  <a:pathLst>
                    <a:path w="172" h="71">
                      <a:moveTo>
                        <a:pt x="0" y="0"/>
                      </a:moveTo>
                      <a:lnTo>
                        <a:pt x="172" y="71"/>
                      </a:lnTo>
                    </a:path>
                  </a:pathLst>
                </a:custGeom>
                <a:grpFill/>
                <a:ln w="19050">
                  <a:solidFill>
                    <a:srgbClr val="C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p:grpSp>
          <p:cxnSp>
            <p:nvCxnSpPr>
              <p:cNvPr id="158" name="직선 연결선 157"/>
              <p:cNvCxnSpPr/>
              <p:nvPr/>
            </p:nvCxnSpPr>
            <p:spPr>
              <a:xfrm flipH="1">
                <a:off x="5750157" y="5353207"/>
                <a:ext cx="2060055" cy="206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2466248" y="3527022"/>
                  <a:ext cx="30662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6248" y="3527022"/>
                  <a:ext cx="306622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10000" r="-4000" b="-20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그룹 27"/>
          <p:cNvGrpSpPr/>
          <p:nvPr/>
        </p:nvGrpSpPr>
        <p:grpSpPr>
          <a:xfrm>
            <a:off x="2530017" y="2651789"/>
            <a:ext cx="2002270" cy="1686471"/>
            <a:chOff x="2947622" y="2651789"/>
            <a:chExt cx="2002270" cy="1686471"/>
          </a:xfrm>
        </p:grpSpPr>
        <p:grpSp>
          <p:nvGrpSpPr>
            <p:cNvPr id="141" name="그룹 140"/>
            <p:cNvGrpSpPr/>
            <p:nvPr/>
          </p:nvGrpSpPr>
          <p:grpSpPr>
            <a:xfrm>
              <a:off x="3943497" y="3354900"/>
              <a:ext cx="111134" cy="255631"/>
              <a:chOff x="6217639" y="2972246"/>
              <a:chExt cx="218640" cy="317796"/>
            </a:xfrm>
          </p:grpSpPr>
          <p:sp>
            <p:nvSpPr>
              <p:cNvPr id="159" name="Oval 59"/>
              <p:cNvSpPr>
                <a:spLocks noChangeArrowheads="1"/>
              </p:cNvSpPr>
              <p:nvPr/>
            </p:nvSpPr>
            <p:spPr bwMode="auto">
              <a:xfrm>
                <a:off x="6272111" y="2972246"/>
                <a:ext cx="114170" cy="113338"/>
              </a:xfrm>
              <a:prstGeom prst="ellipse">
                <a:avLst/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0" name="Freeform 58"/>
              <p:cNvSpPr>
                <a:spLocks/>
              </p:cNvSpPr>
              <p:nvPr/>
            </p:nvSpPr>
            <p:spPr bwMode="auto">
              <a:xfrm>
                <a:off x="6324347" y="3092286"/>
                <a:ext cx="746" cy="11333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80"/>
                  </a:cxn>
                </a:cxnLst>
                <a:rect l="0" t="0" r="r" b="b"/>
                <a:pathLst>
                  <a:path w="1" h="180">
                    <a:moveTo>
                      <a:pt x="0" y="0"/>
                    </a:moveTo>
                    <a:lnTo>
                      <a:pt x="1" y="18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1" name="Freeform 57"/>
              <p:cNvSpPr>
                <a:spLocks/>
              </p:cNvSpPr>
              <p:nvPr/>
            </p:nvSpPr>
            <p:spPr bwMode="auto">
              <a:xfrm>
                <a:off x="6230324" y="3205625"/>
                <a:ext cx="84322" cy="75559"/>
              </a:xfrm>
              <a:custGeom>
                <a:avLst/>
                <a:gdLst/>
                <a:ahLst/>
                <a:cxnLst>
                  <a:cxn ang="0">
                    <a:pos x="135" y="0"/>
                  </a:cxn>
                  <a:cxn ang="0">
                    <a:pos x="0" y="119"/>
                  </a:cxn>
                </a:cxnLst>
                <a:rect l="0" t="0" r="r" b="b"/>
                <a:pathLst>
                  <a:path w="135" h="119">
                    <a:moveTo>
                      <a:pt x="135" y="0"/>
                    </a:moveTo>
                    <a:lnTo>
                      <a:pt x="0" y="119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2" name="Freeform 56"/>
              <p:cNvSpPr>
                <a:spLocks/>
              </p:cNvSpPr>
              <p:nvPr/>
            </p:nvSpPr>
            <p:spPr bwMode="auto">
              <a:xfrm>
                <a:off x="6334047" y="3205594"/>
                <a:ext cx="102232" cy="844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133"/>
                  </a:cxn>
                </a:cxnLst>
                <a:rect l="0" t="0" r="r" b="b"/>
                <a:pathLst>
                  <a:path w="159" h="133">
                    <a:moveTo>
                      <a:pt x="0" y="0"/>
                    </a:moveTo>
                    <a:lnTo>
                      <a:pt x="159" y="133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3" name="Freeform 55"/>
              <p:cNvSpPr>
                <a:spLocks/>
              </p:cNvSpPr>
              <p:nvPr/>
            </p:nvSpPr>
            <p:spPr bwMode="auto">
              <a:xfrm>
                <a:off x="6217639" y="3101176"/>
                <a:ext cx="104469" cy="55558"/>
              </a:xfrm>
              <a:custGeom>
                <a:avLst/>
                <a:gdLst/>
                <a:ahLst/>
                <a:cxnLst>
                  <a:cxn ang="0">
                    <a:pos x="165" y="0"/>
                  </a:cxn>
                  <a:cxn ang="0">
                    <a:pos x="0" y="90"/>
                  </a:cxn>
                </a:cxnLst>
                <a:rect l="0" t="0" r="r" b="b"/>
                <a:pathLst>
                  <a:path w="165" h="90">
                    <a:moveTo>
                      <a:pt x="165" y="0"/>
                    </a:moveTo>
                    <a:lnTo>
                      <a:pt x="0" y="90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164" name="Freeform 54"/>
              <p:cNvSpPr>
                <a:spLocks/>
              </p:cNvSpPr>
              <p:nvPr/>
            </p:nvSpPr>
            <p:spPr bwMode="auto">
              <a:xfrm>
                <a:off x="6322108" y="3101176"/>
                <a:ext cx="109693" cy="444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2" y="71"/>
                  </a:cxn>
                </a:cxnLst>
                <a:rect l="0" t="0" r="r" b="b"/>
                <a:pathLst>
                  <a:path w="172" h="71">
                    <a:moveTo>
                      <a:pt x="0" y="0"/>
                    </a:moveTo>
                    <a:lnTo>
                      <a:pt x="172" y="71"/>
                    </a:lnTo>
                  </a:path>
                </a:pathLst>
              </a:cu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TextBox 170"/>
                <p:cNvSpPr txBox="1"/>
                <p:nvPr/>
              </p:nvSpPr>
              <p:spPr>
                <a:xfrm>
                  <a:off x="4643270" y="2651789"/>
                  <a:ext cx="30662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b>
                          <m:sup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71" name="TextBox 1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3270" y="2651789"/>
                  <a:ext cx="306622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0000" r="-6000" b="-24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직선 연결선 24"/>
            <p:cNvCxnSpPr/>
            <p:nvPr/>
          </p:nvCxnSpPr>
          <p:spPr>
            <a:xfrm flipV="1">
              <a:off x="2947622" y="2936523"/>
              <a:ext cx="1730003" cy="140173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그룹 26"/>
          <p:cNvGrpSpPr/>
          <p:nvPr/>
        </p:nvGrpSpPr>
        <p:grpSpPr>
          <a:xfrm>
            <a:off x="3403995" y="3717803"/>
            <a:ext cx="135425" cy="45719"/>
            <a:chOff x="3839530" y="3717803"/>
            <a:chExt cx="135425" cy="45719"/>
          </a:xfrm>
        </p:grpSpPr>
        <p:sp>
          <p:nvSpPr>
            <p:cNvPr id="172" name="순서도: 연결자 171"/>
            <p:cNvSpPr/>
            <p:nvPr/>
          </p:nvSpPr>
          <p:spPr>
            <a:xfrm flipH="1">
              <a:off x="3929236" y="3717803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73" name="순서도: 연결자 172"/>
            <p:cNvSpPr/>
            <p:nvPr/>
          </p:nvSpPr>
          <p:spPr>
            <a:xfrm flipH="1">
              <a:off x="3839530" y="3717803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79" name="그룹 178"/>
          <p:cNvGrpSpPr/>
          <p:nvPr/>
        </p:nvGrpSpPr>
        <p:grpSpPr>
          <a:xfrm>
            <a:off x="3016771" y="3717803"/>
            <a:ext cx="135425" cy="45719"/>
            <a:chOff x="3839530" y="3717803"/>
            <a:chExt cx="135425" cy="45719"/>
          </a:xfrm>
        </p:grpSpPr>
        <p:sp>
          <p:nvSpPr>
            <p:cNvPr id="180" name="순서도: 연결자 179"/>
            <p:cNvSpPr/>
            <p:nvPr/>
          </p:nvSpPr>
          <p:spPr>
            <a:xfrm flipH="1">
              <a:off x="3929236" y="3717803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1" name="순서도: 연결자 180"/>
            <p:cNvSpPr/>
            <p:nvPr/>
          </p:nvSpPr>
          <p:spPr>
            <a:xfrm flipH="1">
              <a:off x="3839530" y="3717803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82" name="그룹 181"/>
          <p:cNvGrpSpPr/>
          <p:nvPr/>
        </p:nvGrpSpPr>
        <p:grpSpPr>
          <a:xfrm>
            <a:off x="3188844" y="3717800"/>
            <a:ext cx="135425" cy="45719"/>
            <a:chOff x="3839530" y="3717803"/>
            <a:chExt cx="135425" cy="45719"/>
          </a:xfrm>
        </p:grpSpPr>
        <p:sp>
          <p:nvSpPr>
            <p:cNvPr id="183" name="순서도: 연결자 182"/>
            <p:cNvSpPr/>
            <p:nvPr/>
          </p:nvSpPr>
          <p:spPr>
            <a:xfrm flipH="1">
              <a:off x="3929236" y="3717803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84" name="순서도: 연결자 183"/>
            <p:cNvSpPr/>
            <p:nvPr/>
          </p:nvSpPr>
          <p:spPr>
            <a:xfrm flipH="1">
              <a:off x="3839530" y="3717803"/>
              <a:ext cx="45719" cy="45719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29" name="그룹 28"/>
          <p:cNvGrpSpPr/>
          <p:nvPr/>
        </p:nvGrpSpPr>
        <p:grpSpPr>
          <a:xfrm>
            <a:off x="2710076" y="2320743"/>
            <a:ext cx="1996307" cy="1686471"/>
            <a:chOff x="5628416" y="1613542"/>
            <a:chExt cx="1996307" cy="16864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TextBox 184"/>
                <p:cNvSpPr txBox="1"/>
                <p:nvPr/>
              </p:nvSpPr>
              <p:spPr>
                <a:xfrm>
                  <a:off x="7324064" y="1613542"/>
                  <a:ext cx="30065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  <m:sup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85" name="TextBox 1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4064" y="1613542"/>
                  <a:ext cx="300659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12245" r="-2041" b="-22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6" name="직선 연결선 185"/>
            <p:cNvCxnSpPr/>
            <p:nvPr/>
          </p:nvCxnSpPr>
          <p:spPr>
            <a:xfrm flipV="1">
              <a:off x="5628416" y="1898276"/>
              <a:ext cx="1730003" cy="140173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그룹 186"/>
          <p:cNvGrpSpPr/>
          <p:nvPr/>
        </p:nvGrpSpPr>
        <p:grpSpPr>
          <a:xfrm>
            <a:off x="2246711" y="3059798"/>
            <a:ext cx="2138526" cy="1686471"/>
            <a:chOff x="5628416" y="1613542"/>
            <a:chExt cx="2138526" cy="16864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TextBox 187"/>
                <p:cNvSpPr txBox="1"/>
                <p:nvPr/>
              </p:nvSpPr>
              <p:spPr>
                <a:xfrm>
                  <a:off x="7324064" y="1613542"/>
                  <a:ext cx="44287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SupPr>
                          <m:e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−1</m:t>
                            </m:r>
                          </m:sub>
                          <m:sup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88" name="TextBox 18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24064" y="1613542"/>
                  <a:ext cx="442878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6944" r="-2778" b="-2200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9" name="직선 연결선 188"/>
            <p:cNvCxnSpPr/>
            <p:nvPr/>
          </p:nvCxnSpPr>
          <p:spPr>
            <a:xfrm flipV="1">
              <a:off x="5628416" y="1898276"/>
              <a:ext cx="1730003" cy="140173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그룹 29"/>
          <p:cNvGrpSpPr/>
          <p:nvPr/>
        </p:nvGrpSpPr>
        <p:grpSpPr>
          <a:xfrm>
            <a:off x="2794937" y="3947660"/>
            <a:ext cx="207084" cy="180195"/>
            <a:chOff x="2180301" y="5498107"/>
            <a:chExt cx="207084" cy="180195"/>
          </a:xfrm>
        </p:grpSpPr>
        <p:sp>
          <p:nvSpPr>
            <p:cNvPr id="131" name="순서도: 연결자 130"/>
            <p:cNvSpPr/>
            <p:nvPr/>
          </p:nvSpPr>
          <p:spPr>
            <a:xfrm>
              <a:off x="2180301" y="5632583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0" name="순서도: 연결자 189"/>
            <p:cNvSpPr/>
            <p:nvPr/>
          </p:nvSpPr>
          <p:spPr>
            <a:xfrm>
              <a:off x="2341666" y="5498107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91" name="그룹 190"/>
          <p:cNvGrpSpPr/>
          <p:nvPr/>
        </p:nvGrpSpPr>
        <p:grpSpPr>
          <a:xfrm>
            <a:off x="3144964" y="3662515"/>
            <a:ext cx="207084" cy="180195"/>
            <a:chOff x="2180301" y="5498107"/>
            <a:chExt cx="207084" cy="180195"/>
          </a:xfrm>
        </p:grpSpPr>
        <p:sp>
          <p:nvSpPr>
            <p:cNvPr id="192" name="순서도: 연결자 191"/>
            <p:cNvSpPr/>
            <p:nvPr/>
          </p:nvSpPr>
          <p:spPr>
            <a:xfrm>
              <a:off x="2180301" y="5632583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3" name="순서도: 연결자 192"/>
            <p:cNvSpPr/>
            <p:nvPr/>
          </p:nvSpPr>
          <p:spPr>
            <a:xfrm>
              <a:off x="2341666" y="5498107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94" name="그룹 193"/>
          <p:cNvGrpSpPr/>
          <p:nvPr/>
        </p:nvGrpSpPr>
        <p:grpSpPr>
          <a:xfrm>
            <a:off x="3646732" y="3249266"/>
            <a:ext cx="207084" cy="180195"/>
            <a:chOff x="2180301" y="5498107"/>
            <a:chExt cx="207084" cy="180195"/>
          </a:xfrm>
        </p:grpSpPr>
        <p:sp>
          <p:nvSpPr>
            <p:cNvPr id="195" name="순서도: 연결자 194"/>
            <p:cNvSpPr/>
            <p:nvPr/>
          </p:nvSpPr>
          <p:spPr>
            <a:xfrm>
              <a:off x="2180301" y="5632583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96" name="순서도: 연결자 195"/>
            <p:cNvSpPr/>
            <p:nvPr/>
          </p:nvSpPr>
          <p:spPr>
            <a:xfrm>
              <a:off x="2341666" y="5498107"/>
              <a:ext cx="45719" cy="45719"/>
            </a:xfrm>
            <a:prstGeom prst="flowChartConnector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2014536" y="3841512"/>
            <a:ext cx="2216527" cy="307777"/>
            <a:chOff x="4001031" y="5502312"/>
            <a:chExt cx="2216527" cy="307777"/>
          </a:xfrm>
        </p:grpSpPr>
        <p:cxnSp>
          <p:nvCxnSpPr>
            <p:cNvPr id="197" name="직선 연결선 196"/>
            <p:cNvCxnSpPr/>
            <p:nvPr/>
          </p:nvCxnSpPr>
          <p:spPr>
            <a:xfrm flipH="1">
              <a:off x="4344781" y="5704733"/>
              <a:ext cx="1872777" cy="206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8" name="TextBox 197"/>
                <p:cNvSpPr txBox="1"/>
                <p:nvPr/>
              </p:nvSpPr>
              <p:spPr>
                <a:xfrm>
                  <a:off x="4001031" y="5502312"/>
                  <a:ext cx="44287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98" name="TextBox 1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1031" y="5502312"/>
                  <a:ext cx="442878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6849" r="-1370" b="-1764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9" name="그룹 198"/>
          <p:cNvGrpSpPr/>
          <p:nvPr/>
        </p:nvGrpSpPr>
        <p:grpSpPr>
          <a:xfrm>
            <a:off x="2025184" y="3142294"/>
            <a:ext cx="2216527" cy="307777"/>
            <a:chOff x="4001031" y="5502312"/>
            <a:chExt cx="2216527" cy="307777"/>
          </a:xfrm>
        </p:grpSpPr>
        <p:cxnSp>
          <p:nvCxnSpPr>
            <p:cNvPr id="200" name="직선 연결선 199"/>
            <p:cNvCxnSpPr/>
            <p:nvPr/>
          </p:nvCxnSpPr>
          <p:spPr>
            <a:xfrm flipH="1">
              <a:off x="4344781" y="5704733"/>
              <a:ext cx="1872777" cy="206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1" name="TextBox 200"/>
                <p:cNvSpPr txBox="1"/>
                <p:nvPr/>
              </p:nvSpPr>
              <p:spPr>
                <a:xfrm>
                  <a:off x="4001031" y="5502312"/>
                  <a:ext cx="30066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𝑡</m:t>
                            </m:r>
                          </m:e>
                          <m:sub>
                            <m:r>
                              <a:rPr kumimoji="0" lang="en-US" altLang="ko-KR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0" lang="ko-KR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01" name="TextBox 2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1031" y="5502312"/>
                  <a:ext cx="300660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12245" r="-2041" b="-1764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1" name="TextBox 90"/>
          <p:cNvSpPr txBox="1"/>
          <p:nvPr/>
        </p:nvSpPr>
        <p:spPr>
          <a:xfrm>
            <a:off x="170069" y="71404"/>
            <a:ext cx="4539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그러면 </a:t>
            </a: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실체란 무엇인가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525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54" name="Rectangle 78"/>
          <p:cNvSpPr>
            <a:spLocks noChangeArrowheads="1"/>
          </p:cNvSpPr>
          <p:nvPr/>
        </p:nvSpPr>
        <p:spPr bwMode="auto">
          <a:xfrm>
            <a:off x="-252536" y="-61742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>
          <a:xfrm>
            <a:off x="8854141" y="6356351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4" name="직사각형 133"/>
          <p:cNvSpPr/>
          <p:nvPr/>
        </p:nvSpPr>
        <p:spPr>
          <a:xfrm>
            <a:off x="1516524" y="2694067"/>
            <a:ext cx="88466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역설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                        vs                         </a:t>
            </a: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  <a:sym typeface="Wingdings" panose="05000000000000000000" pitchFamily="2" charset="2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                  “</a:t>
            </a: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둘 다 참일 수 없다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  <a:sym typeface="Wingdings" panose="05000000000000000000" pitchFamily="2" charset="2"/>
              </a:rPr>
              <a:t>”</a:t>
            </a:r>
            <a:endParaRPr kumimoji="0" lang="en-US" altLang="ko-KR" sz="2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              </a:t>
            </a:r>
          </a:p>
          <a:p>
            <a:pPr marL="342900" marR="0" lvl="0" indent="-342900" algn="just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ko-KR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차고와 자동차의 실체는 관측자에 무관하게 동일할 것이라는 절대 시공간의 잘못된 유산때문에 역설 발생</a:t>
            </a:r>
            <a:r>
              <a:rPr kumimoji="0" lang="en-US" altLang="ko-K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827930" y="2590800"/>
            <a:ext cx="797859" cy="8964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타원 4"/>
          <p:cNvSpPr/>
          <p:nvPr/>
        </p:nvSpPr>
        <p:spPr>
          <a:xfrm>
            <a:off x="4011706" y="2927261"/>
            <a:ext cx="430306" cy="560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69" name="직사각형 68"/>
          <p:cNvSpPr/>
          <p:nvPr/>
        </p:nvSpPr>
        <p:spPr>
          <a:xfrm>
            <a:off x="6866960" y="2590800"/>
            <a:ext cx="466165" cy="89647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0" name="타원 69"/>
          <p:cNvSpPr/>
          <p:nvPr/>
        </p:nvSpPr>
        <p:spPr>
          <a:xfrm>
            <a:off x="6429935" y="2927261"/>
            <a:ext cx="1331259" cy="560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71" name="그룹 70"/>
          <p:cNvGrpSpPr/>
          <p:nvPr/>
        </p:nvGrpSpPr>
        <p:grpSpPr>
          <a:xfrm>
            <a:off x="3390778" y="3169477"/>
            <a:ext cx="218640" cy="317794"/>
            <a:chOff x="6217639" y="2972280"/>
            <a:chExt cx="218640" cy="317794"/>
          </a:xfrm>
        </p:grpSpPr>
        <p:sp>
          <p:nvSpPr>
            <p:cNvPr id="72" name="Oval 59"/>
            <p:cNvSpPr>
              <a:spLocks noChangeArrowheads="1"/>
            </p:cNvSpPr>
            <p:nvPr/>
          </p:nvSpPr>
          <p:spPr bwMode="auto">
            <a:xfrm>
              <a:off x="6272112" y="2972280"/>
              <a:ext cx="114170" cy="113339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3" name="Freeform 58"/>
            <p:cNvSpPr>
              <a:spLocks/>
            </p:cNvSpPr>
            <p:nvPr/>
          </p:nvSpPr>
          <p:spPr bwMode="auto">
            <a:xfrm>
              <a:off x="6324347" y="3092286"/>
              <a:ext cx="746" cy="1133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80"/>
                </a:cxn>
              </a:cxnLst>
              <a:rect l="0" t="0" r="r" b="b"/>
              <a:pathLst>
                <a:path w="1" h="180">
                  <a:moveTo>
                    <a:pt x="0" y="0"/>
                  </a:moveTo>
                  <a:lnTo>
                    <a:pt x="1" y="180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4" name="Freeform 57"/>
            <p:cNvSpPr>
              <a:spLocks/>
            </p:cNvSpPr>
            <p:nvPr/>
          </p:nvSpPr>
          <p:spPr bwMode="auto">
            <a:xfrm>
              <a:off x="6230324" y="3205625"/>
              <a:ext cx="84322" cy="75559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119"/>
                </a:cxn>
              </a:cxnLst>
              <a:rect l="0" t="0" r="r" b="b"/>
              <a:pathLst>
                <a:path w="135" h="119">
                  <a:moveTo>
                    <a:pt x="135" y="0"/>
                  </a:moveTo>
                  <a:lnTo>
                    <a:pt x="0" y="119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7" name="Freeform 56"/>
            <p:cNvSpPr>
              <a:spLocks/>
            </p:cNvSpPr>
            <p:nvPr/>
          </p:nvSpPr>
          <p:spPr bwMode="auto">
            <a:xfrm>
              <a:off x="6334048" y="3205625"/>
              <a:ext cx="102231" cy="844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133"/>
                </a:cxn>
              </a:cxnLst>
              <a:rect l="0" t="0" r="r" b="b"/>
              <a:pathLst>
                <a:path w="159" h="133">
                  <a:moveTo>
                    <a:pt x="0" y="0"/>
                  </a:moveTo>
                  <a:lnTo>
                    <a:pt x="159" y="133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8" name="Freeform 55"/>
            <p:cNvSpPr>
              <a:spLocks/>
            </p:cNvSpPr>
            <p:nvPr/>
          </p:nvSpPr>
          <p:spPr bwMode="auto">
            <a:xfrm>
              <a:off x="6217639" y="3101176"/>
              <a:ext cx="104469" cy="55558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90"/>
                </a:cxn>
              </a:cxnLst>
              <a:rect l="0" t="0" r="r" b="b"/>
              <a:pathLst>
                <a:path w="165" h="90">
                  <a:moveTo>
                    <a:pt x="165" y="0"/>
                  </a:moveTo>
                  <a:lnTo>
                    <a:pt x="0" y="90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79" name="Freeform 54"/>
            <p:cNvSpPr>
              <a:spLocks/>
            </p:cNvSpPr>
            <p:nvPr/>
          </p:nvSpPr>
          <p:spPr bwMode="auto">
            <a:xfrm>
              <a:off x="6322108" y="3101176"/>
              <a:ext cx="109693" cy="444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71"/>
                </a:cxn>
              </a:cxnLst>
              <a:rect l="0" t="0" r="r" b="b"/>
              <a:pathLst>
                <a:path w="172" h="71">
                  <a:moveTo>
                    <a:pt x="0" y="0"/>
                  </a:moveTo>
                  <a:lnTo>
                    <a:pt x="172" y="71"/>
                  </a:lnTo>
                </a:path>
              </a:pathLst>
            </a:custGeom>
            <a:noFill/>
            <a:ln w="2857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93" name="그룹 92"/>
          <p:cNvGrpSpPr/>
          <p:nvPr/>
        </p:nvGrpSpPr>
        <p:grpSpPr>
          <a:xfrm>
            <a:off x="7437839" y="2721241"/>
            <a:ext cx="218640" cy="317794"/>
            <a:chOff x="6217639" y="2972280"/>
            <a:chExt cx="218640" cy="317794"/>
          </a:xfrm>
        </p:grpSpPr>
        <p:sp>
          <p:nvSpPr>
            <p:cNvPr id="94" name="Oval 59"/>
            <p:cNvSpPr>
              <a:spLocks noChangeArrowheads="1"/>
            </p:cNvSpPr>
            <p:nvPr/>
          </p:nvSpPr>
          <p:spPr bwMode="auto">
            <a:xfrm>
              <a:off x="6272112" y="2972280"/>
              <a:ext cx="114170" cy="113339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6" name="Freeform 58"/>
            <p:cNvSpPr>
              <a:spLocks/>
            </p:cNvSpPr>
            <p:nvPr/>
          </p:nvSpPr>
          <p:spPr bwMode="auto">
            <a:xfrm>
              <a:off x="6324347" y="3092286"/>
              <a:ext cx="746" cy="1133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80"/>
                </a:cxn>
              </a:cxnLst>
              <a:rect l="0" t="0" r="r" b="b"/>
              <a:pathLst>
                <a:path w="1" h="180">
                  <a:moveTo>
                    <a:pt x="0" y="0"/>
                  </a:moveTo>
                  <a:lnTo>
                    <a:pt x="1" y="180"/>
                  </a:ln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99" name="Freeform 57"/>
            <p:cNvSpPr>
              <a:spLocks/>
            </p:cNvSpPr>
            <p:nvPr/>
          </p:nvSpPr>
          <p:spPr bwMode="auto">
            <a:xfrm>
              <a:off x="6230324" y="3205625"/>
              <a:ext cx="84322" cy="75559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119"/>
                </a:cxn>
              </a:cxnLst>
              <a:rect l="0" t="0" r="r" b="b"/>
              <a:pathLst>
                <a:path w="135" h="119">
                  <a:moveTo>
                    <a:pt x="135" y="0"/>
                  </a:moveTo>
                  <a:lnTo>
                    <a:pt x="0" y="119"/>
                  </a:ln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00" name="Freeform 56"/>
            <p:cNvSpPr>
              <a:spLocks/>
            </p:cNvSpPr>
            <p:nvPr/>
          </p:nvSpPr>
          <p:spPr bwMode="auto">
            <a:xfrm>
              <a:off x="6334048" y="3205625"/>
              <a:ext cx="102231" cy="844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133"/>
                </a:cxn>
              </a:cxnLst>
              <a:rect l="0" t="0" r="r" b="b"/>
              <a:pathLst>
                <a:path w="159" h="133">
                  <a:moveTo>
                    <a:pt x="0" y="0"/>
                  </a:moveTo>
                  <a:lnTo>
                    <a:pt x="159" y="133"/>
                  </a:ln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4" name="Freeform 55"/>
            <p:cNvSpPr>
              <a:spLocks/>
            </p:cNvSpPr>
            <p:nvPr/>
          </p:nvSpPr>
          <p:spPr bwMode="auto">
            <a:xfrm>
              <a:off x="6217639" y="3101176"/>
              <a:ext cx="104469" cy="55558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90"/>
                </a:cxn>
              </a:cxnLst>
              <a:rect l="0" t="0" r="r" b="b"/>
              <a:pathLst>
                <a:path w="165" h="90">
                  <a:moveTo>
                    <a:pt x="165" y="0"/>
                  </a:moveTo>
                  <a:lnTo>
                    <a:pt x="0" y="90"/>
                  </a:ln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115" name="Freeform 54"/>
            <p:cNvSpPr>
              <a:spLocks/>
            </p:cNvSpPr>
            <p:nvPr/>
          </p:nvSpPr>
          <p:spPr bwMode="auto">
            <a:xfrm>
              <a:off x="6322108" y="3101176"/>
              <a:ext cx="109693" cy="4444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71"/>
                </a:cxn>
              </a:cxnLst>
              <a:rect l="0" t="0" r="r" b="b"/>
              <a:pathLst>
                <a:path w="172" h="71">
                  <a:moveTo>
                    <a:pt x="0" y="0"/>
                  </a:moveTo>
                  <a:lnTo>
                    <a:pt x="172" y="71"/>
                  </a:ln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10" name="오른쪽 화살표 9"/>
          <p:cNvSpPr/>
          <p:nvPr/>
        </p:nvSpPr>
        <p:spPr>
          <a:xfrm>
            <a:off x="4456581" y="3133676"/>
            <a:ext cx="300318" cy="1471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6" name="오른쪽 화살표 115"/>
          <p:cNvSpPr/>
          <p:nvPr/>
        </p:nvSpPr>
        <p:spPr>
          <a:xfrm rot="10800000">
            <a:off x="6570001" y="2694067"/>
            <a:ext cx="300318" cy="14718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7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1407001"/>
            <a:ext cx="10972800" cy="749939"/>
          </a:xfrm>
        </p:spPr>
        <p:txBody>
          <a:bodyPr>
            <a:normAutofit/>
          </a:bodyPr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ko-KR" altLang="en-US" sz="3600" b="1" dirty="0" smtClean="0"/>
              <a:t>광속 불변</a:t>
            </a:r>
            <a:endParaRPr lang="ko-KR" altLang="en-US" sz="3600" b="1" dirty="0"/>
          </a:p>
        </p:txBody>
      </p:sp>
      <p:sp>
        <p:nvSpPr>
          <p:cNvPr id="32804" name="Rectangle 3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974371" y="2456784"/>
            <a:ext cx="8640960" cy="3132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마이켈슨</a:t>
            </a:r>
            <a:r>
              <a:rPr kumimoji="0" lang="en-US" altLang="ko-K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몰리 실험의 해석</a:t>
            </a:r>
            <a:r>
              <a:rPr kumimoji="0" lang="en-US" altLang="ko-KR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</a:t>
            </a: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 - </a:t>
            </a:r>
            <a:r>
              <a:rPr kumimoji="0" lang="ko-K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피츠제럴드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: “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길이 수축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”(1889)</a:t>
            </a: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 - H. </a:t>
            </a:r>
            <a:r>
              <a:rPr kumimoji="0" lang="ko-K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로렌쯔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(1892), </a:t>
            </a:r>
            <a:r>
              <a:rPr kumimoji="0" lang="ko-K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포앙카레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(1900), </a:t>
            </a:r>
            <a:r>
              <a:rPr kumimoji="0" lang="ko-K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라모르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…</a:t>
            </a: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 - “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시간 지연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”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도 필요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342900" marR="0" lvl="0" indent="-342900" algn="l" defTabSz="914400" rtl="0" eaLnBrk="1" fontAlgn="auto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 - </a:t>
            </a:r>
            <a:r>
              <a:rPr kumimoji="0" lang="ko-KR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뉴튼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이론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절대 공간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시간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  <a:r>
              <a:rPr kumimoji="0" lang="ko-KR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부정에 대해 애매한 태도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6848622" y="1706845"/>
            <a:ext cx="4467078" cy="2021732"/>
            <a:chOff x="7115322" y="1508868"/>
            <a:chExt cx="2996359" cy="1296144"/>
          </a:xfrm>
        </p:grpSpPr>
        <p:pic>
          <p:nvPicPr>
            <p:cNvPr id="1026" name="Picture 2" descr="George Francis FitzGerald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15322" y="1508868"/>
              <a:ext cx="864096" cy="1278862"/>
            </a:xfrm>
            <a:prstGeom prst="rect">
              <a:avLst/>
            </a:prstGeom>
            <a:noFill/>
          </p:spPr>
        </p:pic>
        <p:pic>
          <p:nvPicPr>
            <p:cNvPr id="1028" name="Picture 4" descr="Hendrik Antoon Lorentz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123434" y="1508868"/>
              <a:ext cx="908126" cy="1296144"/>
            </a:xfrm>
            <a:prstGeom prst="rect">
              <a:avLst/>
            </a:prstGeom>
            <a:noFill/>
          </p:spPr>
        </p:pic>
        <p:pic>
          <p:nvPicPr>
            <p:cNvPr id="1030" name="Picture 6" descr="Henri Poincaré-2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150026" y="1508868"/>
              <a:ext cx="961655" cy="1296144"/>
            </a:xfrm>
            <a:prstGeom prst="rect">
              <a:avLst/>
            </a:prstGeom>
            <a:noFill/>
          </p:spPr>
        </p:pic>
      </p:grp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74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19"/>
          <p:cNvGrpSpPr>
            <a:grpSpLocks/>
          </p:cNvGrpSpPr>
          <p:nvPr/>
        </p:nvGrpSpPr>
        <p:grpSpPr bwMode="auto">
          <a:xfrm>
            <a:off x="1968500" y="520700"/>
            <a:ext cx="2273300" cy="2833179"/>
            <a:chOff x="6019800" y="381000"/>
            <a:chExt cx="1295400" cy="1888469"/>
          </a:xfrm>
        </p:grpSpPr>
        <p:pic>
          <p:nvPicPr>
            <p:cNvPr id="5" name="Picture 2" descr="Head and shoulders shot of a young, moustached man with dark, curly hair wearing a plaid suit and vest, striped shirt, and a dark tie.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19800" y="381000"/>
              <a:ext cx="128373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18"/>
            <p:cNvSpPr txBox="1">
              <a:spLocks noChangeArrowheads="1"/>
            </p:cNvSpPr>
            <p:nvPr/>
          </p:nvSpPr>
          <p:spPr bwMode="auto">
            <a:xfrm>
              <a:off x="6096000" y="2057400"/>
              <a:ext cx="1219200" cy="212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rPr>
                <a:t>1904</a:t>
              </a:r>
              <a:endParaRPr kumimoji="1" lang="ko-KR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직사각형 6"/>
              <p:cNvSpPr/>
              <p:nvPr/>
            </p:nvSpPr>
            <p:spPr>
              <a:xfrm>
                <a:off x="1098551" y="3201479"/>
                <a:ext cx="10483849" cy="2628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marR="0" lvl="0" indent="-457200" algn="l" defTabSz="914400" rtl="0" eaLnBrk="1" fontAlgn="auto" latinLnBrk="1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26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광속 불변</a:t>
                </a:r>
                <a:r>
                  <a:rPr kumimoji="0" lang="en-US" altLang="ko-KR" sz="2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: </a:t>
                </a:r>
                <a:r>
                  <a:rPr kumimoji="0" lang="en-US" altLang="ko-KR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“</a:t>
                </a:r>
                <a:r>
                  <a:rPr kumimoji="0" lang="ko-KR" altLang="en-US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빛의 속도는 모든 관성계에서 동일</a:t>
                </a:r>
                <a:r>
                  <a:rPr kumimoji="0" lang="en-US" altLang="ko-KR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”, </a:t>
                </a:r>
                <a14:m>
                  <m:oMath xmlns:m="http://schemas.openxmlformats.org/officeDocument/2006/math">
                    <m:r>
                      <a:rPr kumimoji="0" lang="en-US" altLang="ko-KR" sz="2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𝑐</m:t>
                    </m:r>
                    <m:r>
                      <a:rPr kumimoji="0" lang="en-US" altLang="ko-KR" sz="2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=300,000 </m:t>
                    </m:r>
                    <m:r>
                      <m:rPr>
                        <m:sty m:val="p"/>
                      </m:rPr>
                      <a:rPr kumimoji="0" lang="en-US" altLang="ko-KR" sz="2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km</m:t>
                    </m:r>
                    <m:r>
                      <a:rPr kumimoji="0" lang="en-US" altLang="ko-KR" sz="2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/</m:t>
                    </m:r>
                    <m:r>
                      <m:rPr>
                        <m:sty m:val="p"/>
                      </m:rPr>
                      <a:rPr kumimoji="0" lang="en-US" altLang="ko-KR" sz="2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s</m:t>
                    </m:r>
                  </m:oMath>
                </a14:m>
                <a:endParaRPr kumimoji="0" lang="en-US" altLang="ko-KR" sz="2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  <a:p>
                <a:pPr marL="0" marR="0" lvl="0" indent="0" algn="l" defTabSz="914400" rtl="0" eaLnBrk="1" fontAlgn="auto" latinLnBrk="1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  </a:t>
                </a:r>
                <a:r>
                  <a:rPr kumimoji="0" lang="en-US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  <a:sym typeface="Wingdings" pitchFamily="2" charset="2"/>
                  </a:rPr>
                  <a:t> </a:t>
                </a:r>
                <a:r>
                  <a:rPr kumimoji="0" lang="ko-K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  <a:sym typeface="Wingdings" pitchFamily="2" charset="2"/>
                  </a:rPr>
                  <a:t>절대적인 것은 시간</a:t>
                </a:r>
                <a:r>
                  <a:rPr kumimoji="0" lang="en-US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  <a:sym typeface="Wingdings" pitchFamily="2" charset="2"/>
                  </a:rPr>
                  <a:t>, </a:t>
                </a:r>
                <a:r>
                  <a:rPr kumimoji="0" lang="ko-K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  <a:sym typeface="Wingdings" pitchFamily="2" charset="2"/>
                  </a:rPr>
                  <a:t>공간이 아니라 </a:t>
                </a:r>
                <a:r>
                  <a:rPr kumimoji="0" lang="ko-KR" altLang="en-US" sz="2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  <a:sym typeface="Wingdings" pitchFamily="2" charset="2"/>
                  </a:rPr>
                  <a:t>광속</a:t>
                </a:r>
                <a:endPara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  <a:sym typeface="Wingdings" pitchFamily="2" charset="2"/>
                </a:endParaRPr>
              </a:p>
              <a:p>
                <a:pPr marL="342900" marR="0" lvl="0" indent="-342900" algn="l" defTabSz="914400" rtl="0" eaLnBrk="1" fontAlgn="auto" latinLnBrk="1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ko-K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이 가정으로부터 파생되는 결과</a:t>
                </a:r>
                <a:r>
                  <a:rPr kumimoji="0" lang="en-US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,</a:t>
                </a:r>
                <a:r>
                  <a:rPr kumimoji="0" lang="ko-K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의미 탐색</a:t>
                </a:r>
                <a:r>
                  <a:rPr kumimoji="0" lang="en-US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:</a:t>
                </a:r>
              </a:p>
              <a:p>
                <a:pPr marL="342900" marR="0" lvl="0" indent="-342900" algn="l" defTabSz="914400" rtl="0" eaLnBrk="1" fontAlgn="auto" latinLnBrk="1" hangingPunct="1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    </a:t>
                </a:r>
                <a:r>
                  <a:rPr kumimoji="0" lang="en-US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  <a:sym typeface="Wingdings" panose="05000000000000000000" pitchFamily="2" charset="2"/>
                  </a:rPr>
                  <a:t> </a:t>
                </a:r>
                <a:r>
                  <a:rPr kumimoji="0" lang="ko-KR" alt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  <a:sym typeface="Wingdings" panose="05000000000000000000" pitchFamily="2" charset="2"/>
                  </a:rPr>
                  <a:t>뉴튼의</a:t>
                </a:r>
                <a:r>
                  <a:rPr kumimoji="0" lang="ko-K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  <a:sym typeface="Wingdings" panose="05000000000000000000" pitchFamily="2" charset="2"/>
                  </a:rPr>
                  <a:t> 시공간 개념 중 무엇이 수정되어야 하는가</a:t>
                </a:r>
                <a:r>
                  <a:rPr kumimoji="0" lang="en-US" altLang="ko-KR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  <a:sym typeface="Wingdings" panose="05000000000000000000" pitchFamily="2" charset="2"/>
                  </a:rPr>
                  <a:t>?</a:t>
                </a:r>
                <a:endParaRPr kumimoji="0" lang="en-US" altLang="ko-KR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7" name="직사각형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551" y="3201479"/>
                <a:ext cx="10483849" cy="2628412"/>
              </a:xfrm>
              <a:prstGeom prst="rect">
                <a:avLst/>
              </a:prstGeom>
              <a:blipFill>
                <a:blip r:embed="rId4"/>
                <a:stretch>
                  <a:fillRect l="-872" b="-208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804" name="Rectangle 36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267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34797" y="1094138"/>
            <a:ext cx="8229600" cy="623257"/>
          </a:xfrm>
        </p:spPr>
        <p:txBody>
          <a:bodyPr>
            <a:noAutofit/>
          </a:bodyPr>
          <a:lstStyle/>
          <a:p>
            <a:pPr marL="571500" indent="-571500" algn="l">
              <a:buFont typeface="Wingdings" panose="05000000000000000000" pitchFamily="2" charset="2"/>
              <a:buChar char="ü"/>
            </a:pPr>
            <a:r>
              <a:rPr lang="ko-KR" altLang="en-US" sz="3600" b="1" dirty="0" smtClean="0"/>
              <a:t>사고 실험</a:t>
            </a:r>
            <a:endParaRPr lang="ko-KR" altLang="en-US" sz="3600" b="1" dirty="0"/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889001" y="8694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1212527" y="2106837"/>
            <a:ext cx="94977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시간의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흐름은 과연 모두에게 동일한 것일까</a:t>
            </a:r>
            <a:r>
              <a:rPr kumimoji="0" lang="en-US" altLang="ko-KR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?</a:t>
            </a:r>
          </a:p>
        </p:txBody>
      </p:sp>
      <p:sp>
        <p:nvSpPr>
          <p:cNvPr id="33822" name="Freeform 30"/>
          <p:cNvSpPr>
            <a:spLocks/>
          </p:cNvSpPr>
          <p:nvPr/>
        </p:nvSpPr>
        <p:spPr bwMode="auto">
          <a:xfrm>
            <a:off x="1702322" y="3893039"/>
            <a:ext cx="1492" cy="53784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" y="847"/>
              </a:cxn>
            </a:cxnLst>
            <a:rect l="0" t="0" r="r" b="b"/>
            <a:pathLst>
              <a:path w="3" h="847">
                <a:moveTo>
                  <a:pt x="0" y="0"/>
                </a:moveTo>
                <a:lnTo>
                  <a:pt x="3" y="847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821" name="Freeform 29"/>
          <p:cNvSpPr>
            <a:spLocks/>
          </p:cNvSpPr>
          <p:nvPr/>
        </p:nvSpPr>
        <p:spPr bwMode="auto">
          <a:xfrm>
            <a:off x="1694114" y="4431625"/>
            <a:ext cx="1689973" cy="8890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2661" y="0"/>
              </a:cxn>
            </a:cxnLst>
            <a:rect l="0" t="0" r="r" b="b"/>
            <a:pathLst>
              <a:path w="2661" h="15">
                <a:moveTo>
                  <a:pt x="0" y="15"/>
                </a:moveTo>
                <a:lnTo>
                  <a:pt x="2661" y="0"/>
                </a:lnTo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936605" y="4116030"/>
            <a:ext cx="220853" cy="319299"/>
            <a:chOff x="1936605" y="4116030"/>
            <a:chExt cx="220853" cy="319299"/>
          </a:xfrm>
        </p:grpSpPr>
        <p:sp>
          <p:nvSpPr>
            <p:cNvPr id="33820" name="Oval 28"/>
            <p:cNvSpPr>
              <a:spLocks noChangeArrowheads="1"/>
            </p:cNvSpPr>
            <p:nvPr/>
          </p:nvSpPr>
          <p:spPr bwMode="auto">
            <a:xfrm>
              <a:off x="1992564" y="4116030"/>
              <a:ext cx="114903" cy="114829"/>
            </a:xfrm>
            <a:prstGeom prst="ellipse">
              <a:avLst/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819" name="Freeform 27"/>
            <p:cNvSpPr>
              <a:spLocks/>
            </p:cNvSpPr>
            <p:nvPr/>
          </p:nvSpPr>
          <p:spPr bwMode="auto">
            <a:xfrm>
              <a:off x="2044793" y="4236045"/>
              <a:ext cx="746" cy="1148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80"/>
                </a:cxn>
              </a:cxnLst>
              <a:rect l="0" t="0" r="r" b="b"/>
              <a:pathLst>
                <a:path w="1" h="180">
                  <a:moveTo>
                    <a:pt x="0" y="0"/>
                  </a:moveTo>
                  <a:lnTo>
                    <a:pt x="1" y="180"/>
                  </a:lnTo>
                </a:path>
              </a:pathLst>
            </a:cu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818" name="Freeform 26"/>
            <p:cNvSpPr>
              <a:spLocks/>
            </p:cNvSpPr>
            <p:nvPr/>
          </p:nvSpPr>
          <p:spPr bwMode="auto">
            <a:xfrm>
              <a:off x="1950035" y="4350874"/>
              <a:ext cx="85804" cy="75565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119"/>
                </a:cxn>
              </a:cxnLst>
              <a:rect l="0" t="0" r="r" b="b"/>
              <a:pathLst>
                <a:path w="135" h="119">
                  <a:moveTo>
                    <a:pt x="135" y="0"/>
                  </a:moveTo>
                  <a:lnTo>
                    <a:pt x="0" y="119"/>
                  </a:lnTo>
                </a:path>
              </a:pathLst>
            </a:cu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817" name="Freeform 25"/>
            <p:cNvSpPr>
              <a:spLocks/>
            </p:cNvSpPr>
            <p:nvPr/>
          </p:nvSpPr>
          <p:spPr bwMode="auto">
            <a:xfrm>
              <a:off x="2055985" y="4350874"/>
              <a:ext cx="101473" cy="844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133"/>
                </a:cxn>
              </a:cxnLst>
              <a:rect l="0" t="0" r="r" b="b"/>
              <a:pathLst>
                <a:path w="159" h="133">
                  <a:moveTo>
                    <a:pt x="0" y="0"/>
                  </a:moveTo>
                  <a:lnTo>
                    <a:pt x="159" y="133"/>
                  </a:lnTo>
                </a:path>
              </a:pathLst>
            </a:cu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816" name="Freeform 24"/>
            <p:cNvSpPr>
              <a:spLocks/>
            </p:cNvSpPr>
            <p:nvPr/>
          </p:nvSpPr>
          <p:spPr bwMode="auto">
            <a:xfrm>
              <a:off x="1936605" y="4244935"/>
              <a:ext cx="106696" cy="57044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90"/>
                </a:cxn>
              </a:cxnLst>
              <a:rect l="0" t="0" r="r" b="b"/>
              <a:pathLst>
                <a:path w="165" h="90">
                  <a:moveTo>
                    <a:pt x="165" y="0"/>
                  </a:moveTo>
                  <a:lnTo>
                    <a:pt x="0" y="90"/>
                  </a:lnTo>
                </a:path>
              </a:pathLst>
            </a:cu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815" name="Freeform 23"/>
            <p:cNvSpPr>
              <a:spLocks/>
            </p:cNvSpPr>
            <p:nvPr/>
          </p:nvSpPr>
          <p:spPr bwMode="auto">
            <a:xfrm>
              <a:off x="2043301" y="4244935"/>
              <a:ext cx="94012" cy="66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105"/>
                </a:cxn>
              </a:cxnLst>
              <a:rect l="0" t="0" r="r" b="b"/>
              <a:pathLst>
                <a:path w="150" h="105">
                  <a:moveTo>
                    <a:pt x="0" y="0"/>
                  </a:moveTo>
                  <a:lnTo>
                    <a:pt x="150" y="105"/>
                  </a:lnTo>
                </a:path>
              </a:pathLst>
            </a:custGeom>
            <a:noFill/>
            <a:ln w="2857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2730482" y="4007127"/>
            <a:ext cx="341725" cy="343747"/>
          </a:xfrm>
          <a:prstGeom prst="flowChartConnector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797" name="Freeform 5"/>
          <p:cNvSpPr>
            <a:spLocks/>
          </p:cNvSpPr>
          <p:nvPr/>
        </p:nvSpPr>
        <p:spPr bwMode="auto">
          <a:xfrm>
            <a:off x="2888660" y="4120474"/>
            <a:ext cx="171609" cy="67416"/>
          </a:xfrm>
          <a:custGeom>
            <a:avLst/>
            <a:gdLst/>
            <a:ahLst/>
            <a:cxnLst>
              <a:cxn ang="0">
                <a:pos x="0" y="106"/>
              </a:cxn>
              <a:cxn ang="0">
                <a:pos x="270" y="0"/>
              </a:cxn>
            </a:cxnLst>
            <a:rect l="0" t="0" r="r" b="b"/>
            <a:pathLst>
              <a:path w="270" h="106">
                <a:moveTo>
                  <a:pt x="0" y="106"/>
                </a:moveTo>
                <a:lnTo>
                  <a:pt x="270" y="0"/>
                </a:lnTo>
              </a:path>
            </a:pathLst>
          </a:cu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066238" y="4089359"/>
            <a:ext cx="415592" cy="343006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Times New Roman" pitchFamily="18" charset="0"/>
              </a:rPr>
              <a:t>∆t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529981" y="4507190"/>
                <a:ext cx="121466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관측자 </a:t>
                </a:r>
                <a14:m>
                  <m:oMath xmlns:m="http://schemas.openxmlformats.org/officeDocument/2006/math">
                    <m:r>
                      <a:rPr kumimoji="0" lang="ko-KR" altLang="en-US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𝜗</m:t>
                    </m:r>
                  </m:oMath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981" y="4507190"/>
                <a:ext cx="1214663" cy="400110"/>
              </a:xfrm>
              <a:prstGeom prst="rect">
                <a:avLst/>
              </a:prstGeom>
              <a:blipFill>
                <a:blip r:embed="rId3"/>
                <a:stretch>
                  <a:fillRect l="-5528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그룹 3"/>
          <p:cNvGrpSpPr/>
          <p:nvPr/>
        </p:nvGrpSpPr>
        <p:grpSpPr>
          <a:xfrm>
            <a:off x="5098530" y="4606904"/>
            <a:ext cx="219361" cy="319300"/>
            <a:chOff x="5098530" y="4606904"/>
            <a:chExt cx="219361" cy="319300"/>
          </a:xfrm>
        </p:grpSpPr>
        <p:sp>
          <p:nvSpPr>
            <p:cNvPr id="33813" name="Oval 21"/>
            <p:cNvSpPr>
              <a:spLocks noChangeArrowheads="1"/>
            </p:cNvSpPr>
            <p:nvPr/>
          </p:nvSpPr>
          <p:spPr bwMode="auto">
            <a:xfrm>
              <a:off x="5153744" y="4606904"/>
              <a:ext cx="114157" cy="114829"/>
            </a:xfrm>
            <a:prstGeom prst="ellips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812" name="Freeform 20"/>
            <p:cNvSpPr>
              <a:spLocks/>
            </p:cNvSpPr>
            <p:nvPr/>
          </p:nvSpPr>
          <p:spPr bwMode="auto">
            <a:xfrm>
              <a:off x="5205972" y="4726919"/>
              <a:ext cx="746" cy="1148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80"/>
                </a:cxn>
              </a:cxnLst>
              <a:rect l="0" t="0" r="r" b="b"/>
              <a:pathLst>
                <a:path w="1" h="180">
                  <a:moveTo>
                    <a:pt x="0" y="0"/>
                  </a:moveTo>
                  <a:lnTo>
                    <a:pt x="1" y="180"/>
                  </a:ln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811" name="Freeform 19"/>
            <p:cNvSpPr>
              <a:spLocks/>
            </p:cNvSpPr>
            <p:nvPr/>
          </p:nvSpPr>
          <p:spPr bwMode="auto">
            <a:xfrm>
              <a:off x="5111214" y="4841749"/>
              <a:ext cx="85058" cy="75565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0" y="119"/>
                </a:cxn>
              </a:cxnLst>
              <a:rect l="0" t="0" r="r" b="b"/>
              <a:pathLst>
                <a:path w="135" h="119">
                  <a:moveTo>
                    <a:pt x="135" y="0"/>
                  </a:moveTo>
                  <a:lnTo>
                    <a:pt x="0" y="119"/>
                  </a:ln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810" name="Freeform 18"/>
            <p:cNvSpPr>
              <a:spLocks/>
            </p:cNvSpPr>
            <p:nvPr/>
          </p:nvSpPr>
          <p:spPr bwMode="auto">
            <a:xfrm>
              <a:off x="5215672" y="4841749"/>
              <a:ext cx="102219" cy="844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133"/>
                </a:cxn>
              </a:cxnLst>
              <a:rect l="0" t="0" r="r" b="b"/>
              <a:pathLst>
                <a:path w="159" h="133">
                  <a:moveTo>
                    <a:pt x="0" y="0"/>
                  </a:moveTo>
                  <a:lnTo>
                    <a:pt x="159" y="133"/>
                  </a:ln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809" name="Freeform 17"/>
            <p:cNvSpPr>
              <a:spLocks/>
            </p:cNvSpPr>
            <p:nvPr/>
          </p:nvSpPr>
          <p:spPr bwMode="auto">
            <a:xfrm>
              <a:off x="5098530" y="4735808"/>
              <a:ext cx="105204" cy="57044"/>
            </a:xfrm>
            <a:custGeom>
              <a:avLst/>
              <a:gdLst/>
              <a:ahLst/>
              <a:cxnLst>
                <a:cxn ang="0">
                  <a:pos x="165" y="0"/>
                </a:cxn>
                <a:cxn ang="0">
                  <a:pos x="0" y="90"/>
                </a:cxn>
              </a:cxnLst>
              <a:rect l="0" t="0" r="r" b="b"/>
              <a:pathLst>
                <a:path w="165" h="90">
                  <a:moveTo>
                    <a:pt x="165" y="0"/>
                  </a:moveTo>
                  <a:lnTo>
                    <a:pt x="0" y="90"/>
                  </a:ln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3808" name="Freeform 16"/>
            <p:cNvSpPr>
              <a:spLocks/>
            </p:cNvSpPr>
            <p:nvPr/>
          </p:nvSpPr>
          <p:spPr bwMode="auto">
            <a:xfrm>
              <a:off x="5203733" y="4735808"/>
              <a:ext cx="109680" cy="444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2" y="71"/>
                </a:cxn>
              </a:cxnLst>
              <a:rect l="0" t="0" r="r" b="b"/>
              <a:pathLst>
                <a:path w="172" h="71">
                  <a:moveTo>
                    <a:pt x="0" y="0"/>
                  </a:moveTo>
                  <a:lnTo>
                    <a:pt x="172" y="71"/>
                  </a:lnTo>
                </a:path>
              </a:pathLst>
            </a:cu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3806" name="AutoShape 14"/>
          <p:cNvSpPr>
            <a:spLocks noChangeArrowheads="1"/>
          </p:cNvSpPr>
          <p:nvPr/>
        </p:nvSpPr>
        <p:spPr bwMode="auto">
          <a:xfrm>
            <a:off x="4355991" y="3428008"/>
            <a:ext cx="3200876" cy="1600200"/>
          </a:xfrm>
          <a:prstGeom prst="homePlate">
            <a:avLst>
              <a:gd name="adj" fmla="val 49653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5408919" y="3734944"/>
            <a:ext cx="341725" cy="343747"/>
          </a:xfrm>
          <a:prstGeom prst="flowChartConnector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799" name="Freeform 7"/>
          <p:cNvSpPr>
            <a:spLocks/>
          </p:cNvSpPr>
          <p:nvPr/>
        </p:nvSpPr>
        <p:spPr bwMode="auto">
          <a:xfrm>
            <a:off x="5567097" y="3772726"/>
            <a:ext cx="123857" cy="142981"/>
          </a:xfrm>
          <a:custGeom>
            <a:avLst/>
            <a:gdLst/>
            <a:ahLst/>
            <a:cxnLst>
              <a:cxn ang="0">
                <a:pos x="0" y="225"/>
              </a:cxn>
              <a:cxn ang="0">
                <a:pos x="195" y="0"/>
              </a:cxn>
            </a:cxnLst>
            <a:rect l="0" t="0" r="r" b="b"/>
            <a:pathLst>
              <a:path w="195" h="225">
                <a:moveTo>
                  <a:pt x="0" y="225"/>
                </a:moveTo>
                <a:lnTo>
                  <a:pt x="195" y="0"/>
                </a:lnTo>
              </a:path>
            </a:pathLst>
          </a:cu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7671025" y="3770274"/>
            <a:ext cx="342471" cy="34374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Times New Roman" pitchFamily="18" charset="0"/>
              </a:rPr>
              <a:t>V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751389" y="3849772"/>
            <a:ext cx="476774" cy="343006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바탕" pitchFamily="18" charset="-127"/>
                <a:ea typeface="바탕" pitchFamily="18" charset="-127"/>
                <a:cs typeface="Times New Roman" pitchFamily="18" charset="0"/>
              </a:rPr>
              <a:t>∆t'</a:t>
            </a:r>
            <a:endParaRPr kumimoji="1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굴림" pitchFamily="50" charset="-127"/>
              <a:ea typeface="굴림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310756" y="4613251"/>
                <a:ext cx="130510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2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50" charset="-127"/>
                    <a:cs typeface="+mn-cs"/>
                  </a:rPr>
                  <a:t>관측자 </a:t>
                </a:r>
                <a14:m>
                  <m:oMath xmlns:m="http://schemas.openxmlformats.org/officeDocument/2006/math">
                    <m:r>
                      <a:rPr kumimoji="0" lang="ko-KR" altLang="en-US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𝜗</m:t>
                    </m:r>
                    <m:r>
                      <a:rPr kumimoji="0" lang="en-US" altLang="ko-KR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맑은 고딕" panose="020B0503020000020004" pitchFamily="50" charset="-127"/>
                        <a:cs typeface="+mn-cs"/>
                      </a:rPr>
                      <m:t>′</m:t>
                    </m:r>
                  </m:oMath>
                </a14:m>
                <a:endParaRPr kumimoji="0" lang="ko-KR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756" y="4613251"/>
                <a:ext cx="1305103" cy="400110"/>
              </a:xfrm>
              <a:prstGeom prst="rect">
                <a:avLst/>
              </a:prstGeom>
              <a:blipFill>
                <a:blip r:embed="rId4"/>
                <a:stretch>
                  <a:fillRect l="-4673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오른쪽 화살표 8"/>
          <p:cNvSpPr/>
          <p:nvPr/>
        </p:nvSpPr>
        <p:spPr>
          <a:xfrm>
            <a:off x="7622208" y="4076080"/>
            <a:ext cx="532556" cy="3221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TextBox 167"/>
              <p:cNvSpPr txBox="1"/>
              <p:nvPr/>
            </p:nvSpPr>
            <p:spPr>
              <a:xfrm>
                <a:off x="8739847" y="3909527"/>
                <a:ext cx="1970476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∆</m:t>
                      </m:r>
                      <m:r>
                        <a:rPr kumimoji="0" lang="en-US" altLang="ko-KR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𝒕</m:t>
                      </m:r>
                      <m:r>
                        <a:rPr kumimoji="0" lang="en-US" altLang="ko-KR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=∆</m:t>
                      </m:r>
                      <m:r>
                        <a:rPr kumimoji="0" lang="en-US" altLang="ko-KR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𝒕</m:t>
                      </m:r>
                      <m:r>
                        <a:rPr kumimoji="0" lang="en-US" altLang="ko-KR" sz="32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′  ?</m:t>
                      </m:r>
                    </m:oMath>
                  </m:oMathPara>
                </a14:m>
                <a:endParaRPr kumimoji="0" lang="ko-KR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맑은 고딕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68" name="TextBox 1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847" y="3909527"/>
                <a:ext cx="1970476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EDD84E-25D4-4983-8AA1-2863C96F08D9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31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5.4|147.6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5.4|147.6|1.7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0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1270</TotalTime>
  <Words>1995</Words>
  <Application>Microsoft Office PowerPoint</Application>
  <PresentationFormat>와이드스크린</PresentationFormat>
  <Paragraphs>907</Paragraphs>
  <Slides>66</Slides>
  <Notes>21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9</vt:i4>
      </vt:variant>
      <vt:variant>
        <vt:lpstr>슬라이드 제목</vt:lpstr>
      </vt:variant>
      <vt:variant>
        <vt:i4>66</vt:i4>
      </vt:variant>
    </vt:vector>
  </HeadingPairs>
  <TitlesOfParts>
    <vt:vector size="84" baseType="lpstr">
      <vt:lpstr>굴림</vt:lpstr>
      <vt:lpstr>맑은 고딕</vt:lpstr>
      <vt:lpstr>바탕</vt:lpstr>
      <vt:lpstr>Arial</vt:lpstr>
      <vt:lpstr>Calibri</vt:lpstr>
      <vt:lpstr>Calibri Light</vt:lpstr>
      <vt:lpstr>Cambria Math</vt:lpstr>
      <vt:lpstr>Times New Roman</vt:lpstr>
      <vt:lpstr>Wingdings</vt:lpstr>
      <vt:lpstr>Office 테마</vt:lpstr>
      <vt:lpstr>13_Office 테마</vt:lpstr>
      <vt:lpstr>8_Office 테마</vt:lpstr>
      <vt:lpstr>10_Office 테마</vt:lpstr>
      <vt:lpstr>11_Office 테마</vt:lpstr>
      <vt:lpstr>3_Office 테마</vt:lpstr>
      <vt:lpstr>14_Office 테마</vt:lpstr>
      <vt:lpstr>20_Office 테마</vt:lpstr>
      <vt:lpstr>21_Office 테마</vt:lpstr>
      <vt:lpstr>일반상대론 기초</vt:lpstr>
      <vt:lpstr>특수상대론</vt:lpstr>
      <vt:lpstr>전통적 접근 방법</vt:lpstr>
      <vt:lpstr>PowerPoint 프레젠테이션</vt:lpstr>
      <vt:lpstr>PowerPoint 프레젠테이션</vt:lpstr>
      <vt:lpstr>PowerPoint 프레젠테이션</vt:lpstr>
      <vt:lpstr>광속 불변</vt:lpstr>
      <vt:lpstr>PowerPoint 프레젠테이션</vt:lpstr>
      <vt:lpstr>사고 실험</vt:lpstr>
      <vt:lpstr>시간의 흐름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동시에 발생한 사건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Question and Answer:</vt:lpstr>
      <vt:lpstr>PowerPoint 프레젠테이션</vt:lpstr>
      <vt:lpstr>PowerPoint 프레젠테이션</vt:lpstr>
      <vt:lpstr>Back-up Slides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특수상대론 기초</dc:title>
  <dc:creator>강궁원</dc:creator>
  <cp:lastModifiedBy>Gungwon Kang</cp:lastModifiedBy>
  <cp:revision>132</cp:revision>
  <dcterms:created xsi:type="dcterms:W3CDTF">2022-01-03T23:23:23Z</dcterms:created>
  <dcterms:modified xsi:type="dcterms:W3CDTF">2024-07-29T04:02:25Z</dcterms:modified>
</cp:coreProperties>
</file>