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68" r:id="rId3"/>
    <p:sldMasterId id="2147483792" r:id="rId4"/>
    <p:sldMasterId id="2147483804" r:id="rId5"/>
    <p:sldMasterId id="2147483816" r:id="rId6"/>
    <p:sldMasterId id="2147483828" r:id="rId7"/>
    <p:sldMasterId id="2147483840" r:id="rId8"/>
    <p:sldMasterId id="2147483852" r:id="rId9"/>
    <p:sldMasterId id="2147483864" r:id="rId10"/>
    <p:sldMasterId id="2147483876" r:id="rId11"/>
    <p:sldMasterId id="2147483888" r:id="rId12"/>
    <p:sldMasterId id="2147483900" r:id="rId13"/>
  </p:sldMasterIdLst>
  <p:notesMasterIdLst>
    <p:notesMasterId r:id="rId54"/>
  </p:notesMasterIdLst>
  <p:sldIdLst>
    <p:sldId id="256" r:id="rId14"/>
    <p:sldId id="395" r:id="rId15"/>
    <p:sldId id="300" r:id="rId16"/>
    <p:sldId id="394" r:id="rId17"/>
    <p:sldId id="304" r:id="rId18"/>
    <p:sldId id="305" r:id="rId19"/>
    <p:sldId id="306" r:id="rId20"/>
    <p:sldId id="307" r:id="rId21"/>
    <p:sldId id="308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401" r:id="rId30"/>
    <p:sldId id="403" r:id="rId31"/>
    <p:sldId id="402" r:id="rId32"/>
    <p:sldId id="333" r:id="rId33"/>
    <p:sldId id="334" r:id="rId34"/>
    <p:sldId id="318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330" r:id="rId46"/>
    <p:sldId id="331" r:id="rId47"/>
    <p:sldId id="406" r:id="rId48"/>
    <p:sldId id="407" r:id="rId49"/>
    <p:sldId id="408" r:id="rId50"/>
    <p:sldId id="409" r:id="rId51"/>
    <p:sldId id="410" r:id="rId52"/>
    <p:sldId id="411" r:id="rId5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91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FBA5F-8617-4E3F-8091-A79A0CDDDD1A}" type="datetimeFigureOut">
              <a:rPr lang="ko-KR" altLang="en-US" smtClean="0"/>
              <a:t>2024-07-29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3C50E-84C2-4A7F-8339-54693DD59C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891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23E55-C761-423E-BD07-0E62A29FEFD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682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F5808-1116-4ED4-9EEF-63467BEF07F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473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F5808-1116-4ED4-9EEF-63467BEF07F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483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그림 추가함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F5808-1116-4ED4-9EEF-63467BEF07F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226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23E55-C761-423E-BD07-0E62A29FEFD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783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F5808-1116-4ED4-9EEF-63467BEF07F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392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F5808-1116-4ED4-9EEF-63467BEF07F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22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F5808-1116-4ED4-9EEF-63467BEF07F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998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F5808-1116-4ED4-9EEF-63467BEF07F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3938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수식 추가함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F5808-1116-4ED4-9EEF-63467BEF07F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1202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사람 </a:t>
            </a:r>
            <a:r>
              <a:rPr lang="ko-KR" altLang="en-US" dirty="0" err="1" smtClean="0"/>
              <a:t>굵게함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F5808-1116-4ED4-9EEF-63467BEF07F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828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F5808-1116-4ED4-9EEF-63467BEF07F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214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F5808-1116-4ED4-9EEF-63467BEF07F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3266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F5808-1116-4ED4-9EEF-63467BEF07F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1172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F5808-1116-4ED4-9EEF-63467BEF07F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694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F5808-1116-4ED4-9EEF-63467BEF07F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77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F5808-1116-4ED4-9EEF-63467BEF07F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000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F5808-1116-4ED4-9EEF-63467BEF07F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557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F5808-1116-4ED4-9EEF-63467BEF07F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279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F5808-1116-4ED4-9EEF-63467BEF07F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407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ko-KR" altLang="en-US" dirty="0" smtClean="0"/>
              <a:t>파란색 그림 삭제함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F5808-1116-4ED4-9EEF-63467BEF07F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925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F5808-1116-4ED4-9EEF-63467BEF07F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84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FA35-02FF-4838-AB6C-89106D33BC3B}" type="datetimeFigureOut">
              <a:rPr lang="ko-KR" altLang="en-US" smtClean="0"/>
              <a:t>2024-07-29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0369-B7DC-4CE0-8EC1-AA95BE9984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32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FA35-02FF-4838-AB6C-89106D33BC3B}" type="datetimeFigureOut">
              <a:rPr lang="ko-KR" altLang="en-US" smtClean="0"/>
              <a:t>2024-07-29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0369-B7DC-4CE0-8EC1-AA95BE9984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77959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BDA5C-6C0B-4576-8E45-1EDBA2960239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6678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590508-4B54-46D7-8252-137130D00CEA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1159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F97DB-F55A-4599-A8C9-2320D2987D1C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64232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42AC3-B656-4BD6-8B17-DCA4D4306DAA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9555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AB774-7646-41FC-9685-B961B0C8AD06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51991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A0818-F0BF-4272-9574-35B771394D14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3745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EA15B6-C408-462C-ACCB-1743672ABDF8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63390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E50B4-79D6-43E9-91E0-EC0312FDA2B1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9201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491D8-8DE4-4DBF-B78C-7F805A777CBE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5841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943A-ED9C-4A44-BB7E-E5E39019434C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283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FA35-02FF-4838-AB6C-89106D33BC3B}" type="datetimeFigureOut">
              <a:rPr lang="ko-KR" altLang="en-US" smtClean="0"/>
              <a:t>2024-07-29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0369-B7DC-4CE0-8EC1-AA95BE9984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84174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B3F9D1-14B9-4E6B-975F-1F5F43E8B232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4937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8E362-D7A5-4AFB-8DE9-43D38D70BEE2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8015B-9DB2-457B-A9EB-597EA931DA5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34407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69EB8-8AC0-4912-80FD-BF7F9D1F0404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8015B-9DB2-457B-A9EB-597EA931DA5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23251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EA437-A88A-4F1B-9A72-391EE67A0A61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8015B-9DB2-457B-A9EB-597EA931DA5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0184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348A73-F600-4ED1-BE38-CE3FC0344F97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8015B-9DB2-457B-A9EB-597EA931DA5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94673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E1168-C8AF-4D8C-ADA6-737B085C8E7B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8015B-9DB2-457B-A9EB-597EA931DA5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04283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F839A6-AE97-4388-9DD5-5EE31D5DAD88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8015B-9DB2-457B-A9EB-597EA931DA5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96601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D6FD4-177F-44E6-A3BE-E591A057A859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8015B-9DB2-457B-A9EB-597EA931DA5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75110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E65CFA-C692-45FB-BD0C-CF563D1A45E5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8015B-9DB2-457B-A9EB-597EA931DA5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9355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617E8-E7F3-45E8-BDFD-DA03AD1CB84A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8015B-9DB2-457B-A9EB-597EA931DA5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676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866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E65F3-D079-4FB3-A262-6AAF0DF9278D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8015B-9DB2-457B-A9EB-597EA931DA5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60302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4CF7D-4E72-4461-B2B3-C99473E53CE2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8015B-9DB2-457B-A9EB-597EA931DA5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19711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8E362-D7A5-4AFB-8DE9-43D38D70BEE2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8015B-9DB2-457B-A9EB-597EA931DA5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68572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69EB8-8AC0-4912-80FD-BF7F9D1F0404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8015B-9DB2-457B-A9EB-597EA931DA5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61644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EA437-A88A-4F1B-9A72-391EE67A0A61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8015B-9DB2-457B-A9EB-597EA931DA5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3503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348A73-F600-4ED1-BE38-CE3FC0344F97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8015B-9DB2-457B-A9EB-597EA931DA5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09671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E1168-C8AF-4D8C-ADA6-737B085C8E7B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8015B-9DB2-457B-A9EB-597EA931DA5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10158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F839A6-AE97-4388-9DD5-5EE31D5DAD88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8015B-9DB2-457B-A9EB-597EA931DA5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19372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D6FD4-177F-44E6-A3BE-E591A057A859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8015B-9DB2-457B-A9EB-597EA931DA5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43822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E65CFA-C692-45FB-BD0C-CF563D1A45E5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8015B-9DB2-457B-A9EB-597EA931DA5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422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85601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617E8-E7F3-45E8-BDFD-DA03AD1CB84A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8015B-9DB2-457B-A9EB-597EA931DA5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76060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E65F3-D079-4FB3-A262-6AAF0DF9278D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8015B-9DB2-457B-A9EB-597EA931DA5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4205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4CF7D-4E72-4461-B2B3-C99473E53CE2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8015B-9DB2-457B-A9EB-597EA931DA5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06318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8E362-D7A5-4AFB-8DE9-43D38D70BEE2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8015B-9DB2-457B-A9EB-597EA931DA5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19934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69EB8-8AC0-4912-80FD-BF7F9D1F0404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8015B-9DB2-457B-A9EB-597EA931DA5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9802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EA437-A88A-4F1B-9A72-391EE67A0A61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8015B-9DB2-457B-A9EB-597EA931DA5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10797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348A73-F600-4ED1-BE38-CE3FC0344F97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8015B-9DB2-457B-A9EB-597EA931DA5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42446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E1168-C8AF-4D8C-ADA6-737B085C8E7B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8015B-9DB2-457B-A9EB-597EA931DA5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87107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F839A6-AE97-4388-9DD5-5EE31D5DAD88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8015B-9DB2-457B-A9EB-597EA931DA5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07242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D6FD4-177F-44E6-A3BE-E591A057A859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8015B-9DB2-457B-A9EB-597EA931DA5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475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7746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E65CFA-C692-45FB-BD0C-CF563D1A45E5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8015B-9DB2-457B-A9EB-597EA931DA5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64582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617E8-E7F3-45E8-BDFD-DA03AD1CB84A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8015B-9DB2-457B-A9EB-597EA931DA5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37446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E65F3-D079-4FB3-A262-6AAF0DF9278D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8015B-9DB2-457B-A9EB-597EA931DA5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96764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4CF7D-4E72-4461-B2B3-C99473E53CE2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8015B-9DB2-457B-A9EB-597EA931DA5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21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98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785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478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31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536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FA35-02FF-4838-AB6C-89106D33BC3B}" type="datetimeFigureOut">
              <a:rPr lang="ko-KR" altLang="en-US" smtClean="0"/>
              <a:t>2024-07-29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0369-B7DC-4CE0-8EC1-AA95BE9984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7798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434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835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546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C8A94B-8CBD-472C-91B5-113EFF2F6707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023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6DA91C-3AE8-4805-8DF6-38024A01CD36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072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F1485E-7DA5-41E1-B7A4-B1767C3D02C2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0350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D7DFA4-6B00-4F11-A729-F9E2059D7574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838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2EFD7-3EF0-44BC-9715-1534F1048AD0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0894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7F437-D61F-4F43-B1FB-D22ECF1A5A3E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5777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4F04AF-5064-4DDC-B3D2-73D329A42D45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77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FA35-02FF-4838-AB6C-89106D33BC3B}" type="datetimeFigureOut">
              <a:rPr lang="ko-KR" altLang="en-US" smtClean="0"/>
              <a:t>2024-07-29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0369-B7DC-4CE0-8EC1-AA95BE9984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8608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C733A-0DD5-4BF1-9092-F1D3F1C20562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820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ADBC5-88EA-4D61-9993-A49C3658CDF6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701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D965C5-E388-4F20-B84C-5B4332A80B4A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9783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4F217-8EC2-4F3C-8824-258C8BEEE036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6916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742EF-5709-4FFD-967C-F38707250B66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1493A-9063-49C3-A169-18B8C0934BE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6633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16DC6-82BF-49CD-9904-58B5536D7216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1493A-9063-49C3-A169-18B8C0934BE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50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E9B11-DD1A-4F16-84DC-B166742D87B3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1493A-9063-49C3-A169-18B8C0934BE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560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9BCCD-1F19-4A4A-95EE-6AF58716997F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1493A-9063-49C3-A169-18B8C0934BE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86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65DE7A-55BC-4131-B03E-C4AEA923C548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1493A-9063-49C3-A169-18B8C0934BE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0273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A3C6F8-88F0-4110-8590-721E6C69D88E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1493A-9063-49C3-A169-18B8C0934BE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83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FA35-02FF-4838-AB6C-89106D33BC3B}" type="datetimeFigureOut">
              <a:rPr lang="ko-KR" altLang="en-US" smtClean="0"/>
              <a:t>2024-07-29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0369-B7DC-4CE0-8EC1-AA95BE9984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78263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6A9D8-3672-4F98-806A-76F9306D0E6D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1493A-9063-49C3-A169-18B8C0934BE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625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DEA0C6-E6E7-4109-A568-0ED66A7050BF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1493A-9063-49C3-A169-18B8C0934BE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678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EF6A60-3CE7-4719-9F5B-205EE2B06314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1493A-9063-49C3-A169-18B8C0934BE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7957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0DA768-5425-4D3D-9AF9-B5E186DE4FA1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1493A-9063-49C3-A169-18B8C0934BE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7540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9BBFC-C942-46B1-999F-F743379042ED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1493A-9063-49C3-A169-18B8C0934BE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2834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BDA5C-6C0B-4576-8E45-1EDBA2960239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3223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590508-4B54-46D7-8252-137130D00CEA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3514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F97DB-F55A-4599-A8C9-2320D2987D1C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0789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42AC3-B656-4BD6-8B17-DCA4D4306DAA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6610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AB774-7646-41FC-9685-B961B0C8AD06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52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FA35-02FF-4838-AB6C-89106D33BC3B}" type="datetimeFigureOut">
              <a:rPr lang="ko-KR" altLang="en-US" smtClean="0"/>
              <a:t>2024-07-29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0369-B7DC-4CE0-8EC1-AA95BE9984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3350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A0818-F0BF-4272-9574-35B771394D14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0528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EA15B6-C408-462C-ACCB-1743672ABDF8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1246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E50B4-79D6-43E9-91E0-EC0312FDA2B1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127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491D8-8DE4-4DBF-B78C-7F805A777CBE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9759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943A-ED9C-4A44-BB7E-E5E39019434C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1186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B3F9D1-14B9-4E6B-975F-1F5F43E8B232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0549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BDA5C-6C0B-4576-8E45-1EDBA2960239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2570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590508-4B54-46D7-8252-137130D00CEA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8118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F97DB-F55A-4599-A8C9-2320D2987D1C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1126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42AC3-B656-4BD6-8B17-DCA4D4306DAA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72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FA35-02FF-4838-AB6C-89106D33BC3B}" type="datetimeFigureOut">
              <a:rPr lang="ko-KR" altLang="en-US" smtClean="0"/>
              <a:t>2024-07-29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0369-B7DC-4CE0-8EC1-AA95BE9984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18231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AB774-7646-41FC-9685-B961B0C8AD06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4788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A0818-F0BF-4272-9574-35B771394D14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6481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EA15B6-C408-462C-ACCB-1743672ABDF8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0340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E50B4-79D6-43E9-91E0-EC0312FDA2B1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5906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491D8-8DE4-4DBF-B78C-7F805A777CBE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1276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943A-ED9C-4A44-BB7E-E5E39019434C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2213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B3F9D1-14B9-4E6B-975F-1F5F43E8B232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614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BDA5C-6C0B-4576-8E45-1EDBA2960239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9015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590508-4B54-46D7-8252-137130D00CEA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2674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F97DB-F55A-4599-A8C9-2320D2987D1C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01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FA35-02FF-4838-AB6C-89106D33BC3B}" type="datetimeFigureOut">
              <a:rPr lang="ko-KR" altLang="en-US" smtClean="0"/>
              <a:t>2024-07-29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0369-B7DC-4CE0-8EC1-AA95BE9984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65276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42AC3-B656-4BD6-8B17-DCA4D4306DAA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0034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AB774-7646-41FC-9685-B961B0C8AD06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4116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A0818-F0BF-4272-9574-35B771394D14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1480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EA15B6-C408-462C-ACCB-1743672ABDF8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7589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E50B4-79D6-43E9-91E0-EC0312FDA2B1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0950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491D8-8DE4-4DBF-B78C-7F805A777CBE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1332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943A-ED9C-4A44-BB7E-E5E39019434C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5932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B3F9D1-14B9-4E6B-975F-1F5F43E8B232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395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BDA5C-6C0B-4576-8E45-1EDBA2960239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3521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590508-4B54-46D7-8252-137130D00CEA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535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FA35-02FF-4838-AB6C-89106D33BC3B}" type="datetimeFigureOut">
              <a:rPr lang="ko-KR" altLang="en-US" smtClean="0"/>
              <a:t>2024-07-29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0369-B7DC-4CE0-8EC1-AA95BE9984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85144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F97DB-F55A-4599-A8C9-2320D2987D1C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2962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42AC3-B656-4BD6-8B17-DCA4D4306DAA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3886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AB774-7646-41FC-9685-B961B0C8AD06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7235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A0818-F0BF-4272-9574-35B771394D14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6644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EA15B6-C408-462C-ACCB-1743672ABDF8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6928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E50B4-79D6-43E9-91E0-EC0312FDA2B1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0101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491D8-8DE4-4DBF-B78C-7F805A777CBE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5179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943A-ED9C-4A44-BB7E-E5E39019434C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5164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B3F9D1-14B9-4E6B-975F-1F5F43E8B232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4082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28BE9-4A91-4CB8-9A22-21294BDA60C7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39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FA35-02FF-4838-AB6C-89106D33BC3B}" type="datetimeFigureOut">
              <a:rPr lang="ko-KR" altLang="en-US" smtClean="0"/>
              <a:t>2024-07-29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0369-B7DC-4CE0-8EC1-AA95BE9984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24556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0944D-8DBA-4FC0-94D4-15D17656C44A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2727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987589-1F14-4B92-A834-399F2535FBA4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9664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CBC5B-341A-4F2E-8E2C-AF11D834455B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9328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8717D-6565-4897-BA08-C27E705058D4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4709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718FE0-CB22-4C44-BDDC-451C9A25761A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655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822AF0-85C0-4ED2-99A4-968198C99CAE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836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0500FD-AC68-406F-9509-10D81A05A42B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9201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54C14-9FCF-4564-9192-4E3928336ADC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1853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01AB7-3BEF-4257-89AD-B5DB520FDC14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8520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9434CF-B99A-496B-BEDE-A34AE03ED262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AFA35-02FF-4838-AB6C-89106D33BC3B}" type="datetimeFigureOut">
              <a:rPr lang="ko-KR" altLang="en-US" smtClean="0"/>
              <a:t>2024-07-29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C0369-B7DC-4CE0-8EC1-AA95BE9984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90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37DAB-B115-4FFE-A2F1-AC5CFA33AA82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76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8C372-E324-4753-AEE3-A86336EB1694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8015B-9DB2-457B-A9EB-597EA931DA5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95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8C372-E324-4753-AEE3-A86336EB1694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8015B-9DB2-457B-A9EB-597EA931DA5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03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8C372-E324-4753-AEE3-A86336EB1694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8015B-9DB2-457B-A9EB-597EA931DA5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0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15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6755C0-BE9C-4460-9D1C-ABD9688B441D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81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256A8-DB6C-4096-8D1B-35686F8881E7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1493A-9063-49C3-A169-18B8C0934BE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56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37DAB-B115-4FFE-A2F1-AC5CFA33AA82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87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37DAB-B115-4FFE-A2F1-AC5CFA33AA82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49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37DAB-B115-4FFE-A2F1-AC5CFA33AA82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58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37DAB-B115-4FFE-A2F1-AC5CFA33AA82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71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291154-AAC9-439D-B4BD-0ECAEFCE9C27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85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wkang@cau.ac.k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16.png"/><Relationship Id="rId21" Type="http://schemas.openxmlformats.org/officeDocument/2006/relationships/image" Target="../media/image64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49.png"/><Relationship Id="rId11" Type="http://schemas.openxmlformats.org/officeDocument/2006/relationships/image" Target="../media/image19.png"/><Relationship Id="rId5" Type="http://schemas.openxmlformats.org/officeDocument/2006/relationships/image" Target="../media/image480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10" Type="http://schemas.openxmlformats.org/officeDocument/2006/relationships/image" Target="../media/image18.png"/><Relationship Id="rId19" Type="http://schemas.openxmlformats.org/officeDocument/2006/relationships/image" Target="../media/image62.png"/><Relationship Id="rId4" Type="http://schemas.openxmlformats.org/officeDocument/2006/relationships/image" Target="../media/image1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23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2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1.png"/><Relationship Id="rId7" Type="http://schemas.openxmlformats.org/officeDocument/2006/relationships/image" Target="../media/image69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680.png"/><Relationship Id="rId5" Type="http://schemas.openxmlformats.org/officeDocument/2006/relationships/image" Target="../media/image671.png"/><Relationship Id="rId10" Type="http://schemas.openxmlformats.org/officeDocument/2006/relationships/image" Target="../media/image720.png"/><Relationship Id="rId4" Type="http://schemas.openxmlformats.org/officeDocument/2006/relationships/image" Target="../media/image781.png"/><Relationship Id="rId9" Type="http://schemas.openxmlformats.org/officeDocument/2006/relationships/image" Target="../media/image7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2.png"/><Relationship Id="rId7" Type="http://schemas.openxmlformats.org/officeDocument/2006/relationships/image" Target="../media/image762.png"/><Relationship Id="rId2" Type="http://schemas.openxmlformats.org/officeDocument/2006/relationships/image" Target="../media/image732.png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752.png"/><Relationship Id="rId5" Type="http://schemas.openxmlformats.org/officeDocument/2006/relationships/image" Target="../media/image742.png"/><Relationship Id="rId4" Type="http://schemas.openxmlformats.org/officeDocument/2006/relationships/image" Target="../media/image781.png"/><Relationship Id="rId9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87.png"/><Relationship Id="rId3" Type="http://schemas.openxmlformats.org/officeDocument/2006/relationships/image" Target="../media/image83.png"/><Relationship Id="rId7" Type="http://schemas.openxmlformats.org/officeDocument/2006/relationships/image" Target="../media/image620.png"/><Relationship Id="rId12" Type="http://schemas.openxmlformats.org/officeDocument/2006/relationships/image" Target="../media/image670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610.png"/><Relationship Id="rId11" Type="http://schemas.openxmlformats.org/officeDocument/2006/relationships/image" Target="../media/image660.png"/><Relationship Id="rId5" Type="http://schemas.openxmlformats.org/officeDocument/2006/relationships/image" Target="../media/image85.png"/><Relationship Id="rId15" Type="http://schemas.openxmlformats.org/officeDocument/2006/relationships/image" Target="../media/image700.png"/><Relationship Id="rId10" Type="http://schemas.openxmlformats.org/officeDocument/2006/relationships/image" Target="../media/image650.png"/><Relationship Id="rId4" Type="http://schemas.openxmlformats.org/officeDocument/2006/relationships/image" Target="../media/image84.png"/><Relationship Id="rId9" Type="http://schemas.openxmlformats.org/officeDocument/2006/relationships/image" Target="../media/image640.png"/><Relationship Id="rId14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92.png"/><Relationship Id="rId3" Type="http://schemas.openxmlformats.org/officeDocument/2006/relationships/image" Target="../media/image53.png"/><Relationship Id="rId7" Type="http://schemas.openxmlformats.org/officeDocument/2006/relationships/image" Target="../media/image73.png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70.png"/><Relationship Id="rId11" Type="http://schemas.openxmlformats.org/officeDocument/2006/relationships/image" Target="../media/image90.png"/><Relationship Id="rId5" Type="http://schemas.openxmlformats.org/officeDocument/2006/relationships/image" Target="../media/image68.png"/><Relationship Id="rId10" Type="http://schemas.openxmlformats.org/officeDocument/2006/relationships/image" Target="../media/image89.png"/><Relationship Id="rId4" Type="http://schemas.openxmlformats.org/officeDocument/2006/relationships/image" Target="../media/image54.png"/><Relationship Id="rId9" Type="http://schemas.openxmlformats.org/officeDocument/2006/relationships/image" Target="../media/image82.png"/><Relationship Id="rId1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0.png"/><Relationship Id="rId3" Type="http://schemas.openxmlformats.org/officeDocument/2006/relationships/image" Target="../media/image730.png"/><Relationship Id="rId7" Type="http://schemas.openxmlformats.org/officeDocument/2006/relationships/image" Target="../media/image77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760.png"/><Relationship Id="rId5" Type="http://schemas.openxmlformats.org/officeDocument/2006/relationships/image" Target="../media/image750.png"/><Relationship Id="rId10" Type="http://schemas.openxmlformats.org/officeDocument/2006/relationships/image" Target="../media/image800.png"/><Relationship Id="rId4" Type="http://schemas.openxmlformats.org/officeDocument/2006/relationships/image" Target="../media/image740.png"/><Relationship Id="rId9" Type="http://schemas.openxmlformats.org/officeDocument/2006/relationships/image" Target="../media/image79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114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5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16.png"/><Relationship Id="rId5" Type="http://schemas.openxmlformats.org/officeDocument/2006/relationships/image" Target="../media/image116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8" Type="http://schemas.openxmlformats.org/officeDocument/2006/relationships/image" Target="../media/image128.png"/><Relationship Id="rId26" Type="http://schemas.openxmlformats.org/officeDocument/2006/relationships/image" Target="../media/image136.png"/><Relationship Id="rId3" Type="http://schemas.openxmlformats.org/officeDocument/2006/relationships/image" Target="../media/image119.png"/><Relationship Id="rId21" Type="http://schemas.openxmlformats.org/officeDocument/2006/relationships/image" Target="../media/image131.png"/><Relationship Id="rId34" Type="http://schemas.openxmlformats.org/officeDocument/2006/relationships/image" Target="../media/image681.png"/><Relationship Id="rId7" Type="http://schemas.openxmlformats.org/officeDocument/2006/relationships/image" Target="../media/image123.png"/><Relationship Id="rId17" Type="http://schemas.openxmlformats.org/officeDocument/2006/relationships/image" Target="../media/image127.png"/><Relationship Id="rId25" Type="http://schemas.openxmlformats.org/officeDocument/2006/relationships/image" Target="../media/image135.png"/><Relationship Id="rId33" Type="http://schemas.openxmlformats.org/officeDocument/2006/relationships/image" Target="../media/image672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26.png"/><Relationship Id="rId20" Type="http://schemas.openxmlformats.org/officeDocument/2006/relationships/image" Target="../media/image130.png"/><Relationship Id="rId29" Type="http://schemas.openxmlformats.org/officeDocument/2006/relationships/image" Target="../media/image139.pn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122.png"/><Relationship Id="rId24" Type="http://schemas.openxmlformats.org/officeDocument/2006/relationships/image" Target="../media/image134.png"/><Relationship Id="rId32" Type="http://schemas.openxmlformats.org/officeDocument/2006/relationships/image" Target="../media/image661.png"/><Relationship Id="rId37" Type="http://schemas.openxmlformats.org/officeDocument/2006/relationships/image" Target="../media/image712.png"/><Relationship Id="rId5" Type="http://schemas.openxmlformats.org/officeDocument/2006/relationships/image" Target="../media/image121.png"/><Relationship Id="rId15" Type="http://schemas.openxmlformats.org/officeDocument/2006/relationships/image" Target="../media/image125.png"/><Relationship Id="rId23" Type="http://schemas.openxmlformats.org/officeDocument/2006/relationships/image" Target="../media/image133.png"/><Relationship Id="rId28" Type="http://schemas.openxmlformats.org/officeDocument/2006/relationships/image" Target="../media/image138.png"/><Relationship Id="rId36" Type="http://schemas.openxmlformats.org/officeDocument/2006/relationships/image" Target="../media/image702.png"/><Relationship Id="rId19" Type="http://schemas.openxmlformats.org/officeDocument/2006/relationships/image" Target="../media/image129.png"/><Relationship Id="rId31" Type="http://schemas.openxmlformats.org/officeDocument/2006/relationships/image" Target="../media/image651.png"/><Relationship Id="rId4" Type="http://schemas.openxmlformats.org/officeDocument/2006/relationships/image" Target="../media/image120.png"/><Relationship Id="rId14" Type="http://schemas.openxmlformats.org/officeDocument/2006/relationships/image" Target="../media/image870.png"/><Relationship Id="rId22" Type="http://schemas.openxmlformats.org/officeDocument/2006/relationships/image" Target="../media/image132.png"/><Relationship Id="rId27" Type="http://schemas.openxmlformats.org/officeDocument/2006/relationships/image" Target="../media/image137.png"/><Relationship Id="rId30" Type="http://schemas.openxmlformats.org/officeDocument/2006/relationships/image" Target="../media/image641.png"/><Relationship Id="rId35" Type="http://schemas.openxmlformats.org/officeDocument/2006/relationships/image" Target="../media/image69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0.png"/><Relationship Id="rId13" Type="http://schemas.openxmlformats.org/officeDocument/2006/relationships/image" Target="../media/image1210.png"/><Relationship Id="rId3" Type="http://schemas.openxmlformats.org/officeDocument/2006/relationships/image" Target="../media/image140.png"/><Relationship Id="rId7" Type="http://schemas.openxmlformats.org/officeDocument/2006/relationships/image" Target="../media/image1150.png"/><Relationship Id="rId12" Type="http://schemas.openxmlformats.org/officeDocument/2006/relationships/image" Target="../media/image1200.png"/><Relationship Id="rId17" Type="http://schemas.openxmlformats.org/officeDocument/2006/relationships/image" Target="../media/image143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24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40.png"/><Relationship Id="rId11" Type="http://schemas.openxmlformats.org/officeDocument/2006/relationships/image" Target="../media/image1190.png"/><Relationship Id="rId5" Type="http://schemas.openxmlformats.org/officeDocument/2006/relationships/image" Target="../media/image1030.png"/><Relationship Id="rId15" Type="http://schemas.openxmlformats.org/officeDocument/2006/relationships/image" Target="../media/image1230.png"/><Relationship Id="rId10" Type="http://schemas.openxmlformats.org/officeDocument/2006/relationships/image" Target="../media/image142.png"/><Relationship Id="rId4" Type="http://schemas.openxmlformats.org/officeDocument/2006/relationships/image" Target="../media/image141.png"/><Relationship Id="rId9" Type="http://schemas.openxmlformats.org/officeDocument/2006/relationships/image" Target="../media/image1170.png"/><Relationship Id="rId14" Type="http://schemas.openxmlformats.org/officeDocument/2006/relationships/image" Target="../media/image12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kaos.org/kaos/apply/view.php?kc_idx=15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playlist?list=PL6JaoI65FbZYrePQLfIU446W2pJQ-Jy2n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0.png"/><Relationship Id="rId13" Type="http://schemas.openxmlformats.org/officeDocument/2006/relationships/image" Target="../media/image1330.png"/><Relationship Id="rId3" Type="http://schemas.openxmlformats.org/officeDocument/2006/relationships/image" Target="../media/image144.png"/><Relationship Id="rId7" Type="http://schemas.openxmlformats.org/officeDocument/2006/relationships/image" Target="../media/image146.png"/><Relationship Id="rId12" Type="http://schemas.openxmlformats.org/officeDocument/2006/relationships/image" Target="../media/image1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80.png"/><Relationship Id="rId11" Type="http://schemas.openxmlformats.org/officeDocument/2006/relationships/image" Target="../media/image148.png"/><Relationship Id="rId5" Type="http://schemas.openxmlformats.org/officeDocument/2006/relationships/image" Target="../media/image1270.png"/><Relationship Id="rId10" Type="http://schemas.openxmlformats.org/officeDocument/2006/relationships/image" Target="../media/image147.png"/><Relationship Id="rId4" Type="http://schemas.openxmlformats.org/officeDocument/2006/relationships/image" Target="../media/image145.png"/><Relationship Id="rId9" Type="http://schemas.openxmlformats.org/officeDocument/2006/relationships/image" Target="../media/image1310.png"/><Relationship Id="rId14" Type="http://schemas.openxmlformats.org/officeDocument/2006/relationships/image" Target="../media/image1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0.png"/><Relationship Id="rId7" Type="http://schemas.openxmlformats.org/officeDocument/2006/relationships/image" Target="../media/image13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0.png"/><Relationship Id="rId3" Type="http://schemas.openxmlformats.org/officeDocument/2006/relationships/image" Target="../media/image154.png"/><Relationship Id="rId7" Type="http://schemas.openxmlformats.org/officeDocument/2006/relationships/image" Target="../media/image8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16.png"/><Relationship Id="rId5" Type="http://schemas.openxmlformats.org/officeDocument/2006/relationships/image" Target="../media/image155.png"/><Relationship Id="rId10" Type="http://schemas.openxmlformats.org/officeDocument/2006/relationships/image" Target="../media/image860.png"/><Relationship Id="rId4" Type="http://schemas.openxmlformats.org/officeDocument/2006/relationships/image" Target="../media/image17.png"/><Relationship Id="rId9" Type="http://schemas.openxmlformats.org/officeDocument/2006/relationships/image" Target="../media/image1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15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12.png"/><Relationship Id="rId5" Type="http://schemas.openxmlformats.org/officeDocument/2006/relationships/image" Target="../media/image420.png"/><Relationship Id="rId4" Type="http://schemas.openxmlformats.org/officeDocument/2006/relationships/image" Target="../media/image31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47.png"/><Relationship Id="rId7" Type="http://schemas.openxmlformats.org/officeDocument/2006/relationships/image" Target="../media/image95.png"/><Relationship Id="rId12" Type="http://schemas.openxmlformats.org/officeDocument/2006/relationships/image" Target="../media/image176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48.png"/><Relationship Id="rId9" Type="http://schemas.openxmlformats.org/officeDocument/2006/relationships/image" Target="../media/image9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4.png"/><Relationship Id="rId2" Type="http://schemas.openxmlformats.org/officeDocument/2006/relationships/image" Target="../media/image1812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13.png"/><Relationship Id="rId4" Type="http://schemas.openxmlformats.org/officeDocument/2006/relationships/image" Target="../media/image201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2.png"/><Relationship Id="rId13" Type="http://schemas.openxmlformats.org/officeDocument/2006/relationships/image" Target="../media/image1122.png"/><Relationship Id="rId3" Type="http://schemas.openxmlformats.org/officeDocument/2006/relationships/image" Target="../media/image1014.png"/><Relationship Id="rId7" Type="http://schemas.openxmlformats.org/officeDocument/2006/relationships/image" Target="../media/image1062.png"/><Relationship Id="rId12" Type="http://schemas.openxmlformats.org/officeDocument/2006/relationships/image" Target="../media/image11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052.png"/><Relationship Id="rId11" Type="http://schemas.openxmlformats.org/officeDocument/2006/relationships/image" Target="../media/image1102.png"/><Relationship Id="rId5" Type="http://schemas.openxmlformats.org/officeDocument/2006/relationships/image" Target="../media/image1042.png"/><Relationship Id="rId10" Type="http://schemas.openxmlformats.org/officeDocument/2006/relationships/image" Target="../media/image1092.png"/><Relationship Id="rId4" Type="http://schemas.openxmlformats.org/officeDocument/2006/relationships/image" Target="../media/image1021.png"/><Relationship Id="rId9" Type="http://schemas.openxmlformats.org/officeDocument/2006/relationships/image" Target="../media/image1082.png"/><Relationship Id="rId14" Type="http://schemas.openxmlformats.org/officeDocument/2006/relationships/image" Target="../media/image1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2.png"/><Relationship Id="rId3" Type="http://schemas.openxmlformats.org/officeDocument/2006/relationships/image" Target="../media/image901.png"/><Relationship Id="rId7" Type="http://schemas.openxmlformats.org/officeDocument/2006/relationships/image" Target="../media/image941.png"/><Relationship Id="rId12" Type="http://schemas.openxmlformats.org/officeDocument/2006/relationships/image" Target="../media/image992.png"/><Relationship Id="rId2" Type="http://schemas.openxmlformats.org/officeDocument/2006/relationships/image" Target="../media/image892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30.png"/><Relationship Id="rId11" Type="http://schemas.openxmlformats.org/officeDocument/2006/relationships/image" Target="../media/image982.png"/><Relationship Id="rId5" Type="http://schemas.openxmlformats.org/officeDocument/2006/relationships/image" Target="../media/image921.png"/><Relationship Id="rId10" Type="http://schemas.openxmlformats.org/officeDocument/2006/relationships/image" Target="../media/image972.png"/><Relationship Id="rId4" Type="http://schemas.openxmlformats.org/officeDocument/2006/relationships/image" Target="../media/image914.png"/><Relationship Id="rId9" Type="http://schemas.openxmlformats.org/officeDocument/2006/relationships/image" Target="../media/image96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3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250.png"/><Relationship Id="rId11" Type="http://schemas.openxmlformats.org/officeDocument/2006/relationships/image" Target="../media/image30.png"/><Relationship Id="rId5" Type="http://schemas.openxmlformats.org/officeDocument/2006/relationships/image" Target="../media/image240.png"/><Relationship Id="rId10" Type="http://schemas.openxmlformats.org/officeDocument/2006/relationships/image" Target="../media/image29.png"/><Relationship Id="rId4" Type="http://schemas.openxmlformats.org/officeDocument/2006/relationships/image" Target="../media/image230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2146299"/>
            <a:ext cx="9144000" cy="14732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8000" b="1" dirty="0" err="1" smtClean="0"/>
              <a:t>일반상대론</a:t>
            </a:r>
            <a:r>
              <a:rPr lang="en-US" altLang="ko-KR" sz="8000" b="1" dirty="0" smtClean="0"/>
              <a:t> </a:t>
            </a:r>
            <a:r>
              <a:rPr lang="ko-KR" altLang="en-US" sz="8000" b="1" dirty="0" smtClean="0"/>
              <a:t>기초</a:t>
            </a:r>
            <a:endParaRPr lang="ko-KR" altLang="en-US" sz="8000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901700" y="4102100"/>
            <a:ext cx="10121900" cy="226060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ko-KR" altLang="en-US" sz="4400" dirty="0" smtClean="0"/>
              <a:t>강 궁 원</a:t>
            </a:r>
            <a:endParaRPr lang="en-US" altLang="ko-KR" sz="4400" dirty="0" smtClean="0"/>
          </a:p>
          <a:p>
            <a:pPr>
              <a:lnSpc>
                <a:spcPct val="160000"/>
              </a:lnSpc>
            </a:pPr>
            <a:r>
              <a:rPr lang="en-US" altLang="ko-KR" sz="4400" dirty="0" smtClean="0"/>
              <a:t>(</a:t>
            </a:r>
            <a:r>
              <a:rPr lang="ko-KR" altLang="en-US" sz="4400" dirty="0" smtClean="0"/>
              <a:t>중앙대 물리학과</a:t>
            </a:r>
            <a:r>
              <a:rPr lang="en-US" altLang="ko-KR" sz="4400" dirty="0" smtClean="0"/>
              <a:t>, </a:t>
            </a:r>
            <a:r>
              <a:rPr lang="en-US" altLang="ko-KR" sz="4400" dirty="0" smtClean="0">
                <a:hlinkClick r:id="rId2"/>
              </a:rPr>
              <a:t>gwkang@cau.ac.kr</a:t>
            </a:r>
            <a:r>
              <a:rPr lang="en-US" altLang="ko-KR" sz="4400" dirty="0" smtClean="0"/>
              <a:t>) </a:t>
            </a:r>
            <a:endParaRPr lang="ko-KR" altLang="en-US" sz="4400" dirty="0"/>
          </a:p>
        </p:txBody>
      </p:sp>
      <p:sp>
        <p:nvSpPr>
          <p:cNvPr id="5" name="TextBox 3"/>
          <p:cNvSpPr txBox="1"/>
          <p:nvPr/>
        </p:nvSpPr>
        <p:spPr>
          <a:xfrm>
            <a:off x="5962650" y="248334"/>
            <a:ext cx="596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2024 </a:t>
            </a:r>
            <a:r>
              <a:rPr kumimoji="0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수치상대론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및 중력파 여름학교 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(2024.07.29~08.02, </a:t>
            </a:r>
            <a:r>
              <a:rPr lang="ko-KR" altLang="en-US" dirty="0">
                <a:solidFill>
                  <a:prstClr val="black"/>
                </a:solidFill>
              </a:rPr>
              <a:t>대전테크노파크 </a:t>
            </a:r>
            <a:r>
              <a:rPr lang="ko-KR" altLang="en-US" dirty="0" err="1" smtClean="0">
                <a:solidFill>
                  <a:prstClr val="black"/>
                </a:solidFill>
              </a:rPr>
              <a:t>지능로봇사업화센터</a:t>
            </a:r>
            <a:r>
              <a:rPr lang="en-US" altLang="ko-KR" dirty="0" smtClean="0">
                <a:solidFill>
                  <a:prstClr val="black"/>
                </a:solidFill>
              </a:rPr>
              <a:t>)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32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AutoShape 17"/>
          <p:cNvSpPr>
            <a:spLocks noChangeArrowheads="1"/>
          </p:cNvSpPr>
          <p:nvPr/>
        </p:nvSpPr>
        <p:spPr bwMode="auto">
          <a:xfrm>
            <a:off x="3083808" y="4019368"/>
            <a:ext cx="2427573" cy="502817"/>
          </a:xfrm>
          <a:prstGeom prst="parallelogram">
            <a:avLst>
              <a:gd name="adj" fmla="val 11546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8" name="Freeform 16"/>
          <p:cNvSpPr>
            <a:spLocks/>
          </p:cNvSpPr>
          <p:nvPr/>
        </p:nvSpPr>
        <p:spPr bwMode="auto">
          <a:xfrm>
            <a:off x="3063417" y="2180398"/>
            <a:ext cx="21522" cy="3231470"/>
          </a:xfrm>
          <a:custGeom>
            <a:avLst/>
            <a:gdLst/>
            <a:ahLst/>
            <a:cxnLst>
              <a:cxn ang="0">
                <a:pos x="0" y="3479"/>
              </a:cxn>
              <a:cxn ang="0">
                <a:pos x="22" y="0"/>
              </a:cxn>
            </a:cxnLst>
            <a:rect l="0" t="0" r="r" b="b"/>
            <a:pathLst>
              <a:path w="22" h="3479">
                <a:moveTo>
                  <a:pt x="0" y="3479"/>
                </a:moveTo>
                <a:lnTo>
                  <a:pt x="2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9" name="AutoShape 15"/>
          <p:cNvSpPr>
            <a:spLocks noChangeArrowheads="1"/>
          </p:cNvSpPr>
          <p:nvPr/>
        </p:nvSpPr>
        <p:spPr bwMode="auto">
          <a:xfrm>
            <a:off x="3083808" y="3685599"/>
            <a:ext cx="2427573" cy="502817"/>
          </a:xfrm>
          <a:prstGeom prst="parallelogram">
            <a:avLst>
              <a:gd name="adj" fmla="val 115463"/>
            </a:avLst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0" name="AutoShape 14"/>
          <p:cNvSpPr>
            <a:spLocks noChangeArrowheads="1"/>
          </p:cNvSpPr>
          <p:nvPr/>
        </p:nvSpPr>
        <p:spPr bwMode="auto">
          <a:xfrm>
            <a:off x="3083808" y="3350749"/>
            <a:ext cx="2427573" cy="502817"/>
          </a:xfrm>
          <a:prstGeom prst="parallelogram">
            <a:avLst>
              <a:gd name="adj" fmla="val 11546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1" name="AutoShape 13"/>
          <p:cNvSpPr>
            <a:spLocks noChangeArrowheads="1"/>
          </p:cNvSpPr>
          <p:nvPr/>
        </p:nvSpPr>
        <p:spPr bwMode="auto">
          <a:xfrm>
            <a:off x="3083808" y="3016982"/>
            <a:ext cx="2427573" cy="501733"/>
          </a:xfrm>
          <a:prstGeom prst="parallelogram">
            <a:avLst>
              <a:gd name="adj" fmla="val 11571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2" name="AutoShape 12"/>
          <p:cNvSpPr>
            <a:spLocks noChangeArrowheads="1"/>
          </p:cNvSpPr>
          <p:nvPr/>
        </p:nvSpPr>
        <p:spPr bwMode="auto">
          <a:xfrm>
            <a:off x="3083808" y="2682131"/>
            <a:ext cx="2427573" cy="502817"/>
          </a:xfrm>
          <a:prstGeom prst="parallelogram">
            <a:avLst>
              <a:gd name="adj" fmla="val 11546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11"/>
              <p:cNvSpPr>
                <a:spLocks noChangeArrowheads="1"/>
              </p:cNvSpPr>
              <p:nvPr/>
            </p:nvSpPr>
            <p:spPr bwMode="auto">
              <a:xfrm>
                <a:off x="2303839" y="1679747"/>
                <a:ext cx="1235439" cy="5006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Times New Roman" pitchFamily="18" charset="0"/>
                  </a:rPr>
                  <a:t>시간 </a:t>
                </a:r>
                <a14:m>
                  <m:oMath xmlns:m="http://schemas.openxmlformats.org/officeDocument/2006/math">
                    <m:r>
                      <a:rPr kumimoji="1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itchFamily="18" charset="0"/>
                      </a:rPr>
                      <m:t>(</m:t>
                    </m:r>
                    <m:r>
                      <a:rPr kumimoji="1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itchFamily="18" charset="0"/>
                      </a:rPr>
                      <m:t>𝑡</m:t>
                    </m:r>
                    <m:r>
                      <a:rPr kumimoji="1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itchFamily="18" charset="0"/>
                      </a:rPr>
                      <m:t>)</m:t>
                    </m:r>
                  </m:oMath>
                </a14:m>
                <a:endParaRPr kumimoji="1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굴림" pitchFamily="50" charset="-127"/>
                </a:endParaRPr>
              </a:p>
            </p:txBody>
          </p:sp>
        </mc:Choice>
        <mc:Fallback xmlns="">
          <p:sp>
            <p:nvSpPr>
              <p:cNvPr id="53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3839" y="1679747"/>
                <a:ext cx="1235439" cy="500651"/>
              </a:xfrm>
              <a:prstGeom prst="rect">
                <a:avLst/>
              </a:prstGeom>
              <a:blipFill>
                <a:blip r:embed="rId3"/>
                <a:stretch>
                  <a:fillRect l="-5419" t="-7317" b="-1220"/>
                </a:stretch>
              </a:blipFill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8"/>
          <p:cNvSpPr>
            <a:spLocks noChangeArrowheads="1"/>
          </p:cNvSpPr>
          <p:nvPr/>
        </p:nvSpPr>
        <p:spPr bwMode="auto">
          <a:xfrm>
            <a:off x="5513284" y="3485414"/>
            <a:ext cx="1561886" cy="383136"/>
          </a:xfrm>
          <a:prstGeom prst="rect">
            <a:avLst/>
          </a:prstGeom>
          <a:solidFill>
            <a:srgbClr val="FFFFFF"/>
          </a:solidFill>
          <a:ln w="9525">
            <a:noFill/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“</a:t>
            </a:r>
            <a:r>
              <a:rPr kumimoji="1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동시 사건</a:t>
            </a:r>
            <a:r>
              <a:rPr kumimoji="1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”</a:t>
            </a:r>
            <a:endParaRPr kumimoji="1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굴림" pitchFamily="50" charset="-127"/>
            </a:endParaRPr>
          </a:p>
        </p:txBody>
      </p:sp>
      <p:sp>
        <p:nvSpPr>
          <p:cNvPr id="58" name="Line 5"/>
          <p:cNvSpPr>
            <a:spLocks noChangeShapeType="1"/>
          </p:cNvSpPr>
          <p:nvPr/>
        </p:nvSpPr>
        <p:spPr bwMode="auto">
          <a:xfrm>
            <a:off x="3083808" y="5356602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9" name="Freeform 4"/>
          <p:cNvSpPr>
            <a:spLocks/>
          </p:cNvSpPr>
          <p:nvPr/>
        </p:nvSpPr>
        <p:spPr bwMode="auto">
          <a:xfrm>
            <a:off x="3057754" y="5345707"/>
            <a:ext cx="1899123" cy="56830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1425" y="0"/>
              </a:cxn>
            </a:cxnLst>
            <a:rect l="0" t="0" r="r" b="b"/>
            <a:pathLst>
              <a:path w="1425" h="15">
                <a:moveTo>
                  <a:pt x="0" y="15"/>
                </a:moveTo>
                <a:lnTo>
                  <a:pt x="1425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0" name="Freeform 3"/>
          <p:cNvSpPr>
            <a:spLocks/>
          </p:cNvSpPr>
          <p:nvPr/>
        </p:nvSpPr>
        <p:spPr bwMode="auto">
          <a:xfrm>
            <a:off x="3063417" y="4786175"/>
            <a:ext cx="664948" cy="613350"/>
          </a:xfrm>
          <a:custGeom>
            <a:avLst/>
            <a:gdLst/>
            <a:ahLst/>
            <a:cxnLst>
              <a:cxn ang="0">
                <a:pos x="0" y="660"/>
              </a:cxn>
              <a:cxn ang="0">
                <a:pos x="690" y="0"/>
              </a:cxn>
            </a:cxnLst>
            <a:rect l="0" t="0" r="r" b="b"/>
            <a:pathLst>
              <a:path w="690" h="660">
                <a:moveTo>
                  <a:pt x="0" y="660"/>
                </a:moveTo>
                <a:lnTo>
                  <a:pt x="69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2"/>
              <p:cNvSpPr>
                <a:spLocks noChangeArrowheads="1"/>
              </p:cNvSpPr>
              <p:nvPr/>
            </p:nvSpPr>
            <p:spPr bwMode="auto">
              <a:xfrm>
                <a:off x="3457938" y="4957053"/>
                <a:ext cx="1648915" cy="501733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Times New Roman" pitchFamily="18" charset="0"/>
                  </a:rPr>
                  <a:t>공간 </a:t>
                </a:r>
                <a14:m>
                  <m:oMath xmlns:m="http://schemas.openxmlformats.org/officeDocument/2006/math">
                    <m:r>
                      <a:rPr kumimoji="1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kumimoji="1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kumimoji="1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kumimoji="1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kumimoji="1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kumimoji="1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itchFamily="18" charset="0"/>
                      </a:rPr>
                      <m:t>𝑧</m:t>
                    </m:r>
                    <m:r>
                      <a:rPr kumimoji="1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kumimoji="1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굴림" pitchFamily="50" charset="-127"/>
                </a:endParaRPr>
              </a:p>
            </p:txBody>
          </p:sp>
        </mc:Choice>
        <mc:Fallback xmlns="">
          <p:sp>
            <p:nvSpPr>
              <p:cNvPr id="61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57938" y="4957053"/>
                <a:ext cx="1648915" cy="501733"/>
              </a:xfrm>
              <a:prstGeom prst="rect">
                <a:avLst/>
              </a:prstGeom>
              <a:blipFill>
                <a:blip r:embed="rId4"/>
                <a:stretch>
                  <a:fillRect l="-3690" t="-6098" b="-1220"/>
                </a:stretch>
              </a:blipFill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자유형 61"/>
          <p:cNvSpPr/>
          <p:nvPr/>
        </p:nvSpPr>
        <p:spPr>
          <a:xfrm>
            <a:off x="4182856" y="4553328"/>
            <a:ext cx="308505" cy="352925"/>
          </a:xfrm>
          <a:custGeom>
            <a:avLst/>
            <a:gdLst>
              <a:gd name="connsiteX0" fmla="*/ 203200 w 203200"/>
              <a:gd name="connsiteY0" fmla="*/ 241300 h 241300"/>
              <a:gd name="connsiteX1" fmla="*/ 0 w 203200"/>
              <a:gd name="connsiteY1" fmla="*/ 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3200" h="241300">
                <a:moveTo>
                  <a:pt x="203200" y="241300"/>
                </a:moveTo>
                <a:lnTo>
                  <a:pt x="0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자유형 62"/>
          <p:cNvSpPr/>
          <p:nvPr/>
        </p:nvSpPr>
        <p:spPr>
          <a:xfrm>
            <a:off x="3990040" y="4200402"/>
            <a:ext cx="96408" cy="185750"/>
          </a:xfrm>
          <a:custGeom>
            <a:avLst/>
            <a:gdLst>
              <a:gd name="connsiteX0" fmla="*/ 63500 w 63500"/>
              <a:gd name="connsiteY0" fmla="*/ 127000 h 127000"/>
              <a:gd name="connsiteX1" fmla="*/ 0 w 63500"/>
              <a:gd name="connsiteY1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0" h="127000">
                <a:moveTo>
                  <a:pt x="63500" y="127000"/>
                </a:moveTo>
                <a:lnTo>
                  <a:pt x="0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자유형 63"/>
          <p:cNvSpPr/>
          <p:nvPr/>
        </p:nvSpPr>
        <p:spPr>
          <a:xfrm>
            <a:off x="3893632" y="3847477"/>
            <a:ext cx="57845" cy="167175"/>
          </a:xfrm>
          <a:custGeom>
            <a:avLst/>
            <a:gdLst>
              <a:gd name="connsiteX0" fmla="*/ 0 w 38100"/>
              <a:gd name="connsiteY0" fmla="*/ 114300 h 114300"/>
              <a:gd name="connsiteX1" fmla="*/ 38100 w 381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100" h="114300">
                <a:moveTo>
                  <a:pt x="0" y="114300"/>
                </a:moveTo>
                <a:lnTo>
                  <a:pt x="38100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자유형 64"/>
          <p:cNvSpPr/>
          <p:nvPr/>
        </p:nvSpPr>
        <p:spPr>
          <a:xfrm>
            <a:off x="4047885" y="3513127"/>
            <a:ext cx="134971" cy="185750"/>
          </a:xfrm>
          <a:custGeom>
            <a:avLst/>
            <a:gdLst>
              <a:gd name="connsiteX0" fmla="*/ 0 w 88900"/>
              <a:gd name="connsiteY0" fmla="*/ 127000 h 127000"/>
              <a:gd name="connsiteX1" fmla="*/ 88900 w 88900"/>
              <a:gd name="connsiteY1" fmla="*/ 0 h 127000"/>
              <a:gd name="connsiteX2" fmla="*/ 88900 w 88900"/>
              <a:gd name="connsiteY2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900" h="127000">
                <a:moveTo>
                  <a:pt x="0" y="127000"/>
                </a:moveTo>
                <a:lnTo>
                  <a:pt x="88900" y="0"/>
                </a:lnTo>
                <a:lnTo>
                  <a:pt x="88900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자유형 65"/>
          <p:cNvSpPr/>
          <p:nvPr/>
        </p:nvSpPr>
        <p:spPr>
          <a:xfrm>
            <a:off x="4356390" y="3197351"/>
            <a:ext cx="154253" cy="130025"/>
          </a:xfrm>
          <a:custGeom>
            <a:avLst/>
            <a:gdLst>
              <a:gd name="connsiteX0" fmla="*/ 0 w 101600"/>
              <a:gd name="connsiteY0" fmla="*/ 88900 h 88900"/>
              <a:gd name="connsiteX1" fmla="*/ 101600 w 101600"/>
              <a:gd name="connsiteY1" fmla="*/ 0 h 8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600" h="88900">
                <a:moveTo>
                  <a:pt x="0" y="88900"/>
                </a:moveTo>
                <a:lnTo>
                  <a:pt x="101600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자유형 66"/>
          <p:cNvSpPr/>
          <p:nvPr/>
        </p:nvSpPr>
        <p:spPr>
          <a:xfrm>
            <a:off x="4587769" y="2157150"/>
            <a:ext cx="485294" cy="798726"/>
          </a:xfrm>
          <a:custGeom>
            <a:avLst/>
            <a:gdLst>
              <a:gd name="connsiteX0" fmla="*/ 114300 w 319644"/>
              <a:gd name="connsiteY0" fmla="*/ 546100 h 546100"/>
              <a:gd name="connsiteX1" fmla="*/ 317500 w 319644"/>
              <a:gd name="connsiteY1" fmla="*/ 406400 h 546100"/>
              <a:gd name="connsiteX2" fmla="*/ 0 w 319644"/>
              <a:gd name="connsiteY2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644" h="546100">
                <a:moveTo>
                  <a:pt x="114300" y="546100"/>
                </a:moveTo>
                <a:cubicBezTo>
                  <a:pt x="225425" y="521758"/>
                  <a:pt x="336550" y="497417"/>
                  <a:pt x="317500" y="406400"/>
                </a:cubicBezTo>
                <a:cubicBezTo>
                  <a:pt x="298450" y="315383"/>
                  <a:pt x="149225" y="157691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83793" y="2023702"/>
                <a:ext cx="38268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세계선</a:t>
                </a: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(World line):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𝜇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(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𝜏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)</m:t>
                    </m:r>
                  </m:oMath>
                </a14:m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 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793" y="2023702"/>
                <a:ext cx="3826807" cy="400110"/>
              </a:xfrm>
              <a:prstGeom prst="rect">
                <a:avLst/>
              </a:prstGeom>
              <a:blipFill>
                <a:blip r:embed="rId5"/>
                <a:stretch>
                  <a:fillRect l="-1752" t="-12121" b="-257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689171" y="4014652"/>
                <a:ext cx="27456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171" y="4014652"/>
                <a:ext cx="274562" cy="307777"/>
              </a:xfrm>
              <a:prstGeom prst="rect">
                <a:avLst/>
              </a:prstGeom>
              <a:blipFill>
                <a:blip r:embed="rId6"/>
                <a:stretch>
                  <a:fillRect l="-17778" r="-11111" b="-16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701529" y="4347106"/>
                <a:ext cx="4108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529" y="4347106"/>
                <a:ext cx="410818" cy="307777"/>
              </a:xfrm>
              <a:prstGeom prst="rect">
                <a:avLst/>
              </a:prstGeom>
              <a:blipFill>
                <a:blip r:embed="rId7"/>
                <a:stretch>
                  <a:fillRect l="-11765" r="-5882" b="-1372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676979" y="2970362"/>
                <a:ext cx="27456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979" y="2970362"/>
                <a:ext cx="274562" cy="307777"/>
              </a:xfrm>
              <a:prstGeom prst="rect">
                <a:avLst/>
              </a:prstGeom>
              <a:blipFill>
                <a:blip r:embed="rId8"/>
                <a:stretch>
                  <a:fillRect l="-17778" r="-11111" b="-156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2692135" y="3344759"/>
                <a:ext cx="27456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135" y="3344759"/>
                <a:ext cx="274562" cy="307777"/>
              </a:xfrm>
              <a:prstGeom prst="rect">
                <a:avLst/>
              </a:prstGeom>
              <a:blipFill>
                <a:blip r:embed="rId9"/>
                <a:stretch>
                  <a:fillRect l="-17778" r="-8889" b="-16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2699815" y="3672754"/>
                <a:ext cx="2686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815" y="3672754"/>
                <a:ext cx="268600" cy="307777"/>
              </a:xfrm>
              <a:prstGeom prst="rect">
                <a:avLst/>
              </a:prstGeom>
              <a:blipFill>
                <a:blip r:embed="rId10"/>
                <a:stretch>
                  <a:fillRect l="-18182" r="-9091" b="-1372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자유형 17"/>
          <p:cNvSpPr/>
          <p:nvPr/>
        </p:nvSpPr>
        <p:spPr>
          <a:xfrm>
            <a:off x="3971479" y="4012278"/>
            <a:ext cx="2348595" cy="971768"/>
          </a:xfrm>
          <a:custGeom>
            <a:avLst/>
            <a:gdLst>
              <a:gd name="connsiteX0" fmla="*/ 0 w 1651518"/>
              <a:gd name="connsiteY0" fmla="*/ 0 h 998375"/>
              <a:gd name="connsiteX1" fmla="*/ 1231641 w 1651518"/>
              <a:gd name="connsiteY1" fmla="*/ 242595 h 998375"/>
              <a:gd name="connsiteX2" fmla="*/ 1651518 w 1651518"/>
              <a:gd name="connsiteY2" fmla="*/ 998375 h 998375"/>
              <a:gd name="connsiteX0" fmla="*/ 0 w 3061218"/>
              <a:gd name="connsiteY0" fmla="*/ 0 h 1125375"/>
              <a:gd name="connsiteX1" fmla="*/ 1231641 w 3061218"/>
              <a:gd name="connsiteY1" fmla="*/ 242595 h 1125375"/>
              <a:gd name="connsiteX2" fmla="*/ 3061218 w 3061218"/>
              <a:gd name="connsiteY2" fmla="*/ 1125375 h 1125375"/>
              <a:gd name="connsiteX0" fmla="*/ 0 w 3061218"/>
              <a:gd name="connsiteY0" fmla="*/ 0 h 1125375"/>
              <a:gd name="connsiteX1" fmla="*/ 1231641 w 3061218"/>
              <a:gd name="connsiteY1" fmla="*/ 242595 h 1125375"/>
              <a:gd name="connsiteX2" fmla="*/ 3061218 w 3061218"/>
              <a:gd name="connsiteY2" fmla="*/ 1125375 h 1125375"/>
              <a:gd name="connsiteX0" fmla="*/ 0 w 3061218"/>
              <a:gd name="connsiteY0" fmla="*/ 0 h 1129043"/>
              <a:gd name="connsiteX1" fmla="*/ 1231641 w 3061218"/>
              <a:gd name="connsiteY1" fmla="*/ 242595 h 1129043"/>
              <a:gd name="connsiteX2" fmla="*/ 1781622 w 3061218"/>
              <a:gd name="connsiteY2" fmla="*/ 1067723 h 1129043"/>
              <a:gd name="connsiteX3" fmla="*/ 3061218 w 3061218"/>
              <a:gd name="connsiteY3" fmla="*/ 1125375 h 112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1218" h="1129043">
                <a:moveTo>
                  <a:pt x="0" y="0"/>
                </a:moveTo>
                <a:cubicBezTo>
                  <a:pt x="478194" y="38099"/>
                  <a:pt x="956388" y="76199"/>
                  <a:pt x="1231641" y="242595"/>
                </a:cubicBezTo>
                <a:cubicBezTo>
                  <a:pt x="1589961" y="344349"/>
                  <a:pt x="1476693" y="920593"/>
                  <a:pt x="1781622" y="1067723"/>
                </a:cubicBezTo>
                <a:cubicBezTo>
                  <a:pt x="2086551" y="1214853"/>
                  <a:pt x="2909335" y="1039566"/>
                  <a:pt x="3061218" y="1125375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타원 79"/>
          <p:cNvSpPr/>
          <p:nvPr/>
        </p:nvSpPr>
        <p:spPr>
          <a:xfrm>
            <a:off x="3872907" y="3990140"/>
            <a:ext cx="56962" cy="569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31451" y="4729790"/>
                <a:ext cx="2258823" cy="17981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사건</a:t>
                </a:r>
                <a:r>
                  <a:rPr kumimoji="0" lang="ko-KR" altLang="en-US" sz="20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</m:oMath>
                </a14:m>
                <a:endParaRPr kumimoji="0" lang="en-US" altLang="ko-KR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ko-K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kumimoji="0" lang="en-US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p>
                          </m:s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p>
                          </m:s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en-US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≡</m:t>
                    </m:r>
                    <m:sSup>
                      <m:s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sup>
                    </m:sSup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  (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𝜇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=0,1,2,3)</m:t>
                    </m:r>
                  </m:oMath>
                </a14:m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51" y="4729790"/>
                <a:ext cx="2258823" cy="1798185"/>
              </a:xfrm>
              <a:prstGeom prst="rect">
                <a:avLst/>
              </a:prstGeom>
              <a:blipFill>
                <a:blip r:embed="rId11"/>
                <a:stretch>
                  <a:fillRect l="-6739" b="-50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슬라이드 번호 개체 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5104" y="488903"/>
            <a:ext cx="853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시공간 도표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en-US" altLang="ko-KR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Spacetime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Diagram)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94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469341" y="112143"/>
            <a:ext cx="11406088" cy="6655737"/>
            <a:chOff x="469341" y="112143"/>
            <a:chExt cx="11406088" cy="6655737"/>
          </a:xfrm>
        </p:grpSpPr>
        <p:grpSp>
          <p:nvGrpSpPr>
            <p:cNvPr id="2" name="그룹 6"/>
            <p:cNvGrpSpPr/>
            <p:nvPr/>
          </p:nvGrpSpPr>
          <p:grpSpPr>
            <a:xfrm>
              <a:off x="469341" y="112143"/>
              <a:ext cx="11366102" cy="6655737"/>
              <a:chOff x="323528" y="754880"/>
              <a:chExt cx="8172400" cy="5036398"/>
            </a:xfrm>
          </p:grpSpPr>
          <p:pic>
            <p:nvPicPr>
              <p:cNvPr id="39939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3528" y="764704"/>
                <a:ext cx="8172400" cy="5026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3923928" y="754880"/>
                <a:ext cx="3168352" cy="364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: </a:t>
                </a: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파리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- </a:t>
                </a: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리옹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(</a:t>
                </a:r>
                <a:r>
                  <a:rPr kumimoji="0" lang="en-US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1885(?))</a:t>
                </a:r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0003221" y="576259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(</a:t>
              </a:r>
              <a:r>
                <a:rPr kumimoji="0" lang="ko-KR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그림 </a:t>
              </a:r>
              <a:r>
                <a: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출처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: </a:t>
              </a:r>
              <a:r>
                <a:rPr kumimoji="0" lang="en-US" altLang="ko-KR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Hartle</a:t>
              </a:r>
              <a:r>
                <a:rPr kumimoji="0" lang="en-US" altLang="ko-K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)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82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0400" y="1066800"/>
            <a:ext cx="10515600" cy="11953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600" b="1" dirty="0"/>
              <a:t>세</a:t>
            </a:r>
            <a:r>
              <a:rPr lang="ko-KR" altLang="en-US" sz="3600" b="1" dirty="0" smtClean="0"/>
              <a:t>계선 연습</a:t>
            </a:r>
            <a:r>
              <a:rPr lang="en-US" altLang="ko-KR" sz="3600" b="1" dirty="0" smtClean="0"/>
              <a:t>(1): </a:t>
            </a:r>
            <a:r>
              <a:rPr lang="ko-KR" altLang="en-US" sz="3600" dirty="0" smtClean="0"/>
              <a:t>등속 운동</a:t>
            </a:r>
            <a:endParaRPr lang="en-US" sz="36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436" y="3439729"/>
            <a:ext cx="590817" cy="849300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36" y="3439729"/>
            <a:ext cx="650245" cy="849300"/>
          </a:xfrm>
          <a:prstGeom prst="rect">
            <a:avLst/>
          </a:prstGeom>
        </p:spPr>
      </p:pic>
      <p:sp>
        <p:nvSpPr>
          <p:cNvPr id="22" name="오른쪽 화살표 21"/>
          <p:cNvSpPr/>
          <p:nvPr/>
        </p:nvSpPr>
        <p:spPr>
          <a:xfrm>
            <a:off x="2266834" y="2886478"/>
            <a:ext cx="539866" cy="345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002175" y="2870989"/>
                <a:ext cx="1217834" cy="376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𝑉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ko-KR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일</m:t>
                    </m:r>
                  </m:oMath>
                </a14:m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정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175" y="2870989"/>
                <a:ext cx="1217834" cy="376257"/>
              </a:xfrm>
              <a:prstGeom prst="rect">
                <a:avLst/>
              </a:prstGeom>
              <a:blipFill>
                <a:blip r:embed="rId5"/>
                <a:stretch>
                  <a:fillRect l="-8500" t="-27419" r="-14500" b="-43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직선 화살표 연결선 24"/>
          <p:cNvCxnSpPr/>
          <p:nvPr/>
        </p:nvCxnSpPr>
        <p:spPr>
          <a:xfrm flipV="1">
            <a:off x="2571253" y="4022529"/>
            <a:ext cx="2305166" cy="4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881321" y="4276015"/>
                <a:ext cx="2951321" cy="370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ko-KR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속</m:t>
                      </m:r>
                      <m:r>
                        <a:rPr kumimoji="0" lang="ko-KR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도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ko-KR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시</m:t>
                      </m:r>
                      <m:r>
                        <a:rPr kumimoji="0" lang="ko-KR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간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𝑉𝑡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321" y="4276015"/>
                <a:ext cx="2951321" cy="370999"/>
              </a:xfrm>
              <a:prstGeom prst="rect">
                <a:avLst/>
              </a:prstGeom>
              <a:blipFill>
                <a:blip r:embed="rId6"/>
                <a:stretch>
                  <a:fillRect l="-1033" t="-8197" r="-1653" b="-278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reeform 76"/>
          <p:cNvSpPr>
            <a:spLocks/>
          </p:cNvSpPr>
          <p:nvPr/>
        </p:nvSpPr>
        <p:spPr bwMode="auto">
          <a:xfrm>
            <a:off x="7602682" y="2412323"/>
            <a:ext cx="9701" cy="3575734"/>
          </a:xfrm>
          <a:custGeom>
            <a:avLst/>
            <a:gdLst/>
            <a:ahLst/>
            <a:cxnLst>
              <a:cxn ang="0">
                <a:pos x="16" y="5631"/>
              </a:cxn>
              <a:cxn ang="0">
                <a:pos x="0" y="0"/>
              </a:cxn>
            </a:cxnLst>
            <a:rect l="0" t="0" r="r" b="b"/>
            <a:pathLst>
              <a:path w="16" h="5631">
                <a:moveTo>
                  <a:pt x="16" y="563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2" name="Freeform 71"/>
          <p:cNvSpPr>
            <a:spLocks/>
          </p:cNvSpPr>
          <p:nvPr/>
        </p:nvSpPr>
        <p:spPr bwMode="auto">
          <a:xfrm>
            <a:off x="6825052" y="2093961"/>
            <a:ext cx="1913044" cy="3981392"/>
          </a:xfrm>
          <a:custGeom>
            <a:avLst/>
            <a:gdLst/>
            <a:ahLst/>
            <a:cxnLst>
              <a:cxn ang="0">
                <a:pos x="0" y="5719"/>
              </a:cxn>
              <a:cxn ang="0">
                <a:pos x="3348" y="0"/>
              </a:cxn>
            </a:cxnLst>
            <a:rect l="0" t="0" r="r" b="b"/>
            <a:pathLst>
              <a:path w="3348" h="5719">
                <a:moveTo>
                  <a:pt x="0" y="5719"/>
                </a:moveTo>
                <a:lnTo>
                  <a:pt x="3348" y="0"/>
                </a:lnTo>
              </a:path>
            </a:pathLst>
          </a:custGeom>
          <a:noFill/>
          <a:ln w="9525">
            <a:solidFill>
              <a:srgbClr val="00B05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6463217" y="4189297"/>
            <a:ext cx="3871790" cy="307777"/>
            <a:chOff x="5076056" y="4765409"/>
            <a:chExt cx="3871790" cy="307777"/>
          </a:xfrm>
        </p:grpSpPr>
        <p:sp>
          <p:nvSpPr>
            <p:cNvPr id="49" name="Freeform 70"/>
            <p:cNvSpPr>
              <a:spLocks/>
            </p:cNvSpPr>
            <p:nvPr/>
          </p:nvSpPr>
          <p:spPr bwMode="auto">
            <a:xfrm flipV="1">
              <a:off x="5076056" y="4960384"/>
              <a:ext cx="3472865" cy="45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89" y="3"/>
                </a:cxn>
              </a:cxnLst>
              <a:rect l="0" t="0" r="r" b="b"/>
              <a:pathLst>
                <a:path w="4389" h="3">
                  <a:moveTo>
                    <a:pt x="0" y="0"/>
                  </a:moveTo>
                  <a:lnTo>
                    <a:pt x="4389" y="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/>
              <a:tailEnd type="triangle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8714064" y="4765409"/>
                  <a:ext cx="23378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4064" y="4765409"/>
                  <a:ext cx="233782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7895" r="-5263" b="-196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490313" y="1936156"/>
                <a:ext cx="1970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𝑡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313" y="1936156"/>
                <a:ext cx="197041" cy="307777"/>
              </a:xfrm>
              <a:prstGeom prst="rect">
                <a:avLst/>
              </a:prstGeom>
              <a:blipFill>
                <a:blip r:embed="rId8"/>
                <a:stretch>
                  <a:fillRect l="-18750" r="-15625" b="-8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078369" y="2210584"/>
                <a:ext cx="2275431" cy="5236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𝑉𝑡</m:t>
                    </m:r>
                  </m:oMath>
                </a14:m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ko-KR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</m:den>
                    </m:f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8369" y="2210584"/>
                <a:ext cx="2275431" cy="5236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타원 57"/>
          <p:cNvSpPr/>
          <p:nvPr/>
        </p:nvSpPr>
        <p:spPr>
          <a:xfrm>
            <a:off x="7577482" y="4394388"/>
            <a:ext cx="57459" cy="45719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70" name="그림 6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8065" y="4167861"/>
            <a:ext cx="237765" cy="329213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90313" y="4200190"/>
            <a:ext cx="231668" cy="3292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/>
              <p:cNvSpPr/>
              <p:nvPr/>
            </p:nvSpPr>
            <p:spPr>
              <a:xfrm>
                <a:off x="925695" y="4497074"/>
                <a:ext cx="81280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ko-KR" sz="2000" b="1" i="1" u="sng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2000" b="1" i="1" u="sng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𝒕</m:t>
                          </m:r>
                          <m:r>
                            <a:rPr kumimoji="0" lang="en-US" altLang="ko-KR" sz="2000" b="1" i="1" u="sng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ko-KR" sz="2000" b="1" i="1" u="sng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kumimoji="0" lang="en-US" altLang="ko-KR" sz="2000" b="1" i="1" u="sng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0,0</m:t>
                          </m:r>
                        </m:e>
                      </m:d>
                    </m:oMath>
                  </m:oMathPara>
                </a14:m>
                <a:endParaRPr kumimoji="0" lang="en-US" altLang="ko-KR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kumimoji="0" lang="en-US" altLang="ko-KR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kumimoji="0" lang="en-US" altLang="ko-KR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3</m:t>
                      </m:r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,0)</m:t>
                      </m:r>
                    </m:oMath>
                  </m:oMathPara>
                </a14:m>
                <a:endParaRPr kumimoji="0" lang="en-US" altLang="ko-KR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    </a:t>
                </a: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⋮</m:t>
                    </m:r>
                  </m:oMath>
                </a14:m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 </a:t>
                </a:r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" name="직사각형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95" y="4497074"/>
                <a:ext cx="812800" cy="1938992"/>
              </a:xfrm>
              <a:prstGeom prst="rect">
                <a:avLst/>
              </a:prstGeom>
              <a:blipFill>
                <a:blip r:embed="rId12"/>
                <a:stretch>
                  <a:fillRect l="-37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직사각형 23"/>
              <p:cNvSpPr/>
              <p:nvPr/>
            </p:nvSpPr>
            <p:spPr>
              <a:xfrm>
                <a:off x="1979336" y="4497074"/>
                <a:ext cx="1983063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ko-KR" sz="2000" b="1" i="1" u="sng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2000" b="1" i="1" u="sng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𝒕</m:t>
                          </m:r>
                          <m:r>
                            <a:rPr kumimoji="0" lang="en-US" altLang="ko-KR" sz="2000" b="1" i="1" u="sng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ko-KR" sz="2000" b="1" i="1" u="sng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kumimoji="0" lang="en-US" altLang="ko-KR" sz="2000" b="1" i="1" u="sng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0,0</m:t>
                          </m:r>
                        </m:e>
                      </m:d>
                    </m:oMath>
                  </m:oMathPara>
                </a14:m>
                <a:endParaRPr kumimoji="0" lang="en-US" altLang="ko-KR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0.5</m:t>
                        </m:r>
                      </m:e>
                    </m:d>
                  </m:oMath>
                </a14:m>
                <a:endParaRPr kumimoji="0" lang="en-US" altLang="ko-KR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1.0</m:t>
                        </m:r>
                      </m:e>
                    </m:d>
                  </m:oMath>
                </a14:m>
                <a:endParaRPr kumimoji="0" lang="en-US" altLang="ko-KR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            </a:t>
                </a: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3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1.5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0" lang="en-US" altLang="ko-KR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                  </a:t>
                </a: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⋮</m:t>
                    </m:r>
                  </m:oMath>
                </a14:m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 </a:t>
                </a:r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4" name="직사각형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336" y="4497074"/>
                <a:ext cx="1983063" cy="193899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직선 연결선 5"/>
          <p:cNvCxnSpPr/>
          <p:nvPr/>
        </p:nvCxnSpPr>
        <p:spPr>
          <a:xfrm>
            <a:off x="7558858" y="4033107"/>
            <a:ext cx="1006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>
            <a:off x="7558858" y="2953607"/>
            <a:ext cx="1006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7558858" y="3347307"/>
            <a:ext cx="1006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7558858" y="3677507"/>
            <a:ext cx="1006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05938" y="3873047"/>
                <a:ext cx="20037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938" y="3873047"/>
                <a:ext cx="200376" cy="307777"/>
              </a:xfrm>
              <a:prstGeom prst="rect">
                <a:avLst/>
              </a:prstGeom>
              <a:blipFill>
                <a:blip r:embed="rId14"/>
                <a:stretch>
                  <a:fillRect l="-30303" r="-27273" b="-58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275448" y="4572592"/>
                <a:ext cx="2003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448" y="4572592"/>
                <a:ext cx="200375" cy="307777"/>
              </a:xfrm>
              <a:prstGeom prst="rect">
                <a:avLst/>
              </a:prstGeom>
              <a:blipFill>
                <a:blip r:embed="rId15"/>
                <a:stretch>
                  <a:fillRect l="-31250" r="-31250" b="-58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917503" y="4582068"/>
                <a:ext cx="20037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7503" y="4582068"/>
                <a:ext cx="200376" cy="307777"/>
              </a:xfrm>
              <a:prstGeom prst="rect">
                <a:avLst/>
              </a:prstGeom>
              <a:blipFill>
                <a:blip r:embed="rId16"/>
                <a:stretch>
                  <a:fillRect l="-30303" r="-27273" b="-6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812597" y="4457762"/>
                <a:ext cx="6075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(0,0)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597" y="4457762"/>
                <a:ext cx="607539" cy="307777"/>
              </a:xfrm>
              <a:prstGeom prst="rect">
                <a:avLst/>
              </a:prstGeom>
              <a:blipFill>
                <a:blip r:embed="rId17"/>
                <a:stretch>
                  <a:fillRect l="-15152" t="-1961" r="-15152" b="-3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097187" y="2791072"/>
                <a:ext cx="2003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187" y="2791072"/>
                <a:ext cx="200375" cy="307777"/>
              </a:xfrm>
              <a:prstGeom prst="rect">
                <a:avLst/>
              </a:prstGeom>
              <a:blipFill>
                <a:blip r:embed="rId18"/>
                <a:stretch>
                  <a:fillRect l="-27273" r="-30303" b="-6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105938" y="3176718"/>
                <a:ext cx="2003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938" y="3176718"/>
                <a:ext cx="200375" cy="307777"/>
              </a:xfrm>
              <a:prstGeom prst="rect">
                <a:avLst/>
              </a:prstGeom>
              <a:blipFill>
                <a:blip r:embed="rId19"/>
                <a:stretch>
                  <a:fillRect l="-30303" r="-27273" b="-58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105938" y="3515556"/>
                <a:ext cx="2003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938" y="3515556"/>
                <a:ext cx="200375" cy="307777"/>
              </a:xfrm>
              <a:prstGeom prst="rect">
                <a:avLst/>
              </a:prstGeom>
              <a:blipFill>
                <a:blip r:embed="rId20"/>
                <a:stretch>
                  <a:fillRect l="-30303" r="-27273" b="-6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직선 연결선 10"/>
          <p:cNvCxnSpPr/>
          <p:nvPr/>
        </p:nvCxnSpPr>
        <p:spPr>
          <a:xfrm>
            <a:off x="8357996" y="4357867"/>
            <a:ext cx="0" cy="975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>
            <a:off x="8713596" y="4357867"/>
            <a:ext cx="0" cy="975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>
            <a:off x="9094596" y="4345167"/>
            <a:ext cx="0" cy="975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>
            <a:off x="9513696" y="4345167"/>
            <a:ext cx="0" cy="975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>
            <a:off x="7989696" y="4357867"/>
            <a:ext cx="0" cy="975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413508" y="4582068"/>
                <a:ext cx="2003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3508" y="4582068"/>
                <a:ext cx="200375" cy="307777"/>
              </a:xfrm>
              <a:prstGeom prst="rect">
                <a:avLst/>
              </a:prstGeom>
              <a:blipFill>
                <a:blip r:embed="rId21"/>
                <a:stretch>
                  <a:fillRect l="-30303" r="-30303" b="-8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011570" y="4572592"/>
                <a:ext cx="2003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1570" y="4572592"/>
                <a:ext cx="200375" cy="307777"/>
              </a:xfrm>
              <a:prstGeom prst="rect">
                <a:avLst/>
              </a:prstGeom>
              <a:blipFill>
                <a:blip r:embed="rId22"/>
                <a:stretch>
                  <a:fillRect l="-27273" r="-30303" b="-58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632460" y="4586694"/>
                <a:ext cx="2003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460" y="4586694"/>
                <a:ext cx="200375" cy="307777"/>
              </a:xfrm>
              <a:prstGeom prst="rect">
                <a:avLst/>
              </a:prstGeom>
              <a:blipFill>
                <a:blip r:embed="rId23"/>
                <a:stretch>
                  <a:fillRect l="-27273" r="-30303" b="-58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타원 11"/>
          <p:cNvSpPr/>
          <p:nvPr/>
        </p:nvSpPr>
        <p:spPr>
          <a:xfrm>
            <a:off x="7910493" y="3658635"/>
            <a:ext cx="8618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7969393" y="3703534"/>
            <a:ext cx="24571" cy="71371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7612383" y="3671335"/>
            <a:ext cx="371677" cy="669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36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0.19245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139 L 0.06419 -0.226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-1138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417 L -0.00026 -0.2201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0400" y="1066800"/>
            <a:ext cx="10515600" cy="11953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600" b="1" dirty="0"/>
              <a:t>세</a:t>
            </a:r>
            <a:r>
              <a:rPr lang="ko-KR" altLang="en-US" sz="3600" b="1" dirty="0" smtClean="0"/>
              <a:t>계선 연습</a:t>
            </a:r>
            <a:r>
              <a:rPr lang="en-US" altLang="ko-KR" sz="3600" b="1" dirty="0" smtClean="0"/>
              <a:t>(2): </a:t>
            </a:r>
            <a:r>
              <a:rPr lang="ko-KR" altLang="en-US" sz="3600" dirty="0" err="1" smtClean="0"/>
              <a:t>등가속</a:t>
            </a:r>
            <a:r>
              <a:rPr lang="ko-KR" altLang="en-US" sz="3600" dirty="0" smtClean="0"/>
              <a:t> 운동</a:t>
            </a:r>
            <a:endParaRPr lang="en-US" sz="36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297721" y="3251243"/>
                <a:ext cx="2877326" cy="1346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𝑣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)=</m:t>
                    </m:r>
                    <m:r>
                      <a:rPr kumimoji="0" lang="ko-KR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일</m:t>
                    </m:r>
                  </m:oMath>
                </a14:m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정하게 증가</a:t>
                </a:r>
                <a:endPara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  <a:sym typeface="Wingdings" panose="05000000000000000000" pitchFamily="2" charset="2"/>
                  </a:rPr>
                  <a:t>   </a:t>
                </a:r>
                <a14:m>
                  <m:oMath xmlns:m="http://schemas.openxmlformats.org/officeDocument/2006/math"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𝑎</m:t>
                    </m:r>
                    <m:sSup>
                      <m:sSup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p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721" y="3251243"/>
                <a:ext cx="2877326" cy="1346715"/>
              </a:xfrm>
              <a:prstGeom prst="rect">
                <a:avLst/>
              </a:prstGeom>
              <a:blipFill>
                <a:blip r:embed="rId3"/>
                <a:stretch>
                  <a:fillRect l="-6568" r="-5297" b="-22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오른쪽 화살표 65"/>
          <p:cNvSpPr/>
          <p:nvPr/>
        </p:nvSpPr>
        <p:spPr>
          <a:xfrm>
            <a:off x="1739746" y="2568828"/>
            <a:ext cx="282441" cy="188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직사각형 63"/>
              <p:cNvSpPr/>
              <p:nvPr/>
            </p:nvSpPr>
            <p:spPr>
              <a:xfrm>
                <a:off x="1653602" y="2149867"/>
                <a:ext cx="4293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𝑣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64" name="직사각형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602" y="2149867"/>
                <a:ext cx="42934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그룹 72"/>
          <p:cNvGrpSpPr/>
          <p:nvPr/>
        </p:nvGrpSpPr>
        <p:grpSpPr>
          <a:xfrm>
            <a:off x="5460293" y="2250011"/>
            <a:ext cx="4999037" cy="3349178"/>
            <a:chOff x="5802903" y="2181020"/>
            <a:chExt cx="4999037" cy="3349178"/>
          </a:xfrm>
        </p:grpSpPr>
        <p:pic>
          <p:nvPicPr>
            <p:cNvPr id="67" name="그림 6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02903" y="2716912"/>
              <a:ext cx="4572638" cy="280074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직사각형 67"/>
                <p:cNvSpPr/>
                <p:nvPr/>
              </p:nvSpPr>
              <p:spPr>
                <a:xfrm>
                  <a:off x="5802903" y="2181020"/>
                  <a:ext cx="38292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oMath>
                    </m:oMathPara>
                  </a14:m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8" name="직사각형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2903" y="2181020"/>
                  <a:ext cx="382925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직사각형 68"/>
                <p:cNvSpPr/>
                <p:nvPr/>
              </p:nvSpPr>
              <p:spPr>
                <a:xfrm>
                  <a:off x="10375541" y="5068533"/>
                  <a:ext cx="42639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oMath>
                    </m:oMathPara>
                  </a14:m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9" name="직사각형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75541" y="5068533"/>
                  <a:ext cx="426399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0" name="그룹 99"/>
          <p:cNvGrpSpPr/>
          <p:nvPr/>
        </p:nvGrpSpPr>
        <p:grpSpPr>
          <a:xfrm>
            <a:off x="5460293" y="2245212"/>
            <a:ext cx="5098393" cy="3373727"/>
            <a:chOff x="5695905" y="2486079"/>
            <a:chExt cx="5098393" cy="3373727"/>
          </a:xfrm>
        </p:grpSpPr>
        <p:pic>
          <p:nvPicPr>
            <p:cNvPr id="74" name="그림 7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95905" y="3024187"/>
              <a:ext cx="4572638" cy="280074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직사각형 81"/>
                <p:cNvSpPr/>
                <p:nvPr/>
              </p:nvSpPr>
              <p:spPr>
                <a:xfrm>
                  <a:off x="5695905" y="2486079"/>
                  <a:ext cx="38292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oMath>
                    </m:oMathPara>
                  </a14:m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2" name="직사각형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5905" y="2486079"/>
                  <a:ext cx="382925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직사각형 82"/>
                <p:cNvSpPr/>
                <p:nvPr/>
              </p:nvSpPr>
              <p:spPr>
                <a:xfrm>
                  <a:off x="10367899" y="5398141"/>
                  <a:ext cx="42639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oMath>
                    </m:oMathPara>
                  </a14:m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3" name="직사각형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7899" y="5398141"/>
                  <a:ext cx="426399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직선 연결선 84"/>
            <p:cNvCxnSpPr/>
            <p:nvPr/>
          </p:nvCxnSpPr>
          <p:spPr>
            <a:xfrm>
              <a:off x="5918200" y="5628847"/>
              <a:ext cx="4191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직선 연결선 92"/>
            <p:cNvCxnSpPr/>
            <p:nvPr/>
          </p:nvCxnSpPr>
          <p:spPr>
            <a:xfrm>
              <a:off x="8997834" y="3546047"/>
              <a:ext cx="4191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직선 연결선 93"/>
            <p:cNvCxnSpPr/>
            <p:nvPr/>
          </p:nvCxnSpPr>
          <p:spPr>
            <a:xfrm>
              <a:off x="7271024" y="4244547"/>
              <a:ext cx="4191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직선 연결선 94"/>
            <p:cNvCxnSpPr/>
            <p:nvPr/>
          </p:nvCxnSpPr>
          <p:spPr>
            <a:xfrm>
              <a:off x="6235700" y="4955747"/>
              <a:ext cx="4191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타원 96"/>
          <p:cNvSpPr/>
          <p:nvPr/>
        </p:nvSpPr>
        <p:spPr>
          <a:xfrm>
            <a:off x="1361512" y="2569004"/>
            <a:ext cx="162488" cy="194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91557" y="5021195"/>
            <a:ext cx="1839048" cy="1227098"/>
            <a:chOff x="691557" y="5021195"/>
            <a:chExt cx="1839048" cy="12270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직사각형 56"/>
                <p:cNvSpPr/>
                <p:nvPr/>
              </p:nvSpPr>
              <p:spPr>
                <a:xfrm>
                  <a:off x="691557" y="5601962"/>
                  <a:ext cx="1188018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ko-KR" altLang="en-US" sz="2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50" charset="-127"/>
                      <a:cs typeface="+mn-cs"/>
                    </a:rPr>
                    <a:t>막대</a:t>
                  </a:r>
                  <a:r>
                    <a:rPr kumimoji="0" lang="en-US" altLang="ko-KR" sz="2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50" charset="-127"/>
                      <a:cs typeface="+mn-cs"/>
                    </a:rPr>
                    <a:t>: </a:t>
                  </a:r>
                  <a14:m>
                    <m:oMath xmlns:m="http://schemas.openxmlformats.org/officeDocument/2006/math"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𝐿</m:t>
                      </m:r>
                    </m:oMath>
                  </a14:m>
                  <a:r>
                    <a:rPr kumimoji="0" lang="en-US" altLang="ko-KR" sz="2400" b="0" i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맑은 고딕" panose="020B0503020000020004" pitchFamily="50" charset="-127"/>
                      <a:cs typeface="+mn-cs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7" name="직사각형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557" y="5601962"/>
                  <a:ext cx="1188018" cy="646331"/>
                </a:xfrm>
                <a:prstGeom prst="rect">
                  <a:avLst/>
                </a:prstGeom>
                <a:blipFill>
                  <a:blip r:embed="rId12"/>
                  <a:stretch>
                    <a:fillRect l="-7692" b="-1226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직선 연결선 91"/>
            <p:cNvCxnSpPr/>
            <p:nvPr/>
          </p:nvCxnSpPr>
          <p:spPr>
            <a:xfrm>
              <a:off x="1408555" y="5514429"/>
              <a:ext cx="4191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오른쪽 화살표 97"/>
            <p:cNvSpPr/>
            <p:nvPr/>
          </p:nvSpPr>
          <p:spPr>
            <a:xfrm>
              <a:off x="2187401" y="5440156"/>
              <a:ext cx="282441" cy="1886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직사각형 98"/>
                <p:cNvSpPr/>
                <p:nvPr/>
              </p:nvSpPr>
              <p:spPr>
                <a:xfrm>
                  <a:off x="2101257" y="5021195"/>
                  <a:ext cx="42934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𝑣</m:t>
                        </m:r>
                      </m:oMath>
                    </m:oMathPara>
                  </a14:m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9" name="직사각형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1257" y="5021195"/>
                  <a:ext cx="429348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1908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660400" y="1066800"/>
                <a:ext cx="10515600" cy="1195388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ko-KR" altLang="en-US" sz="3600" b="1" dirty="0" smtClean="0"/>
                  <a:t>세계선 연습</a:t>
                </a:r>
                <a:r>
                  <a:rPr lang="en-US" altLang="ko-KR" sz="3600" b="1" dirty="0" smtClean="0"/>
                  <a:t>(3):</a:t>
                </a:r>
                <a:r>
                  <a:rPr lang="ko-KR" altLang="en-US" sz="3600" dirty="0" smtClean="0"/>
                  <a:t> 빛의 경로</a:t>
                </a:r>
                <a:r>
                  <a:rPr lang="en-US" altLang="ko-KR" sz="3600" dirty="0"/>
                  <a:t>(</a:t>
                </a:r>
                <a14:m>
                  <m:oMath xmlns:m="http://schemas.openxmlformats.org/officeDocument/2006/math">
                    <m:r>
                      <a:rPr lang="en-US" altLang="ko-KR" sz="3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ko-KR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3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600" dirty="0" smtClean="0"/>
                  <a:t>)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60400" y="1066800"/>
                <a:ext cx="10515600" cy="1195388"/>
              </a:xfrm>
              <a:blipFill>
                <a:blip r:embed="rId2"/>
                <a:stretch>
                  <a:fillRect l="-156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76"/>
          <p:cNvSpPr>
            <a:spLocks/>
          </p:cNvSpPr>
          <p:nvPr/>
        </p:nvSpPr>
        <p:spPr bwMode="auto">
          <a:xfrm>
            <a:off x="7950479" y="2780616"/>
            <a:ext cx="9701" cy="3575734"/>
          </a:xfrm>
          <a:custGeom>
            <a:avLst/>
            <a:gdLst/>
            <a:ahLst/>
            <a:cxnLst>
              <a:cxn ang="0">
                <a:pos x="16" y="5631"/>
              </a:cxn>
              <a:cxn ang="0">
                <a:pos x="0" y="0"/>
              </a:cxn>
            </a:cxnLst>
            <a:rect l="0" t="0" r="r" b="b"/>
            <a:pathLst>
              <a:path w="16" h="5631">
                <a:moveTo>
                  <a:pt x="16" y="563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6658614" y="4557590"/>
            <a:ext cx="3732090" cy="307777"/>
            <a:chOff x="5076056" y="4765409"/>
            <a:chExt cx="3732090" cy="307777"/>
          </a:xfrm>
        </p:grpSpPr>
        <p:sp>
          <p:nvSpPr>
            <p:cNvPr id="13" name="Freeform 70"/>
            <p:cNvSpPr>
              <a:spLocks/>
            </p:cNvSpPr>
            <p:nvPr/>
          </p:nvSpPr>
          <p:spPr bwMode="auto">
            <a:xfrm flipV="1">
              <a:off x="5076056" y="4960384"/>
              <a:ext cx="3472865" cy="45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89" y="3"/>
                </a:cxn>
              </a:cxnLst>
              <a:rect l="0" t="0" r="r" b="b"/>
              <a:pathLst>
                <a:path w="4389" h="3">
                  <a:moveTo>
                    <a:pt x="0" y="0"/>
                  </a:moveTo>
                  <a:lnTo>
                    <a:pt x="4389" y="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/>
              <a:tailEnd type="triangle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8574364" y="4765409"/>
                  <a:ext cx="23378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4364" y="4765409"/>
                  <a:ext cx="233782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7692" r="-2564" b="-2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38110" y="2304449"/>
                <a:ext cx="1970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𝑡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110" y="2304449"/>
                <a:ext cx="197041" cy="307777"/>
              </a:xfrm>
              <a:prstGeom prst="rect">
                <a:avLst/>
              </a:prstGeom>
              <a:blipFill>
                <a:blip r:embed="rId5"/>
                <a:stretch>
                  <a:fillRect l="-18750" r="-15625" b="-58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949074" y="2134252"/>
                <a:ext cx="16215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𝑐𝑡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9074" y="2134252"/>
                <a:ext cx="1621534" cy="369332"/>
              </a:xfrm>
              <a:prstGeom prst="rect">
                <a:avLst/>
              </a:prstGeom>
              <a:blipFill>
                <a:blip r:embed="rId6"/>
                <a:stretch>
                  <a:fillRect l="-752" r="-376" b="-163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타원 17"/>
          <p:cNvSpPr/>
          <p:nvPr/>
        </p:nvSpPr>
        <p:spPr>
          <a:xfrm>
            <a:off x="7897036" y="4733540"/>
            <a:ext cx="110122" cy="1131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직선 화살표 연결선 3"/>
          <p:cNvCxnSpPr/>
          <p:nvPr/>
        </p:nvCxnSpPr>
        <p:spPr>
          <a:xfrm flipV="1">
            <a:off x="6923313" y="3847903"/>
            <a:ext cx="3446569" cy="13357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/>
          <p:cNvGrpSpPr/>
          <p:nvPr/>
        </p:nvGrpSpPr>
        <p:grpSpPr>
          <a:xfrm>
            <a:off x="1286514" y="3800467"/>
            <a:ext cx="3732090" cy="307777"/>
            <a:chOff x="5076056" y="4765409"/>
            <a:chExt cx="3732090" cy="307777"/>
          </a:xfrm>
        </p:grpSpPr>
        <p:sp>
          <p:nvSpPr>
            <p:cNvPr id="27" name="Freeform 70"/>
            <p:cNvSpPr>
              <a:spLocks/>
            </p:cNvSpPr>
            <p:nvPr/>
          </p:nvSpPr>
          <p:spPr bwMode="auto">
            <a:xfrm flipV="1">
              <a:off x="5076056" y="4960384"/>
              <a:ext cx="3472865" cy="45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89" y="3"/>
                </a:cxn>
              </a:cxnLst>
              <a:rect l="0" t="0" r="r" b="b"/>
              <a:pathLst>
                <a:path w="4389" h="3">
                  <a:moveTo>
                    <a:pt x="0" y="0"/>
                  </a:moveTo>
                  <a:lnTo>
                    <a:pt x="4389" y="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/>
              <a:tailEnd type="triangle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8574364" y="4765409"/>
                  <a:ext cx="23378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4364" y="4765409"/>
                  <a:ext cx="233782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7692" r="-2564" b="-2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타원 28"/>
          <p:cNvSpPr/>
          <p:nvPr/>
        </p:nvSpPr>
        <p:spPr>
          <a:xfrm>
            <a:off x="2220136" y="3973431"/>
            <a:ext cx="110122" cy="1131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1585136" y="3973431"/>
            <a:ext cx="110122" cy="1131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2613836" y="3973431"/>
            <a:ext cx="110122" cy="11316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533400" y="4405924"/>
                <a:ext cx="235789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=−2,</m:t>
                    </m:r>
                  </m:oMath>
                </a14:m>
                <a:r>
                  <a:rPr kumimoji="0" lang="en-US" altLang="ko-KR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50" charset="-127"/>
                    <a:cs typeface="+mn-cs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0,</m:t>
                    </m:r>
                  </m:oMath>
                </a14:m>
                <a:r>
                  <a:rPr kumimoji="0" lang="en-US" altLang="ko-KR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50" charset="-127"/>
                    <a:cs typeface="+mn-cs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1</m:t>
                    </m:r>
                  </m:oMath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405924"/>
                <a:ext cx="2357890" cy="461665"/>
              </a:xfrm>
              <a:prstGeom prst="rect">
                <a:avLst/>
              </a:prstGeom>
              <a:blipFill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타원 31"/>
          <p:cNvSpPr/>
          <p:nvPr/>
        </p:nvSpPr>
        <p:spPr>
          <a:xfrm>
            <a:off x="8392336" y="4720840"/>
            <a:ext cx="110122" cy="11316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직선 화살표 연결선 32"/>
          <p:cNvCxnSpPr/>
          <p:nvPr/>
        </p:nvCxnSpPr>
        <p:spPr>
          <a:xfrm flipV="1">
            <a:off x="7182203" y="3928991"/>
            <a:ext cx="3446569" cy="13357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타원 33"/>
          <p:cNvSpPr/>
          <p:nvPr/>
        </p:nvSpPr>
        <p:spPr>
          <a:xfrm>
            <a:off x="6893736" y="4733540"/>
            <a:ext cx="110122" cy="1131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직선 화살표 연결선 34"/>
          <p:cNvCxnSpPr/>
          <p:nvPr/>
        </p:nvCxnSpPr>
        <p:spPr>
          <a:xfrm flipV="1">
            <a:off x="6672253" y="3563615"/>
            <a:ext cx="3446569" cy="13357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/>
              <p:cNvSpPr/>
              <p:nvPr/>
            </p:nvSpPr>
            <p:spPr>
              <a:xfrm>
                <a:off x="6635346" y="4846705"/>
                <a:ext cx="49885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−2</m:t>
                      </m:r>
                    </m:oMath>
                  </m:oMathPara>
                </a14:m>
                <a:endPara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8" name="직사각형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346" y="4846705"/>
                <a:ext cx="498855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직사각형 35"/>
              <p:cNvSpPr/>
              <p:nvPr/>
            </p:nvSpPr>
            <p:spPr>
              <a:xfrm>
                <a:off x="7782472" y="4826101"/>
                <a:ext cx="34496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6" name="직사각형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472" y="4826101"/>
                <a:ext cx="344966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직사각형 36"/>
              <p:cNvSpPr/>
              <p:nvPr/>
            </p:nvSpPr>
            <p:spPr>
              <a:xfrm>
                <a:off x="8273629" y="4842902"/>
                <a:ext cx="34496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7" name="직사각형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629" y="4842902"/>
                <a:ext cx="344966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00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 L 0.14779 -0.0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3" y="-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0.14778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3" y="-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0.14779 -0.00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3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14935 -0.103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-5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14935 -0.103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-518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0.14935 -0.103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 animBg="1"/>
      <p:bldP spid="30" grpId="0" animBg="1"/>
      <p:bldP spid="31" grpId="0" animBg="1"/>
      <p:bldP spid="32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660400" y="1166948"/>
                <a:ext cx="10515600" cy="787889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3200" b="1" dirty="0" smtClean="0"/>
                  <a:t>-  </a:t>
                </a:r>
                <a:r>
                  <a:rPr lang="ko-KR" altLang="en-US" sz="3200" b="1" dirty="0" smtClean="0"/>
                  <a:t>시간 축의 척도 변경</a:t>
                </a:r>
                <a:r>
                  <a:rPr lang="en-US" altLang="ko-KR" sz="3200" b="1" dirty="0" smtClean="0"/>
                  <a:t>:   </a:t>
                </a:r>
                <a14:m>
                  <m:oMath xmlns:m="http://schemas.openxmlformats.org/officeDocument/2006/math">
                    <m:r>
                      <a:rPr lang="en-US" altLang="ko-KR" sz="3200" b="0" i="1" smtClean="0">
                        <a:latin typeface="Cambria Math" panose="02040503050406030204" pitchFamily="18" charset="0"/>
                      </a:rPr>
                      <m:t>𝑉𝑡</m:t>
                    </m:r>
                    <m:r>
                      <a:rPr lang="en-US" altLang="ko-K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ko-KR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ko-K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sz="3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60400" y="1166948"/>
                <a:ext cx="10515600" cy="787889"/>
              </a:xfrm>
              <a:blipFill>
                <a:blip r:embed="rId2"/>
                <a:stretch>
                  <a:fillRect l="-1449" t="-1538"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76"/>
          <p:cNvSpPr>
            <a:spLocks/>
          </p:cNvSpPr>
          <p:nvPr/>
        </p:nvSpPr>
        <p:spPr bwMode="auto">
          <a:xfrm>
            <a:off x="1902487" y="2703723"/>
            <a:ext cx="9701" cy="3575734"/>
          </a:xfrm>
          <a:custGeom>
            <a:avLst/>
            <a:gdLst/>
            <a:ahLst/>
            <a:cxnLst>
              <a:cxn ang="0">
                <a:pos x="16" y="5631"/>
              </a:cxn>
              <a:cxn ang="0">
                <a:pos x="0" y="0"/>
              </a:cxn>
            </a:cxnLst>
            <a:rect l="0" t="0" r="r" b="b"/>
            <a:pathLst>
              <a:path w="16" h="5631">
                <a:moveTo>
                  <a:pt x="16" y="563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763022" y="4480697"/>
            <a:ext cx="3732090" cy="307777"/>
            <a:chOff x="5076056" y="4765409"/>
            <a:chExt cx="3732090" cy="307777"/>
          </a:xfrm>
        </p:grpSpPr>
        <p:sp>
          <p:nvSpPr>
            <p:cNvPr id="13" name="Freeform 70"/>
            <p:cNvSpPr>
              <a:spLocks/>
            </p:cNvSpPr>
            <p:nvPr/>
          </p:nvSpPr>
          <p:spPr bwMode="auto">
            <a:xfrm flipV="1">
              <a:off x="5076056" y="4960384"/>
              <a:ext cx="3472865" cy="45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89" y="3"/>
                </a:cxn>
              </a:cxnLst>
              <a:rect l="0" t="0" r="r" b="b"/>
              <a:pathLst>
                <a:path w="4389" h="3">
                  <a:moveTo>
                    <a:pt x="0" y="0"/>
                  </a:moveTo>
                  <a:lnTo>
                    <a:pt x="4389" y="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/>
              <a:tailEnd type="triangle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8574364" y="4765409"/>
                  <a:ext cx="23378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4364" y="4765409"/>
                  <a:ext cx="233782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7692" r="-2564" b="-2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90118" y="2227556"/>
                <a:ext cx="1970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𝑡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118" y="2227556"/>
                <a:ext cx="197041" cy="307777"/>
              </a:xfrm>
              <a:prstGeom prst="rect">
                <a:avLst/>
              </a:prstGeom>
              <a:blipFill>
                <a:blip r:embed="rId5"/>
                <a:stretch>
                  <a:fillRect l="-18750" r="-15625" b="-58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83510" y="3045745"/>
                <a:ext cx="9523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𝑐𝑡</m:t>
                      </m:r>
                    </m:oMath>
                  </m:oMathPara>
                </a14:m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510" y="3045745"/>
                <a:ext cx="952377" cy="369332"/>
              </a:xfrm>
              <a:prstGeom prst="rect">
                <a:avLst/>
              </a:prstGeom>
              <a:blipFill>
                <a:blip r:embed="rId6"/>
                <a:stretch>
                  <a:fillRect l="-2564" r="-3205" b="-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직선 화살표 연결선 3"/>
          <p:cNvCxnSpPr/>
          <p:nvPr/>
        </p:nvCxnSpPr>
        <p:spPr>
          <a:xfrm flipV="1">
            <a:off x="814761" y="3791522"/>
            <a:ext cx="3446569" cy="13357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76"/>
          <p:cNvSpPr>
            <a:spLocks/>
          </p:cNvSpPr>
          <p:nvPr/>
        </p:nvSpPr>
        <p:spPr bwMode="auto">
          <a:xfrm>
            <a:off x="7269916" y="2692830"/>
            <a:ext cx="9701" cy="3575734"/>
          </a:xfrm>
          <a:custGeom>
            <a:avLst/>
            <a:gdLst/>
            <a:ahLst/>
            <a:cxnLst>
              <a:cxn ang="0">
                <a:pos x="16" y="5631"/>
              </a:cxn>
              <a:cxn ang="0">
                <a:pos x="0" y="0"/>
              </a:cxn>
            </a:cxnLst>
            <a:rect l="0" t="0" r="r" b="b"/>
            <a:pathLst>
              <a:path w="16" h="5631">
                <a:moveTo>
                  <a:pt x="16" y="563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6130451" y="4469804"/>
            <a:ext cx="3732090" cy="307777"/>
            <a:chOff x="5076056" y="4765409"/>
            <a:chExt cx="3732090" cy="307777"/>
          </a:xfrm>
        </p:grpSpPr>
        <p:sp>
          <p:nvSpPr>
            <p:cNvPr id="22" name="Freeform 70"/>
            <p:cNvSpPr>
              <a:spLocks/>
            </p:cNvSpPr>
            <p:nvPr/>
          </p:nvSpPr>
          <p:spPr bwMode="auto">
            <a:xfrm flipV="1">
              <a:off x="5076056" y="4960384"/>
              <a:ext cx="3472865" cy="45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89" y="3"/>
                </a:cxn>
              </a:cxnLst>
              <a:rect l="0" t="0" r="r" b="b"/>
              <a:pathLst>
                <a:path w="4389" h="3">
                  <a:moveTo>
                    <a:pt x="0" y="0"/>
                  </a:moveTo>
                  <a:lnTo>
                    <a:pt x="4389" y="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/>
              <a:tailEnd type="triangle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8574364" y="4765409"/>
                  <a:ext cx="23378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4364" y="4765409"/>
                  <a:ext cx="233782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7692" r="-2564" b="-2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592373" y="2222540"/>
                <a:ext cx="75777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𝑐𝑡</m:t>
                      </m:r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</m:acc>
                    </m:oMath>
                  </m:oMathPara>
                </a14:m>
                <a:endParaRPr kumimoji="0" lang="ko-KR" alt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373" y="2222540"/>
                <a:ext cx="757772" cy="307777"/>
              </a:xfrm>
              <a:prstGeom prst="rect">
                <a:avLst/>
              </a:prstGeom>
              <a:blipFill>
                <a:blip r:embed="rId7"/>
                <a:stretch>
                  <a:fillRect l="-4000" t="-10000" r="-45600" b="-8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직선 화살표 연결선 25"/>
          <p:cNvCxnSpPr/>
          <p:nvPr/>
        </p:nvCxnSpPr>
        <p:spPr>
          <a:xfrm flipV="1">
            <a:off x="6345449" y="2876714"/>
            <a:ext cx="2905712" cy="26724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45003" y="4418487"/>
                <a:ext cx="381450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45</m:t>
                          </m:r>
                        </m:e>
                        <m:sup>
                          <m: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003" y="4418487"/>
                <a:ext cx="381450" cy="283219"/>
              </a:xfrm>
              <a:prstGeom prst="rect">
                <a:avLst/>
              </a:prstGeom>
              <a:blipFill>
                <a:blip r:embed="rId8"/>
                <a:stretch>
                  <a:fillRect l="-14516" t="-4348" r="-8065" b="-86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204944" y="2334391"/>
                <a:ext cx="8113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</m:acc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944" y="2334391"/>
                <a:ext cx="811311" cy="369332"/>
              </a:xfrm>
              <a:prstGeom prst="rect">
                <a:avLst/>
              </a:prstGeom>
              <a:blipFill>
                <a:blip r:embed="rId9"/>
                <a:stretch>
                  <a:fillRect l="-5263" t="-11475" r="-1504" b="-491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330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0441" y="376761"/>
            <a:ext cx="10515600" cy="11953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b="1" dirty="0"/>
              <a:t>세</a:t>
            </a:r>
            <a:r>
              <a:rPr lang="ko-KR" altLang="en-US" sz="3200" b="1" dirty="0" smtClean="0"/>
              <a:t>계선 연습</a:t>
            </a:r>
            <a:r>
              <a:rPr lang="en-US" altLang="ko-KR" sz="3200" b="1" dirty="0" smtClean="0"/>
              <a:t>(4):</a:t>
            </a:r>
            <a:r>
              <a:rPr lang="ko-KR" altLang="en-US" sz="3200" dirty="0" smtClean="0"/>
              <a:t> 평면에서의 빛</a:t>
            </a:r>
            <a:endParaRPr lang="en-US" sz="32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660612" y="635725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590027" y="3536404"/>
            <a:ext cx="3911600" cy="1892300"/>
          </a:xfrm>
          <a:prstGeom prst="parallelogram">
            <a:avLst>
              <a:gd name="adj" fmla="val 3144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1713589" y="4184347"/>
            <a:ext cx="1460500" cy="5496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2012039" y="4315910"/>
            <a:ext cx="863600" cy="2865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1415139" y="3934514"/>
            <a:ext cx="210185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2408225" y="4431694"/>
            <a:ext cx="56962" cy="569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5081426" y="3542455"/>
            <a:ext cx="3911600" cy="1892300"/>
          </a:xfrm>
          <a:prstGeom prst="parallelogram">
            <a:avLst>
              <a:gd name="adj" fmla="val 3144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6204988" y="3257299"/>
            <a:ext cx="1481848" cy="5496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6524786" y="3793043"/>
            <a:ext cx="863600" cy="2865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5888768" y="2571414"/>
            <a:ext cx="210185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6899624" y="4437745"/>
            <a:ext cx="56962" cy="569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76"/>
          <p:cNvSpPr>
            <a:spLocks/>
          </p:cNvSpPr>
          <p:nvPr/>
        </p:nvSpPr>
        <p:spPr bwMode="auto">
          <a:xfrm>
            <a:off x="6916050" y="894534"/>
            <a:ext cx="9701" cy="3575734"/>
          </a:xfrm>
          <a:custGeom>
            <a:avLst/>
            <a:gdLst/>
            <a:ahLst/>
            <a:cxnLst>
              <a:cxn ang="0">
                <a:pos x="16" y="5631"/>
              </a:cxn>
              <a:cxn ang="0">
                <a:pos x="0" y="0"/>
              </a:cxn>
            </a:cxnLst>
            <a:rect l="0" t="0" r="r" b="b"/>
            <a:pathLst>
              <a:path w="16" h="5631">
                <a:moveTo>
                  <a:pt x="16" y="563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4993306" y="4247883"/>
            <a:ext cx="4664663" cy="307777"/>
            <a:chOff x="5076056" y="4765409"/>
            <a:chExt cx="3732090" cy="307777"/>
          </a:xfrm>
        </p:grpSpPr>
        <p:sp>
          <p:nvSpPr>
            <p:cNvPr id="33" name="Freeform 70"/>
            <p:cNvSpPr>
              <a:spLocks/>
            </p:cNvSpPr>
            <p:nvPr/>
          </p:nvSpPr>
          <p:spPr bwMode="auto">
            <a:xfrm flipV="1">
              <a:off x="5076056" y="4960384"/>
              <a:ext cx="3472865" cy="45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89" y="3"/>
                </a:cxn>
              </a:cxnLst>
              <a:rect l="0" t="0" r="r" b="b"/>
              <a:pathLst>
                <a:path w="4389" h="3">
                  <a:moveTo>
                    <a:pt x="0" y="0"/>
                  </a:moveTo>
                  <a:lnTo>
                    <a:pt x="4389" y="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/>
              <a:tailEnd type="triangle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8574364" y="4765409"/>
                  <a:ext cx="23378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34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4364" y="4765409"/>
                  <a:ext cx="233782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7692" r="-2564" b="-2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803681" y="418367"/>
                <a:ext cx="21627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rPr>
                  <a:t>c</a:t>
                </a: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𝑡</m:t>
                    </m:r>
                  </m:oMath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34" charset="-127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681" y="418367"/>
                <a:ext cx="216278" cy="307777"/>
              </a:xfrm>
              <a:prstGeom prst="rect">
                <a:avLst/>
              </a:prstGeom>
              <a:blipFill>
                <a:blip r:embed="rId5"/>
                <a:stretch>
                  <a:fillRect l="-69444" t="-26000" r="-33333" b="-5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직선 화살표 연결선 35"/>
          <p:cNvCxnSpPr/>
          <p:nvPr/>
        </p:nvCxnSpPr>
        <p:spPr>
          <a:xfrm flipV="1">
            <a:off x="6204988" y="2305475"/>
            <a:ext cx="2592972" cy="30250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70"/>
          <p:cNvSpPr>
            <a:spLocks/>
          </p:cNvSpPr>
          <p:nvPr/>
        </p:nvSpPr>
        <p:spPr bwMode="auto">
          <a:xfrm rot="17443229">
            <a:off x="5255474" y="4492168"/>
            <a:ext cx="3337692" cy="48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89" y="3"/>
              </a:cxn>
            </a:cxnLst>
            <a:rect l="0" t="0" r="r" b="b"/>
            <a:pathLst>
              <a:path w="4389" h="3">
                <a:moveTo>
                  <a:pt x="0" y="0"/>
                </a:moveTo>
                <a:lnTo>
                  <a:pt x="4389" y="3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 type="none"/>
            <a:tailEnd type="triangl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553922" y="2767887"/>
                <a:ext cx="23839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34" charset="-127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922" y="2767887"/>
                <a:ext cx="238399" cy="307777"/>
              </a:xfrm>
              <a:prstGeom prst="rect">
                <a:avLst/>
              </a:prstGeom>
              <a:blipFill>
                <a:blip r:embed="rId6"/>
                <a:stretch>
                  <a:fillRect l="-20513" r="-17949" b="-274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직선 화살표 연결선 41"/>
          <p:cNvCxnSpPr/>
          <p:nvPr/>
        </p:nvCxnSpPr>
        <p:spPr>
          <a:xfrm flipH="1" flipV="1">
            <a:off x="4957641" y="2139647"/>
            <a:ext cx="2501065" cy="29553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타원 44"/>
          <p:cNvSpPr/>
          <p:nvPr/>
        </p:nvSpPr>
        <p:spPr>
          <a:xfrm>
            <a:off x="5034771" y="1621759"/>
            <a:ext cx="3813635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2" name="그룹 61"/>
          <p:cNvGrpSpPr/>
          <p:nvPr/>
        </p:nvGrpSpPr>
        <p:grpSpPr>
          <a:xfrm>
            <a:off x="9480919" y="1003302"/>
            <a:ext cx="2530244" cy="2803669"/>
            <a:chOff x="9519019" y="1003302"/>
            <a:chExt cx="2530244" cy="2803669"/>
          </a:xfrm>
        </p:grpSpPr>
        <p:grpSp>
          <p:nvGrpSpPr>
            <p:cNvPr id="60" name="그룹 59"/>
            <p:cNvGrpSpPr/>
            <p:nvPr/>
          </p:nvGrpSpPr>
          <p:grpSpPr>
            <a:xfrm>
              <a:off x="9681856" y="1003302"/>
              <a:ext cx="1829015" cy="2073388"/>
              <a:chOff x="9681856" y="1003302"/>
              <a:chExt cx="1829015" cy="2073388"/>
            </a:xfrm>
          </p:grpSpPr>
          <p:sp>
            <p:nvSpPr>
              <p:cNvPr id="48" name="Oval 15"/>
              <p:cNvSpPr>
                <a:spLocks noChangeArrowheads="1"/>
              </p:cNvSpPr>
              <p:nvPr/>
            </p:nvSpPr>
            <p:spPr bwMode="auto">
              <a:xfrm>
                <a:off x="9681856" y="1003302"/>
                <a:ext cx="1829015" cy="22831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9" name="AutoShape 14"/>
              <p:cNvSpPr>
                <a:spLocks noChangeShapeType="1"/>
              </p:cNvSpPr>
              <p:nvPr/>
            </p:nvSpPr>
            <p:spPr bwMode="auto">
              <a:xfrm>
                <a:off x="9681856" y="1117460"/>
                <a:ext cx="1829015" cy="1829505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 type="stealth" w="med" len="med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0" name="AutoShape 13"/>
              <p:cNvSpPr>
                <a:spLocks noChangeShapeType="1"/>
              </p:cNvSpPr>
              <p:nvPr/>
            </p:nvSpPr>
            <p:spPr bwMode="auto">
              <a:xfrm flipH="1">
                <a:off x="9796775" y="1117460"/>
                <a:ext cx="1711110" cy="1829505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 type="stealth" w="med" len="med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1" name="Freeform 8"/>
              <p:cNvSpPr>
                <a:spLocks/>
              </p:cNvSpPr>
              <p:nvPr/>
            </p:nvSpPr>
            <p:spPr bwMode="auto">
              <a:xfrm>
                <a:off x="9796776" y="2946964"/>
                <a:ext cx="1707379" cy="1297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8" y="69"/>
                  </a:cxn>
                  <a:cxn ang="0">
                    <a:pos x="468" y="143"/>
                  </a:cxn>
                  <a:cxn ang="0">
                    <a:pos x="1263" y="202"/>
                  </a:cxn>
                  <a:cxn ang="0">
                    <a:pos x="2148" y="128"/>
                  </a:cxn>
                  <a:cxn ang="0">
                    <a:pos x="2508" y="84"/>
                  </a:cxn>
                  <a:cxn ang="0">
                    <a:pos x="2689" y="9"/>
                  </a:cxn>
                </a:cxnLst>
                <a:rect l="0" t="0" r="r" b="b"/>
                <a:pathLst>
                  <a:path w="2689" h="204">
                    <a:moveTo>
                      <a:pt x="0" y="0"/>
                    </a:moveTo>
                    <a:cubicBezTo>
                      <a:pt x="18" y="12"/>
                      <a:pt x="30" y="45"/>
                      <a:pt x="108" y="69"/>
                    </a:cubicBezTo>
                    <a:cubicBezTo>
                      <a:pt x="186" y="93"/>
                      <a:pt x="276" y="121"/>
                      <a:pt x="468" y="143"/>
                    </a:cubicBezTo>
                    <a:cubicBezTo>
                      <a:pt x="660" y="165"/>
                      <a:pt x="983" y="204"/>
                      <a:pt x="1263" y="202"/>
                    </a:cubicBezTo>
                    <a:cubicBezTo>
                      <a:pt x="1543" y="200"/>
                      <a:pt x="1941" y="148"/>
                      <a:pt x="2148" y="128"/>
                    </a:cubicBezTo>
                    <a:cubicBezTo>
                      <a:pt x="2355" y="108"/>
                      <a:pt x="2418" y="104"/>
                      <a:pt x="2508" y="84"/>
                    </a:cubicBezTo>
                    <a:cubicBezTo>
                      <a:pt x="2598" y="64"/>
                      <a:pt x="2651" y="25"/>
                      <a:pt x="2689" y="9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9" name="타원 58"/>
              <p:cNvSpPr/>
              <p:nvPr/>
            </p:nvSpPr>
            <p:spPr>
              <a:xfrm>
                <a:off x="10599725" y="2044094"/>
                <a:ext cx="56962" cy="569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1" name="직사각형 60"/>
            <p:cNvSpPr/>
            <p:nvPr/>
          </p:nvSpPr>
          <p:spPr>
            <a:xfrm>
              <a:off x="9519019" y="3345306"/>
              <a:ext cx="25302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맑은 고딕" panose="020B0503020000020004" pitchFamily="50" charset="-127"/>
                  <a:cs typeface="+mn-cs"/>
                </a:rPr>
                <a:t>“</a:t>
              </a:r>
              <a:r>
                <a:rPr kumimoji="0" lang="ko-KR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맑은 고딕" panose="020B0503020000020004" pitchFamily="50" charset="-127"/>
                  <a:cs typeface="+mn-cs"/>
                </a:rPr>
                <a:t>광뿔</a:t>
              </a:r>
              <a:r>
                <a: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맑은 고딕" panose="020B0503020000020004" pitchFamily="50" charset="-127"/>
                  <a:cs typeface="+mn-cs"/>
                </a:rPr>
                <a:t>(Light-cone)”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7" name="타원 36"/>
          <p:cNvSpPr/>
          <p:nvPr/>
        </p:nvSpPr>
        <p:spPr>
          <a:xfrm>
            <a:off x="1709923" y="4184347"/>
            <a:ext cx="1460500" cy="5496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타원 38"/>
          <p:cNvSpPr/>
          <p:nvPr/>
        </p:nvSpPr>
        <p:spPr>
          <a:xfrm>
            <a:off x="2008373" y="4315910"/>
            <a:ext cx="863600" cy="2865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타원 39"/>
          <p:cNvSpPr/>
          <p:nvPr/>
        </p:nvSpPr>
        <p:spPr>
          <a:xfrm>
            <a:off x="1411473" y="3934514"/>
            <a:ext cx="210185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/>
              <p:cNvSpPr/>
              <p:nvPr/>
            </p:nvSpPr>
            <p:spPr>
              <a:xfrm>
                <a:off x="539581" y="5129572"/>
                <a:ext cx="114710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ko-KR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altLang="ko-KR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0" lang="en-US" altLang="ko-KR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r>
                      <a:rPr kumimoji="0" lang="en-US" altLang="ko-KR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  <m:r>
                      <a:rPr kumimoji="0" lang="en-US" altLang="ko-KR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ko-KR" alt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34" charset="-127"/>
                    <a:cs typeface="+mn-cs"/>
                  </a:rPr>
                  <a:t> 평면</a:t>
                </a:r>
                <a:endPara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34" charset="-127"/>
                  <a:cs typeface="+mn-cs"/>
                </a:endParaRPr>
              </a:p>
            </p:txBody>
          </p:sp>
        </mc:Choice>
        <mc:Fallback xmlns="">
          <p:sp>
            <p:nvSpPr>
              <p:cNvPr id="3" name="직사각형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81" y="5129572"/>
                <a:ext cx="1147109" cy="338554"/>
              </a:xfrm>
              <a:prstGeom prst="rect">
                <a:avLst/>
              </a:prstGeom>
              <a:blipFill>
                <a:blip r:embed="rId7"/>
                <a:stretch>
                  <a:fillRect l="-532" t="-5357" r="-1596" b="-2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660612" y="5238104"/>
            <a:ext cx="3496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2400" dirty="0" smtClean="0"/>
              <a:t>3</a:t>
            </a:r>
            <a:r>
              <a:rPr lang="ko-KR" altLang="en-US" sz="2400" dirty="0" smtClean="0"/>
              <a:t>차원의 경우 원은 실제로는 구면을 나타냄</a:t>
            </a:r>
            <a:endParaRPr lang="en-US" altLang="ko-KR" sz="2400" dirty="0" smtClean="0"/>
          </a:p>
        </p:txBody>
      </p:sp>
    </p:spTree>
    <p:extLst>
      <p:ext uri="{BB962C8B-B14F-4D97-AF65-F5344CB8AC3E}">
        <p14:creationId xmlns:p14="http://schemas.microsoft.com/office/powerpoint/2010/main" val="113832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7" grpId="0" animBg="1"/>
      <p:bldP spid="17" grpId="1" animBg="1"/>
      <p:bldP spid="27" grpId="0" animBg="1"/>
      <p:bldP spid="28" grpId="0" animBg="1"/>
      <p:bldP spid="29" grpId="0" animBg="1"/>
      <p:bldP spid="45" grpId="0" animBg="1"/>
      <p:bldP spid="37" grpId="0" animBg="1"/>
      <p:bldP spid="37" grpId="1" animBg="1"/>
      <p:bldP spid="39" grpId="0" animBg="1"/>
      <p:bldP spid="39" grpId="1" animBg="1"/>
      <p:bldP spid="40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AutoShape 17"/>
          <p:cNvSpPr>
            <a:spLocks noChangeArrowheads="1"/>
          </p:cNvSpPr>
          <p:nvPr/>
        </p:nvSpPr>
        <p:spPr bwMode="auto">
          <a:xfrm>
            <a:off x="779969" y="3885279"/>
            <a:ext cx="2427573" cy="502817"/>
          </a:xfrm>
          <a:prstGeom prst="parallelogram">
            <a:avLst>
              <a:gd name="adj" fmla="val 11546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8" name="Freeform 16"/>
          <p:cNvSpPr>
            <a:spLocks/>
          </p:cNvSpPr>
          <p:nvPr/>
        </p:nvSpPr>
        <p:spPr bwMode="auto">
          <a:xfrm>
            <a:off x="759578" y="2046309"/>
            <a:ext cx="21522" cy="3231470"/>
          </a:xfrm>
          <a:custGeom>
            <a:avLst/>
            <a:gdLst/>
            <a:ahLst/>
            <a:cxnLst>
              <a:cxn ang="0">
                <a:pos x="0" y="3479"/>
              </a:cxn>
              <a:cxn ang="0">
                <a:pos x="22" y="0"/>
              </a:cxn>
            </a:cxnLst>
            <a:rect l="0" t="0" r="r" b="b"/>
            <a:pathLst>
              <a:path w="22" h="3479">
                <a:moveTo>
                  <a:pt x="0" y="3479"/>
                </a:moveTo>
                <a:lnTo>
                  <a:pt x="2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9" name="AutoShape 15"/>
          <p:cNvSpPr>
            <a:spLocks noChangeArrowheads="1"/>
          </p:cNvSpPr>
          <p:nvPr/>
        </p:nvSpPr>
        <p:spPr bwMode="auto">
          <a:xfrm>
            <a:off x="779969" y="3551510"/>
            <a:ext cx="2427573" cy="502817"/>
          </a:xfrm>
          <a:prstGeom prst="parallelogram">
            <a:avLst>
              <a:gd name="adj" fmla="val 115463"/>
            </a:avLst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0" name="AutoShape 14"/>
          <p:cNvSpPr>
            <a:spLocks noChangeArrowheads="1"/>
          </p:cNvSpPr>
          <p:nvPr/>
        </p:nvSpPr>
        <p:spPr bwMode="auto">
          <a:xfrm>
            <a:off x="779969" y="3216660"/>
            <a:ext cx="2427573" cy="502817"/>
          </a:xfrm>
          <a:prstGeom prst="parallelogram">
            <a:avLst>
              <a:gd name="adj" fmla="val 11546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1" name="AutoShape 13"/>
          <p:cNvSpPr>
            <a:spLocks noChangeArrowheads="1"/>
          </p:cNvSpPr>
          <p:nvPr/>
        </p:nvSpPr>
        <p:spPr bwMode="auto">
          <a:xfrm>
            <a:off x="779969" y="2882893"/>
            <a:ext cx="2427573" cy="501733"/>
          </a:xfrm>
          <a:prstGeom prst="parallelogram">
            <a:avLst>
              <a:gd name="adj" fmla="val 11571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2" name="AutoShape 12"/>
          <p:cNvSpPr>
            <a:spLocks noChangeArrowheads="1"/>
          </p:cNvSpPr>
          <p:nvPr/>
        </p:nvSpPr>
        <p:spPr bwMode="auto">
          <a:xfrm>
            <a:off x="779969" y="2548042"/>
            <a:ext cx="2427573" cy="502817"/>
          </a:xfrm>
          <a:prstGeom prst="parallelogram">
            <a:avLst>
              <a:gd name="adj" fmla="val 11546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11"/>
              <p:cNvSpPr>
                <a:spLocks noChangeArrowheads="1"/>
              </p:cNvSpPr>
              <p:nvPr/>
            </p:nvSpPr>
            <p:spPr bwMode="auto">
              <a:xfrm>
                <a:off x="0" y="1545658"/>
                <a:ext cx="1235439" cy="5006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Times New Roman" pitchFamily="18" charset="0"/>
                  </a:rPr>
                  <a:t>시간 </a:t>
                </a:r>
                <a14:m>
                  <m:oMath xmlns:m="http://schemas.openxmlformats.org/officeDocument/2006/math">
                    <m:r>
                      <a:rPr kumimoji="1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itchFamily="18" charset="0"/>
                      </a:rPr>
                      <m:t>(</m:t>
                    </m:r>
                    <m:r>
                      <a:rPr kumimoji="1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itchFamily="18" charset="0"/>
                      </a:rPr>
                      <m:t>𝑡</m:t>
                    </m:r>
                    <m:r>
                      <a:rPr kumimoji="1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itchFamily="18" charset="0"/>
                      </a:rPr>
                      <m:t>)</m:t>
                    </m:r>
                  </m:oMath>
                </a14:m>
                <a:endParaRPr kumimoji="1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굴림" pitchFamily="50" charset="-127"/>
                </a:endParaRPr>
              </a:p>
            </p:txBody>
          </p:sp>
        </mc:Choice>
        <mc:Fallback xmlns="">
          <p:sp>
            <p:nvSpPr>
              <p:cNvPr id="53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545658"/>
                <a:ext cx="1235439" cy="500651"/>
              </a:xfrm>
              <a:prstGeom prst="rect">
                <a:avLst/>
              </a:prstGeom>
              <a:blipFill>
                <a:blip r:embed="rId3"/>
                <a:stretch>
                  <a:fillRect l="-4926" t="-7317" b="-1220"/>
                </a:stretch>
              </a:blipFill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8"/>
          <p:cNvSpPr>
            <a:spLocks noChangeArrowheads="1"/>
          </p:cNvSpPr>
          <p:nvPr/>
        </p:nvSpPr>
        <p:spPr bwMode="auto">
          <a:xfrm>
            <a:off x="5700863" y="92150"/>
            <a:ext cx="5150050" cy="1965438"/>
          </a:xfrm>
          <a:prstGeom prst="rect">
            <a:avLst/>
          </a:prstGeom>
          <a:solidFill>
            <a:srgbClr val="FFFFFF"/>
          </a:solidFill>
          <a:ln w="9525">
            <a:noFill/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“</a:t>
            </a:r>
            <a:r>
              <a:rPr kumimoji="1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사건</a:t>
            </a:r>
            <a:r>
              <a:rPr kumimoji="1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” </a:t>
            </a:r>
            <a:r>
              <a:rPr kumimoji="1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자체가 물리적인 실체인가</a:t>
            </a:r>
            <a:r>
              <a:rPr kumimoji="1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US" altLang="ko-KR" sz="2400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“</a:t>
            </a:r>
            <a:r>
              <a:rPr kumimoji="1" lang="ko-KR" altLang="en-US" sz="2400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사건</a:t>
            </a:r>
            <a:r>
              <a:rPr kumimoji="1" lang="en-US" altLang="ko-KR" sz="2400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”</a:t>
            </a:r>
            <a:r>
              <a:rPr kumimoji="1" lang="ko-KR" altLang="en-US" sz="2400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과 </a:t>
            </a:r>
            <a:r>
              <a:rPr kumimoji="1" lang="en-US" altLang="ko-KR" sz="2400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“</a:t>
            </a:r>
            <a:r>
              <a:rPr kumimoji="1" lang="ko-KR" altLang="en-US" sz="2400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사건</a:t>
            </a:r>
            <a:r>
              <a:rPr kumimoji="1" lang="en-US" altLang="ko-KR" sz="2400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“ </a:t>
            </a:r>
            <a:r>
              <a:rPr kumimoji="1" lang="ko-KR" altLang="en-US" sz="2400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사이의 관계</a:t>
            </a:r>
            <a:r>
              <a:rPr kumimoji="1" lang="en-US" altLang="ko-KR" sz="2400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, </a:t>
            </a:r>
            <a:r>
              <a:rPr kumimoji="1" lang="ko-KR" altLang="en-US" sz="2400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거리가 물리적인 실체</a:t>
            </a:r>
            <a:endParaRPr kumimoji="1" lang="en-US" altLang="ko-KR" sz="2400" b="1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58" name="Line 5"/>
          <p:cNvSpPr>
            <a:spLocks noChangeShapeType="1"/>
          </p:cNvSpPr>
          <p:nvPr/>
        </p:nvSpPr>
        <p:spPr bwMode="auto">
          <a:xfrm>
            <a:off x="779969" y="522251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9" name="Freeform 4"/>
          <p:cNvSpPr>
            <a:spLocks/>
          </p:cNvSpPr>
          <p:nvPr/>
        </p:nvSpPr>
        <p:spPr bwMode="auto">
          <a:xfrm>
            <a:off x="753915" y="5211618"/>
            <a:ext cx="1899123" cy="56830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1425" y="0"/>
              </a:cxn>
            </a:cxnLst>
            <a:rect l="0" t="0" r="r" b="b"/>
            <a:pathLst>
              <a:path w="1425" h="15">
                <a:moveTo>
                  <a:pt x="0" y="15"/>
                </a:moveTo>
                <a:lnTo>
                  <a:pt x="1425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0" name="Freeform 3"/>
          <p:cNvSpPr>
            <a:spLocks/>
          </p:cNvSpPr>
          <p:nvPr/>
        </p:nvSpPr>
        <p:spPr bwMode="auto">
          <a:xfrm>
            <a:off x="759578" y="4652086"/>
            <a:ext cx="664948" cy="613350"/>
          </a:xfrm>
          <a:custGeom>
            <a:avLst/>
            <a:gdLst/>
            <a:ahLst/>
            <a:cxnLst>
              <a:cxn ang="0">
                <a:pos x="0" y="660"/>
              </a:cxn>
              <a:cxn ang="0">
                <a:pos x="690" y="0"/>
              </a:cxn>
            </a:cxnLst>
            <a:rect l="0" t="0" r="r" b="b"/>
            <a:pathLst>
              <a:path w="690" h="660">
                <a:moveTo>
                  <a:pt x="0" y="660"/>
                </a:moveTo>
                <a:lnTo>
                  <a:pt x="69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2"/>
              <p:cNvSpPr>
                <a:spLocks noChangeArrowheads="1"/>
              </p:cNvSpPr>
              <p:nvPr/>
            </p:nvSpPr>
            <p:spPr bwMode="auto">
              <a:xfrm>
                <a:off x="1154099" y="4822964"/>
                <a:ext cx="1648915" cy="501733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Times New Roman" pitchFamily="18" charset="0"/>
                  </a:rPr>
                  <a:t>공간 </a:t>
                </a:r>
                <a14:m>
                  <m:oMath xmlns:m="http://schemas.openxmlformats.org/officeDocument/2006/math">
                    <m:r>
                      <a:rPr kumimoji="1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kumimoji="1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kumimoji="1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kumimoji="1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kumimoji="1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kumimoji="1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itchFamily="18" charset="0"/>
                      </a:rPr>
                      <m:t>𝑧</m:t>
                    </m:r>
                    <m:r>
                      <a:rPr kumimoji="1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kumimoji="1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굴림" pitchFamily="50" charset="-127"/>
                </a:endParaRPr>
              </a:p>
            </p:txBody>
          </p:sp>
        </mc:Choice>
        <mc:Fallback xmlns="">
          <p:sp>
            <p:nvSpPr>
              <p:cNvPr id="61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4099" y="4822964"/>
                <a:ext cx="1648915" cy="501733"/>
              </a:xfrm>
              <a:prstGeom prst="rect">
                <a:avLst/>
              </a:prstGeom>
              <a:blipFill>
                <a:blip r:embed="rId4"/>
                <a:stretch>
                  <a:fillRect l="-3690" t="-6098" b="-1220"/>
                </a:stretch>
              </a:blipFill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5332" y="3880563"/>
                <a:ext cx="27456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32" y="3880563"/>
                <a:ext cx="274562" cy="307777"/>
              </a:xfrm>
              <a:prstGeom prst="rect">
                <a:avLst/>
              </a:prstGeom>
              <a:blipFill>
                <a:blip r:embed="rId5"/>
                <a:stretch>
                  <a:fillRect l="-17778" r="-11111" b="-16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97690" y="4213017"/>
                <a:ext cx="4108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90" y="4213017"/>
                <a:ext cx="410818" cy="307777"/>
              </a:xfrm>
              <a:prstGeom prst="rect">
                <a:avLst/>
              </a:prstGeom>
              <a:blipFill>
                <a:blip r:embed="rId6"/>
                <a:stretch>
                  <a:fillRect l="-11765" r="-5882" b="-1372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73140" y="2836273"/>
                <a:ext cx="27456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40" y="2836273"/>
                <a:ext cx="274562" cy="307777"/>
              </a:xfrm>
              <a:prstGeom prst="rect">
                <a:avLst/>
              </a:prstGeom>
              <a:blipFill>
                <a:blip r:embed="rId7"/>
                <a:stretch>
                  <a:fillRect l="-17778" r="-11111" b="-156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88296" y="3210670"/>
                <a:ext cx="27456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96" y="3210670"/>
                <a:ext cx="274562" cy="307777"/>
              </a:xfrm>
              <a:prstGeom prst="rect">
                <a:avLst/>
              </a:prstGeom>
              <a:blipFill>
                <a:blip r:embed="rId8"/>
                <a:stretch>
                  <a:fillRect l="-17778" r="-8889" b="-16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95976" y="3538665"/>
                <a:ext cx="2686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76" y="3538665"/>
                <a:ext cx="268600" cy="307777"/>
              </a:xfrm>
              <a:prstGeom prst="rect">
                <a:avLst/>
              </a:prstGeom>
              <a:blipFill>
                <a:blip r:embed="rId9"/>
                <a:stretch>
                  <a:fillRect l="-18182" r="-9091" b="-1372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자유형 17"/>
          <p:cNvSpPr/>
          <p:nvPr/>
        </p:nvSpPr>
        <p:spPr>
          <a:xfrm>
            <a:off x="1667640" y="3878189"/>
            <a:ext cx="2348595" cy="971768"/>
          </a:xfrm>
          <a:custGeom>
            <a:avLst/>
            <a:gdLst>
              <a:gd name="connsiteX0" fmla="*/ 0 w 1651518"/>
              <a:gd name="connsiteY0" fmla="*/ 0 h 998375"/>
              <a:gd name="connsiteX1" fmla="*/ 1231641 w 1651518"/>
              <a:gd name="connsiteY1" fmla="*/ 242595 h 998375"/>
              <a:gd name="connsiteX2" fmla="*/ 1651518 w 1651518"/>
              <a:gd name="connsiteY2" fmla="*/ 998375 h 998375"/>
              <a:gd name="connsiteX0" fmla="*/ 0 w 3061218"/>
              <a:gd name="connsiteY0" fmla="*/ 0 h 1125375"/>
              <a:gd name="connsiteX1" fmla="*/ 1231641 w 3061218"/>
              <a:gd name="connsiteY1" fmla="*/ 242595 h 1125375"/>
              <a:gd name="connsiteX2" fmla="*/ 3061218 w 3061218"/>
              <a:gd name="connsiteY2" fmla="*/ 1125375 h 1125375"/>
              <a:gd name="connsiteX0" fmla="*/ 0 w 3061218"/>
              <a:gd name="connsiteY0" fmla="*/ 0 h 1125375"/>
              <a:gd name="connsiteX1" fmla="*/ 1231641 w 3061218"/>
              <a:gd name="connsiteY1" fmla="*/ 242595 h 1125375"/>
              <a:gd name="connsiteX2" fmla="*/ 3061218 w 3061218"/>
              <a:gd name="connsiteY2" fmla="*/ 1125375 h 1125375"/>
              <a:gd name="connsiteX0" fmla="*/ 0 w 3061218"/>
              <a:gd name="connsiteY0" fmla="*/ 0 h 1129043"/>
              <a:gd name="connsiteX1" fmla="*/ 1231641 w 3061218"/>
              <a:gd name="connsiteY1" fmla="*/ 242595 h 1129043"/>
              <a:gd name="connsiteX2" fmla="*/ 1781622 w 3061218"/>
              <a:gd name="connsiteY2" fmla="*/ 1067723 h 1129043"/>
              <a:gd name="connsiteX3" fmla="*/ 3061218 w 3061218"/>
              <a:gd name="connsiteY3" fmla="*/ 1125375 h 112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1218" h="1129043">
                <a:moveTo>
                  <a:pt x="0" y="0"/>
                </a:moveTo>
                <a:cubicBezTo>
                  <a:pt x="478194" y="38099"/>
                  <a:pt x="956388" y="76199"/>
                  <a:pt x="1231641" y="242595"/>
                </a:cubicBezTo>
                <a:cubicBezTo>
                  <a:pt x="1589961" y="344349"/>
                  <a:pt x="1476693" y="920593"/>
                  <a:pt x="1781622" y="1067723"/>
                </a:cubicBezTo>
                <a:cubicBezTo>
                  <a:pt x="2086551" y="1214853"/>
                  <a:pt x="2909335" y="1039566"/>
                  <a:pt x="3061218" y="1125375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타원 79"/>
          <p:cNvSpPr/>
          <p:nvPr/>
        </p:nvSpPr>
        <p:spPr>
          <a:xfrm>
            <a:off x="1569068" y="3856051"/>
            <a:ext cx="56962" cy="569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27612" y="4595701"/>
                <a:ext cx="1208279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사건</a:t>
                </a:r>
                <a:r>
                  <a:rPr kumimoji="0" lang="ko-KR" altLang="en-US" sz="20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</m:oMath>
                </a14:m>
                <a:r>
                  <a:rPr kumimoji="0" lang="en-US" sz="20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:</a:t>
                </a:r>
                <a:r>
                  <a:rPr kumimoji="0" lang="en-US" sz="20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sup>
                    </m:sSup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612" y="4595701"/>
                <a:ext cx="1208279" cy="461665"/>
              </a:xfrm>
              <a:prstGeom prst="rect">
                <a:avLst/>
              </a:prstGeom>
              <a:blipFill>
                <a:blip r:embed="rId10"/>
                <a:stretch>
                  <a:fillRect l="-13131" r="-3535" b="-1842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슬라이드 번호 개체 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순서도: 천공 테이프 1"/>
          <p:cNvSpPr/>
          <p:nvPr/>
        </p:nvSpPr>
        <p:spPr>
          <a:xfrm rot="9524705">
            <a:off x="9404711" y="2428676"/>
            <a:ext cx="1798658" cy="952873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2" name="그룹 31"/>
          <p:cNvGrpSpPr/>
          <p:nvPr/>
        </p:nvGrpSpPr>
        <p:grpSpPr>
          <a:xfrm>
            <a:off x="6155710" y="2074483"/>
            <a:ext cx="3137459" cy="2748108"/>
            <a:chOff x="6202616" y="4686591"/>
            <a:chExt cx="2127044" cy="2265252"/>
          </a:xfrm>
        </p:grpSpPr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02616" y="4686591"/>
              <a:ext cx="1942083" cy="2128594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7561697" y="6800873"/>
              <a:ext cx="767963" cy="150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>
                <a:defRPr/>
              </a:pPr>
              <a:r>
                <a:rPr lang="en-US" altLang="ko-KR" sz="1200" kern="0" dirty="0" smtClean="0">
                  <a:solidFill>
                    <a:prstClr val="black"/>
                  </a:solidFill>
                  <a:latin typeface="맑은 고딕"/>
                </a:rPr>
                <a:t>(</a:t>
              </a:r>
              <a:r>
                <a:rPr lang="ko-KR" altLang="en-US" sz="1200" kern="0" dirty="0" smtClean="0">
                  <a:solidFill>
                    <a:prstClr val="black"/>
                  </a:solidFill>
                  <a:latin typeface="맑은 고딕"/>
                </a:rPr>
                <a:t>출처</a:t>
              </a:r>
              <a:r>
                <a:rPr lang="en-US" altLang="ko-KR" sz="1200" kern="0" dirty="0" smtClean="0">
                  <a:solidFill>
                    <a:prstClr val="black"/>
                  </a:solidFill>
                  <a:latin typeface="맑은 고딕"/>
                </a:rPr>
                <a:t>: NASA)</a:t>
              </a:r>
              <a:endParaRPr lang="ko-KR" altLang="en-US" sz="1200" kern="0" dirty="0">
                <a:solidFill>
                  <a:prstClr val="black"/>
                </a:solidFill>
                <a:latin typeface="맑은 고딕"/>
              </a:endParaRPr>
            </a:p>
          </p:txBody>
        </p:sp>
      </p:grpSp>
      <p:sp>
        <p:nvSpPr>
          <p:cNvPr id="3" name="직사각형 2"/>
          <p:cNvSpPr/>
          <p:nvPr/>
        </p:nvSpPr>
        <p:spPr>
          <a:xfrm>
            <a:off x="5646765" y="5245833"/>
            <a:ext cx="5235934" cy="112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kumimoji="1" lang="ko-KR" altLang="en-US" sz="2400" b="1" dirty="0" smtClean="0">
                <a:solidFill>
                  <a:prstClr val="black"/>
                </a:solidFill>
                <a:latin typeface="맑은 고딕" panose="020B0503020000020004" pitchFamily="50" charset="-127"/>
                <a:cs typeface="Times New Roman" pitchFamily="18" charset="0"/>
              </a:rPr>
              <a:t>임의의 두 사건간의 거리</a:t>
            </a:r>
            <a:r>
              <a:rPr kumimoji="1" lang="en-US" altLang="ko-KR" sz="2400" b="1" dirty="0" smtClean="0">
                <a:solidFill>
                  <a:prstClr val="black"/>
                </a:solidFill>
                <a:latin typeface="맑은 고딕" panose="020B0503020000020004" pitchFamily="50" charset="-127"/>
                <a:cs typeface="Times New Roman" pitchFamily="18" charset="0"/>
              </a:rPr>
              <a:t>: </a:t>
            </a:r>
            <a:r>
              <a:rPr kumimoji="1" lang="ko-KR" altLang="en-US" sz="2400" dirty="0" smtClean="0">
                <a:solidFill>
                  <a:prstClr val="black"/>
                </a:solidFill>
                <a:latin typeface="맑은 고딕" panose="020B0503020000020004" pitchFamily="50" charset="-127"/>
                <a:cs typeface="Times New Roman" pitchFamily="18" charset="0"/>
              </a:rPr>
              <a:t>공간적 </a:t>
            </a:r>
            <a:r>
              <a:rPr kumimoji="1" lang="ko-KR" altLang="en-US" sz="2400" dirty="0">
                <a:solidFill>
                  <a:prstClr val="black"/>
                </a:solidFill>
                <a:latin typeface="맑은 고딕" panose="020B0503020000020004" pitchFamily="50" charset="-127"/>
                <a:cs typeface="Times New Roman" pitchFamily="18" charset="0"/>
              </a:rPr>
              <a:t>거리</a:t>
            </a:r>
            <a:r>
              <a:rPr kumimoji="1" lang="en-US" altLang="ko-KR" sz="2400" dirty="0">
                <a:solidFill>
                  <a:prstClr val="black"/>
                </a:solidFill>
                <a:latin typeface="맑은 고딕" panose="020B0503020000020004" pitchFamily="50" charset="-127"/>
                <a:cs typeface="Times New Roman" pitchFamily="18" charset="0"/>
              </a:rPr>
              <a:t>, </a:t>
            </a:r>
            <a:r>
              <a:rPr kumimoji="1" lang="ko-KR" altLang="en-US" sz="2400" dirty="0">
                <a:solidFill>
                  <a:prstClr val="black"/>
                </a:solidFill>
                <a:latin typeface="맑은 고딕" panose="020B0503020000020004" pitchFamily="50" charset="-127"/>
                <a:cs typeface="Times New Roman" pitchFamily="18" charset="0"/>
              </a:rPr>
              <a:t>시간적 거리</a:t>
            </a:r>
            <a:r>
              <a:rPr kumimoji="1" lang="en-US" altLang="ko-KR" sz="2400" dirty="0">
                <a:solidFill>
                  <a:prstClr val="black"/>
                </a:solidFill>
                <a:latin typeface="맑은 고딕" panose="020B0503020000020004" pitchFamily="50" charset="-127"/>
                <a:cs typeface="Times New Roman" pitchFamily="18" charset="0"/>
              </a:rPr>
              <a:t>, ……</a:t>
            </a:r>
            <a:endParaRPr kumimoji="1" lang="ko-KR" altLang="en-US" sz="2400" dirty="0">
              <a:solidFill>
                <a:prstClr val="black"/>
              </a:solidFill>
              <a:latin typeface="맑은 고딕" panose="020B0503020000020004" pitchFamily="50" charset="-127"/>
              <a:cs typeface="굴림" pitchFamily="50" charset="-127"/>
            </a:endParaRPr>
          </a:p>
        </p:txBody>
      </p:sp>
      <p:sp>
        <p:nvSpPr>
          <p:cNvPr id="28" name="내용 개체 틀 2"/>
          <p:cNvSpPr>
            <a:spLocks noGrp="1"/>
          </p:cNvSpPr>
          <p:nvPr>
            <p:ph sz="half" idx="1"/>
          </p:nvPr>
        </p:nvSpPr>
        <p:spPr>
          <a:xfrm>
            <a:off x="390966" y="78013"/>
            <a:ext cx="5436642" cy="1034297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ko-KR" altLang="en-US" sz="3600" b="1" dirty="0"/>
              <a:t> </a:t>
            </a:r>
            <a:r>
              <a:rPr lang="ko-KR" altLang="en-US" sz="3600" b="1" dirty="0" err="1" smtClean="0"/>
              <a:t>메트릭</a:t>
            </a:r>
            <a:r>
              <a:rPr lang="ko-KR" altLang="en-US" sz="3600" b="1" dirty="0" smtClean="0"/>
              <a:t> 구조</a:t>
            </a:r>
            <a:endParaRPr lang="en-US" altLang="ko-KR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76086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8000" y="334626"/>
            <a:ext cx="8229600" cy="623257"/>
          </a:xfrm>
        </p:spPr>
        <p:txBody>
          <a:bodyPr>
            <a:noAutofit/>
          </a:bodyPr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ko-KR" altLang="en-US" sz="3600" b="1" dirty="0" smtClean="0"/>
              <a:t>관측자의 운동 상태와 시공간</a:t>
            </a:r>
            <a:endParaRPr lang="ko-KR" altLang="en-US" sz="3600" b="1" dirty="0"/>
          </a:p>
        </p:txBody>
      </p:sp>
      <p:sp>
        <p:nvSpPr>
          <p:cNvPr id="33822" name="Freeform 30"/>
          <p:cNvSpPr>
            <a:spLocks/>
          </p:cNvSpPr>
          <p:nvPr/>
        </p:nvSpPr>
        <p:spPr bwMode="auto">
          <a:xfrm>
            <a:off x="1843373" y="2926516"/>
            <a:ext cx="1492" cy="53784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847"/>
              </a:cxn>
            </a:cxnLst>
            <a:rect l="0" t="0" r="r" b="b"/>
            <a:pathLst>
              <a:path w="3" h="847">
                <a:moveTo>
                  <a:pt x="0" y="0"/>
                </a:moveTo>
                <a:lnTo>
                  <a:pt x="3" y="84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821" name="Freeform 29"/>
          <p:cNvSpPr>
            <a:spLocks/>
          </p:cNvSpPr>
          <p:nvPr/>
        </p:nvSpPr>
        <p:spPr bwMode="auto">
          <a:xfrm>
            <a:off x="1835165" y="3465102"/>
            <a:ext cx="1689973" cy="8890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2661" y="0"/>
              </a:cxn>
            </a:cxnLst>
            <a:rect l="0" t="0" r="r" b="b"/>
            <a:pathLst>
              <a:path w="2661" h="15">
                <a:moveTo>
                  <a:pt x="0" y="15"/>
                </a:moveTo>
                <a:lnTo>
                  <a:pt x="2661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2077656" y="3149507"/>
            <a:ext cx="220853" cy="319299"/>
            <a:chOff x="1936605" y="4116030"/>
            <a:chExt cx="220853" cy="319299"/>
          </a:xfrm>
        </p:grpSpPr>
        <p:sp>
          <p:nvSpPr>
            <p:cNvPr id="33820" name="Oval 28"/>
            <p:cNvSpPr>
              <a:spLocks noChangeArrowheads="1"/>
            </p:cNvSpPr>
            <p:nvPr/>
          </p:nvSpPr>
          <p:spPr bwMode="auto">
            <a:xfrm>
              <a:off x="1992564" y="4116030"/>
              <a:ext cx="114903" cy="114829"/>
            </a:xfrm>
            <a:prstGeom prst="ellips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819" name="Freeform 27"/>
            <p:cNvSpPr>
              <a:spLocks/>
            </p:cNvSpPr>
            <p:nvPr/>
          </p:nvSpPr>
          <p:spPr bwMode="auto">
            <a:xfrm>
              <a:off x="2044793" y="4236045"/>
              <a:ext cx="746" cy="1148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80"/>
                </a:cxn>
              </a:cxnLst>
              <a:rect l="0" t="0" r="r" b="b"/>
              <a:pathLst>
                <a:path w="1" h="180">
                  <a:moveTo>
                    <a:pt x="0" y="0"/>
                  </a:moveTo>
                  <a:lnTo>
                    <a:pt x="1" y="180"/>
                  </a:lnTo>
                </a:path>
              </a:pathLst>
            </a:cu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818" name="Freeform 26"/>
            <p:cNvSpPr>
              <a:spLocks/>
            </p:cNvSpPr>
            <p:nvPr/>
          </p:nvSpPr>
          <p:spPr bwMode="auto">
            <a:xfrm>
              <a:off x="1950035" y="4350874"/>
              <a:ext cx="85804" cy="75565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119"/>
                </a:cxn>
              </a:cxnLst>
              <a:rect l="0" t="0" r="r" b="b"/>
              <a:pathLst>
                <a:path w="135" h="119">
                  <a:moveTo>
                    <a:pt x="135" y="0"/>
                  </a:moveTo>
                  <a:lnTo>
                    <a:pt x="0" y="119"/>
                  </a:lnTo>
                </a:path>
              </a:pathLst>
            </a:cu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817" name="Freeform 25"/>
            <p:cNvSpPr>
              <a:spLocks/>
            </p:cNvSpPr>
            <p:nvPr/>
          </p:nvSpPr>
          <p:spPr bwMode="auto">
            <a:xfrm>
              <a:off x="2055985" y="4350874"/>
              <a:ext cx="101473" cy="844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133"/>
                </a:cxn>
              </a:cxnLst>
              <a:rect l="0" t="0" r="r" b="b"/>
              <a:pathLst>
                <a:path w="159" h="133">
                  <a:moveTo>
                    <a:pt x="0" y="0"/>
                  </a:moveTo>
                  <a:lnTo>
                    <a:pt x="159" y="133"/>
                  </a:lnTo>
                </a:path>
              </a:pathLst>
            </a:cu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816" name="Freeform 24"/>
            <p:cNvSpPr>
              <a:spLocks/>
            </p:cNvSpPr>
            <p:nvPr/>
          </p:nvSpPr>
          <p:spPr bwMode="auto">
            <a:xfrm>
              <a:off x="1936605" y="4244935"/>
              <a:ext cx="106696" cy="57044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90"/>
                </a:cxn>
              </a:cxnLst>
              <a:rect l="0" t="0" r="r" b="b"/>
              <a:pathLst>
                <a:path w="165" h="90">
                  <a:moveTo>
                    <a:pt x="165" y="0"/>
                  </a:moveTo>
                  <a:lnTo>
                    <a:pt x="0" y="90"/>
                  </a:lnTo>
                </a:path>
              </a:pathLst>
            </a:cu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815" name="Freeform 23"/>
            <p:cNvSpPr>
              <a:spLocks/>
            </p:cNvSpPr>
            <p:nvPr/>
          </p:nvSpPr>
          <p:spPr bwMode="auto">
            <a:xfrm>
              <a:off x="2043301" y="4244935"/>
              <a:ext cx="94012" cy="66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105"/>
                </a:cxn>
              </a:cxnLst>
              <a:rect l="0" t="0" r="r" b="b"/>
              <a:pathLst>
                <a:path w="150" h="105">
                  <a:moveTo>
                    <a:pt x="0" y="0"/>
                  </a:moveTo>
                  <a:lnTo>
                    <a:pt x="150" y="105"/>
                  </a:lnTo>
                </a:path>
              </a:pathLst>
            </a:cu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2871533" y="3040604"/>
            <a:ext cx="341725" cy="343747"/>
          </a:xfrm>
          <a:prstGeom prst="flowChartConnector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797" name="Freeform 5"/>
          <p:cNvSpPr>
            <a:spLocks/>
          </p:cNvSpPr>
          <p:nvPr/>
        </p:nvSpPr>
        <p:spPr bwMode="auto">
          <a:xfrm>
            <a:off x="3029711" y="3153951"/>
            <a:ext cx="171609" cy="67416"/>
          </a:xfrm>
          <a:custGeom>
            <a:avLst/>
            <a:gdLst/>
            <a:ahLst/>
            <a:cxnLst>
              <a:cxn ang="0">
                <a:pos x="0" y="106"/>
              </a:cxn>
              <a:cxn ang="0">
                <a:pos x="270" y="0"/>
              </a:cxn>
            </a:cxnLst>
            <a:rect l="0" t="0" r="r" b="b"/>
            <a:pathLst>
              <a:path w="270" h="106">
                <a:moveTo>
                  <a:pt x="0" y="106"/>
                </a:moveTo>
                <a:lnTo>
                  <a:pt x="270" y="0"/>
                </a:lnTo>
              </a:path>
            </a:pathLst>
          </a:cu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207289" y="3122836"/>
            <a:ext cx="415592" cy="343006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Times New Roman" pitchFamily="18" charset="0"/>
              </a:rPr>
              <a:t>∆t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671032" y="3540667"/>
                <a:ext cx="12146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관측자 </a:t>
                </a:r>
                <a14:m>
                  <m:oMath xmlns:m="http://schemas.openxmlformats.org/officeDocument/2006/math">
                    <m:r>
                      <a:rPr kumimoji="0" lang="ko-KR" alt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𝜗</m:t>
                    </m:r>
                  </m:oMath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032" y="3540667"/>
                <a:ext cx="1214663" cy="400110"/>
              </a:xfrm>
              <a:prstGeom prst="rect">
                <a:avLst/>
              </a:prstGeom>
              <a:blipFill>
                <a:blip r:embed="rId3"/>
                <a:stretch>
                  <a:fillRect l="-5025" t="-9231" b="-276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813" name="Oval 21"/>
          <p:cNvSpPr>
            <a:spLocks noChangeArrowheads="1"/>
          </p:cNvSpPr>
          <p:nvPr/>
        </p:nvSpPr>
        <p:spPr bwMode="auto">
          <a:xfrm>
            <a:off x="5180773" y="3016375"/>
            <a:ext cx="114157" cy="114829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812" name="Freeform 20"/>
          <p:cNvSpPr>
            <a:spLocks/>
          </p:cNvSpPr>
          <p:nvPr/>
        </p:nvSpPr>
        <p:spPr bwMode="auto">
          <a:xfrm>
            <a:off x="5233001" y="3136390"/>
            <a:ext cx="746" cy="11482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180"/>
              </a:cxn>
            </a:cxnLst>
            <a:rect l="0" t="0" r="r" b="b"/>
            <a:pathLst>
              <a:path w="1" h="180">
                <a:moveTo>
                  <a:pt x="0" y="0"/>
                </a:moveTo>
                <a:lnTo>
                  <a:pt x="1" y="180"/>
                </a:lnTo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811" name="Freeform 19"/>
          <p:cNvSpPr>
            <a:spLocks/>
          </p:cNvSpPr>
          <p:nvPr/>
        </p:nvSpPr>
        <p:spPr bwMode="auto">
          <a:xfrm>
            <a:off x="5138243" y="3251220"/>
            <a:ext cx="85058" cy="75565"/>
          </a:xfrm>
          <a:custGeom>
            <a:avLst/>
            <a:gdLst/>
            <a:ahLst/>
            <a:cxnLst>
              <a:cxn ang="0">
                <a:pos x="135" y="0"/>
              </a:cxn>
              <a:cxn ang="0">
                <a:pos x="0" y="119"/>
              </a:cxn>
            </a:cxnLst>
            <a:rect l="0" t="0" r="r" b="b"/>
            <a:pathLst>
              <a:path w="135" h="119">
                <a:moveTo>
                  <a:pt x="135" y="0"/>
                </a:moveTo>
                <a:lnTo>
                  <a:pt x="0" y="119"/>
                </a:lnTo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810" name="Freeform 18"/>
          <p:cNvSpPr>
            <a:spLocks/>
          </p:cNvSpPr>
          <p:nvPr/>
        </p:nvSpPr>
        <p:spPr bwMode="auto">
          <a:xfrm>
            <a:off x="5242701" y="3251220"/>
            <a:ext cx="102219" cy="8445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9" y="133"/>
              </a:cxn>
            </a:cxnLst>
            <a:rect l="0" t="0" r="r" b="b"/>
            <a:pathLst>
              <a:path w="159" h="133">
                <a:moveTo>
                  <a:pt x="0" y="0"/>
                </a:moveTo>
                <a:lnTo>
                  <a:pt x="159" y="133"/>
                </a:lnTo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809" name="Freeform 17"/>
          <p:cNvSpPr>
            <a:spLocks/>
          </p:cNvSpPr>
          <p:nvPr/>
        </p:nvSpPr>
        <p:spPr bwMode="auto">
          <a:xfrm>
            <a:off x="5125559" y="3145279"/>
            <a:ext cx="105204" cy="57044"/>
          </a:xfrm>
          <a:custGeom>
            <a:avLst/>
            <a:gdLst/>
            <a:ahLst/>
            <a:cxnLst>
              <a:cxn ang="0">
                <a:pos x="165" y="0"/>
              </a:cxn>
              <a:cxn ang="0">
                <a:pos x="0" y="90"/>
              </a:cxn>
            </a:cxnLst>
            <a:rect l="0" t="0" r="r" b="b"/>
            <a:pathLst>
              <a:path w="165" h="90">
                <a:moveTo>
                  <a:pt x="165" y="0"/>
                </a:moveTo>
                <a:lnTo>
                  <a:pt x="0" y="90"/>
                </a:lnTo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808" name="Freeform 16"/>
          <p:cNvSpPr>
            <a:spLocks/>
          </p:cNvSpPr>
          <p:nvPr/>
        </p:nvSpPr>
        <p:spPr bwMode="auto">
          <a:xfrm flipV="1">
            <a:off x="5223301" y="2709300"/>
            <a:ext cx="1191935" cy="45042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2" y="71"/>
              </a:cxn>
            </a:cxnLst>
            <a:rect l="0" t="0" r="r" b="b"/>
            <a:pathLst>
              <a:path w="172" h="71">
                <a:moveTo>
                  <a:pt x="0" y="0"/>
                </a:moveTo>
                <a:lnTo>
                  <a:pt x="172" y="71"/>
                </a:lnTo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806" name="AutoShape 14"/>
          <p:cNvSpPr>
            <a:spLocks noChangeArrowheads="1"/>
          </p:cNvSpPr>
          <p:nvPr/>
        </p:nvSpPr>
        <p:spPr bwMode="auto">
          <a:xfrm>
            <a:off x="4956798" y="1813633"/>
            <a:ext cx="3200876" cy="1600200"/>
          </a:xfrm>
          <a:prstGeom prst="homePlate">
            <a:avLst>
              <a:gd name="adj" fmla="val 49653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5149810" y="1969718"/>
            <a:ext cx="341725" cy="343747"/>
          </a:xfrm>
          <a:prstGeom prst="flowChartConnector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799" name="Freeform 7"/>
          <p:cNvSpPr>
            <a:spLocks/>
          </p:cNvSpPr>
          <p:nvPr/>
        </p:nvSpPr>
        <p:spPr bwMode="auto">
          <a:xfrm>
            <a:off x="5307988" y="2007500"/>
            <a:ext cx="123857" cy="142981"/>
          </a:xfrm>
          <a:custGeom>
            <a:avLst/>
            <a:gdLst/>
            <a:ahLst/>
            <a:cxnLst>
              <a:cxn ang="0">
                <a:pos x="0" y="225"/>
              </a:cxn>
              <a:cxn ang="0">
                <a:pos x="195" y="0"/>
              </a:cxn>
            </a:cxnLst>
            <a:rect l="0" t="0" r="r" b="b"/>
            <a:pathLst>
              <a:path w="195" h="225">
                <a:moveTo>
                  <a:pt x="0" y="225"/>
                </a:moveTo>
                <a:lnTo>
                  <a:pt x="195" y="0"/>
                </a:lnTo>
              </a:path>
            </a:pathLst>
          </a:cu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011746" y="2193841"/>
            <a:ext cx="342471" cy="34374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Times New Roman" pitchFamily="18" charset="0"/>
              </a:rPr>
              <a:t>V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492280" y="2084546"/>
            <a:ext cx="476774" cy="343006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Times New Roman" pitchFamily="18" charset="0"/>
              </a:rPr>
              <a:t>∆t'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364320" y="3035656"/>
                <a:ext cx="13051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관측자 </a:t>
                </a:r>
                <a14:m>
                  <m:oMath xmlns:m="http://schemas.openxmlformats.org/officeDocument/2006/math">
                    <m:r>
                      <a:rPr kumimoji="0" lang="ko-KR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𝜗</m:t>
                    </m:r>
                    <m:r>
                      <a:rPr kumimoji="0" lang="en-US" altLang="ko-KR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′</m:t>
                    </m:r>
                  </m:oMath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320" y="3035656"/>
                <a:ext cx="1305103" cy="400110"/>
              </a:xfrm>
              <a:prstGeom prst="rect">
                <a:avLst/>
              </a:prstGeom>
              <a:blipFill>
                <a:blip r:embed="rId4"/>
                <a:stretch>
                  <a:fillRect l="-5140" t="-9091" b="-257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오른쪽 화살표 8"/>
          <p:cNvSpPr/>
          <p:nvPr/>
        </p:nvSpPr>
        <p:spPr>
          <a:xfrm>
            <a:off x="3962929" y="2499647"/>
            <a:ext cx="532556" cy="3221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/>
              <p:cNvSpPr txBox="1"/>
              <p:nvPr/>
            </p:nvSpPr>
            <p:spPr>
              <a:xfrm>
                <a:off x="3771322" y="4665867"/>
                <a:ext cx="1843262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en-US" altLang="ko-KR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𝒕</m:t>
                      </m:r>
                      <m:r>
                        <a:rPr kumimoji="0" lang="en-US" altLang="ko-KR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=∆</m:t>
                      </m:r>
                      <m:sSup>
                        <m:sSupPr>
                          <m:ctrlPr>
                            <a:rPr kumimoji="0" lang="en-US" altLang="ko-KR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𝒕</m:t>
                          </m:r>
                        </m:e>
                        <m:sup>
                          <m:r>
                            <a:rPr kumimoji="0" lang="en-US" altLang="ko-KR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altLang="ko-KR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?</m:t>
                      </m:r>
                    </m:oMath>
                  </m:oMathPara>
                </a14:m>
                <a:endParaRPr kumimoji="0" lang="en-US" altLang="ko-KR" sz="32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𝑳</m:t>
                      </m:r>
                      <m:r>
                        <a:rPr kumimoji="0" lang="en-US" altLang="ko-KR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altLang="ko-KR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𝑳</m:t>
                          </m:r>
                        </m:e>
                        <m:sup>
                          <m:r>
                            <a:rPr kumimoji="0" lang="en-US" altLang="ko-KR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altLang="ko-KR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?</m:t>
                      </m:r>
                    </m:oMath>
                  </m:oMathPara>
                </a14:m>
                <a:endParaRPr kumimoji="0" lang="ko-KR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68" name="TextBox 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322" y="4665867"/>
                <a:ext cx="1843262" cy="14773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폭발 1 5"/>
          <p:cNvSpPr/>
          <p:nvPr/>
        </p:nvSpPr>
        <p:spPr>
          <a:xfrm>
            <a:off x="6411980" y="2238938"/>
            <a:ext cx="409623" cy="309290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5" name="Freeform 18"/>
          <p:cNvSpPr>
            <a:spLocks/>
          </p:cNvSpPr>
          <p:nvPr/>
        </p:nvSpPr>
        <p:spPr bwMode="auto">
          <a:xfrm flipV="1">
            <a:off x="6398294" y="2561815"/>
            <a:ext cx="130182" cy="17110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9" y="133"/>
              </a:cxn>
            </a:cxnLst>
            <a:rect l="0" t="0" r="r" b="b"/>
            <a:pathLst>
              <a:path w="159" h="133">
                <a:moveTo>
                  <a:pt x="0" y="0"/>
                </a:moveTo>
                <a:lnTo>
                  <a:pt x="159" y="133"/>
                </a:lnTo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7" name="Freeform 18"/>
          <p:cNvSpPr>
            <a:spLocks/>
          </p:cNvSpPr>
          <p:nvPr/>
        </p:nvSpPr>
        <p:spPr bwMode="auto">
          <a:xfrm flipH="1">
            <a:off x="6383930" y="2499647"/>
            <a:ext cx="68644" cy="21150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9" y="133"/>
              </a:cxn>
            </a:cxnLst>
            <a:rect l="0" t="0" r="r" b="b"/>
            <a:pathLst>
              <a:path w="159" h="133">
                <a:moveTo>
                  <a:pt x="0" y="0"/>
                </a:moveTo>
                <a:lnTo>
                  <a:pt x="159" y="133"/>
                </a:lnTo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42" name="직선 연결선 41"/>
          <p:cNvCxnSpPr/>
          <p:nvPr/>
        </p:nvCxnSpPr>
        <p:spPr>
          <a:xfrm>
            <a:off x="6821603" y="3035656"/>
            <a:ext cx="4191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65685" y="2649517"/>
                <a:ext cx="25968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685" y="2649517"/>
                <a:ext cx="259686" cy="307777"/>
              </a:xfrm>
              <a:prstGeom prst="rect">
                <a:avLst/>
              </a:prstGeom>
              <a:blipFill>
                <a:blip r:embed="rId6"/>
                <a:stretch>
                  <a:fillRect l="-28571" t="-4000" r="-28571"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671711" y="3540667"/>
                <a:ext cx="1992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711" y="3540667"/>
                <a:ext cx="199222" cy="307777"/>
              </a:xfrm>
              <a:prstGeom prst="rect">
                <a:avLst/>
              </a:prstGeom>
              <a:blipFill>
                <a:blip r:embed="rId7"/>
                <a:stretch>
                  <a:fillRect l="-27273" r="-27273" b="-6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04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3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/>
      <p:bldP spid="6" grpId="0" animBg="1"/>
      <p:bldP spid="6" grpId="1" animBg="1"/>
      <p:bldP spid="6" grpId="2" animBg="1"/>
      <p:bldP spid="6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202" y="3039003"/>
            <a:ext cx="1025784" cy="716705"/>
          </a:xfrm>
          <a:prstGeom prst="rect">
            <a:avLst/>
          </a:prstGeom>
        </p:spPr>
      </p:pic>
      <p:sp>
        <p:nvSpPr>
          <p:cNvPr id="7" name="정육면체 6"/>
          <p:cNvSpPr/>
          <p:nvPr/>
        </p:nvSpPr>
        <p:spPr>
          <a:xfrm>
            <a:off x="6779074" y="1603766"/>
            <a:ext cx="2771512" cy="3022600"/>
          </a:xfrm>
          <a:prstGeom prst="cub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8406994" y="3503245"/>
            <a:ext cx="71535" cy="808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정육면체 9"/>
          <p:cNvSpPr/>
          <p:nvPr/>
        </p:nvSpPr>
        <p:spPr>
          <a:xfrm>
            <a:off x="1700923" y="1603766"/>
            <a:ext cx="2771512" cy="3022600"/>
          </a:xfrm>
          <a:prstGeom prst="cub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71844" y="5430636"/>
            <a:ext cx="109838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kumimoji="1" lang="ko-KR" altLang="en-US" sz="2800" dirty="0" smtClean="0">
                <a:solidFill>
                  <a:prstClr val="black"/>
                </a:solidFill>
                <a:latin typeface="맑은 고딕" panose="020B0503020000020004" pitchFamily="50" charset="-127"/>
                <a:cs typeface="Times New Roman" pitchFamily="18" charset="0"/>
              </a:rPr>
              <a:t>물체가 출현했을 때 시공간의 성질은 달라지는가</a:t>
            </a:r>
            <a:r>
              <a:rPr kumimoji="1" lang="en-US" altLang="ko-KR" sz="2800" dirty="0" smtClean="0">
                <a:solidFill>
                  <a:prstClr val="black"/>
                </a:solidFill>
                <a:latin typeface="맑은 고딕" panose="020B0503020000020004" pitchFamily="50" charset="-127"/>
                <a:cs typeface="Times New Roman" pitchFamily="18" charset="0"/>
              </a:rPr>
              <a:t>?</a:t>
            </a:r>
            <a:endParaRPr kumimoji="1" lang="ko-KR" altLang="en-US" sz="2800" dirty="0">
              <a:solidFill>
                <a:prstClr val="black"/>
              </a:solidFill>
              <a:latin typeface="맑은 고딕" panose="020B0503020000020004" pitchFamily="50" charset="-127"/>
              <a:cs typeface="굴림" pitchFamily="50" charset="-127"/>
            </a:endParaRP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390966" y="78013"/>
            <a:ext cx="9678864" cy="11221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ko-KR" altLang="en-US" sz="3600" b="1" dirty="0" smtClean="0"/>
              <a:t> 시공간과 </a:t>
            </a:r>
            <a:r>
              <a:rPr kumimoji="1" lang="ko-KR" altLang="en-US" sz="3600" b="1" dirty="0" smtClean="0">
                <a:solidFill>
                  <a:prstClr val="black"/>
                </a:solidFill>
                <a:latin typeface="맑은 고딕" panose="020B0503020000020004" pitchFamily="50" charset="-127"/>
                <a:cs typeface="Times New Roman" pitchFamily="18" charset="0"/>
              </a:rPr>
              <a:t>물체와의 관계</a:t>
            </a:r>
            <a:endParaRPr lang="en-US" altLang="ko-KR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03008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44500" y="257987"/>
            <a:ext cx="6045200" cy="766762"/>
          </a:xfrm>
        </p:spPr>
        <p:txBody>
          <a:bodyPr>
            <a:noAutofit/>
          </a:bodyPr>
          <a:lstStyle/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ko-KR" altLang="en-US" sz="5400" b="1" dirty="0" smtClean="0"/>
              <a:t>여름학교 주제</a:t>
            </a:r>
            <a:endParaRPr lang="ko-KR" altLang="en-US" sz="5400" b="1" dirty="0"/>
          </a:p>
        </p:txBody>
      </p:sp>
      <p:sp>
        <p:nvSpPr>
          <p:cNvPr id="5" name="내용 개체 틀 4"/>
          <p:cNvSpPr>
            <a:spLocks noGrp="1"/>
          </p:cNvSpPr>
          <p:nvPr>
            <p:ph sz="half" idx="1"/>
          </p:nvPr>
        </p:nvSpPr>
        <p:spPr>
          <a:xfrm>
            <a:off x="1384300" y="1752601"/>
            <a:ext cx="3937000" cy="3352799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70000"/>
              </a:lnSpc>
            </a:pPr>
            <a:r>
              <a:rPr lang="ko-KR" altLang="en-US" sz="7400" b="1" dirty="0" err="1" smtClean="0"/>
              <a:t>수치상대론</a:t>
            </a:r>
            <a:endParaRPr lang="en-US" altLang="ko-KR" sz="7400" b="1" dirty="0" smtClean="0"/>
          </a:p>
          <a:p>
            <a:pPr lvl="1">
              <a:lnSpc>
                <a:spcPct val="170000"/>
              </a:lnSpc>
              <a:buFontTx/>
              <a:buChar char="-"/>
            </a:pPr>
            <a:r>
              <a:rPr lang="en-US" altLang="ko-KR" sz="4900" dirty="0" smtClean="0"/>
              <a:t>3+1 </a:t>
            </a:r>
            <a:r>
              <a:rPr lang="ko-KR" altLang="en-US" sz="4900" dirty="0" smtClean="0"/>
              <a:t>형식화</a:t>
            </a:r>
            <a:endParaRPr lang="en-US" altLang="ko-KR" sz="4900" dirty="0" smtClean="0"/>
          </a:p>
          <a:p>
            <a:pPr lvl="1">
              <a:lnSpc>
                <a:spcPct val="170000"/>
              </a:lnSpc>
              <a:buFontTx/>
              <a:buChar char="-"/>
            </a:pPr>
            <a:r>
              <a:rPr lang="ko-KR" altLang="en-US" sz="4900" dirty="0" smtClean="0"/>
              <a:t>수치해석 기초</a:t>
            </a:r>
            <a:endParaRPr lang="en-US" altLang="ko-KR" sz="4900" dirty="0"/>
          </a:p>
          <a:p>
            <a:pPr lvl="1">
              <a:lnSpc>
                <a:spcPct val="170000"/>
              </a:lnSpc>
              <a:buFontTx/>
              <a:buChar char="-"/>
            </a:pPr>
            <a:r>
              <a:rPr lang="ko-KR" altLang="en-US" sz="4900" dirty="0" smtClean="0"/>
              <a:t>블랙홀 </a:t>
            </a:r>
            <a:r>
              <a:rPr lang="ko-KR" altLang="en-US" sz="4900" dirty="0"/>
              <a:t>쌍성의 </a:t>
            </a:r>
            <a:r>
              <a:rPr lang="ko-KR" altLang="en-US" sz="4900" dirty="0" smtClean="0"/>
              <a:t>형성과 진화</a:t>
            </a:r>
            <a:endParaRPr lang="en-US" altLang="ko-KR" sz="4900" dirty="0" smtClean="0"/>
          </a:p>
          <a:p>
            <a:pPr lvl="1">
              <a:lnSpc>
                <a:spcPct val="170000"/>
              </a:lnSpc>
              <a:buFontTx/>
              <a:buChar char="-"/>
            </a:pPr>
            <a:r>
              <a:rPr lang="ko-KR" altLang="en-US" sz="4900" dirty="0" err="1"/>
              <a:t>중성자별과</a:t>
            </a:r>
            <a:r>
              <a:rPr lang="ko-KR" altLang="en-US" sz="4900" dirty="0"/>
              <a:t> 상대론적 </a:t>
            </a:r>
            <a:r>
              <a:rPr lang="ko-KR" altLang="en-US" sz="4900" dirty="0" smtClean="0"/>
              <a:t>유체역학</a:t>
            </a:r>
            <a:endParaRPr lang="en-US" altLang="ko-KR" sz="4900" dirty="0" smtClean="0"/>
          </a:p>
        </p:txBody>
      </p:sp>
      <p:sp>
        <p:nvSpPr>
          <p:cNvPr id="6" name="내용 개체 틀 5"/>
          <p:cNvSpPr>
            <a:spLocks noGrp="1"/>
          </p:cNvSpPr>
          <p:nvPr>
            <p:ph sz="half" idx="2"/>
          </p:nvPr>
        </p:nvSpPr>
        <p:spPr>
          <a:xfrm>
            <a:off x="6883400" y="1752600"/>
            <a:ext cx="3937000" cy="3556001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50000"/>
              </a:lnSpc>
            </a:pPr>
            <a:r>
              <a:rPr lang="ko-KR" altLang="en-US" sz="7400" b="1" dirty="0" smtClean="0"/>
              <a:t>중력파</a:t>
            </a:r>
            <a:endParaRPr lang="en-US" altLang="ko-KR" sz="7400" b="1" dirty="0" smtClean="0"/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ko-KR" altLang="en-US" sz="4900" dirty="0" smtClean="0"/>
              <a:t>중력파 기초</a:t>
            </a:r>
            <a:endParaRPr lang="en-US" altLang="ko-KR" sz="4900" dirty="0"/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ko-KR" altLang="en-US" sz="4900" dirty="0"/>
              <a:t>중력파 검출기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ko-KR" altLang="en-US" sz="4900" dirty="0" smtClean="0"/>
              <a:t>중력파 </a:t>
            </a:r>
            <a:r>
              <a:rPr lang="ko-KR" altLang="en-US" sz="4900" dirty="0"/>
              <a:t>데이터 </a:t>
            </a:r>
            <a:r>
              <a:rPr lang="ko-KR" altLang="en-US" sz="4900" dirty="0" smtClean="0"/>
              <a:t>분석</a:t>
            </a:r>
            <a:endParaRPr lang="en-US" altLang="ko-KR" sz="4900" dirty="0" smtClean="0"/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ko-KR" altLang="en-US" sz="4900" dirty="0" smtClean="0"/>
              <a:t>중력파 </a:t>
            </a:r>
            <a:r>
              <a:rPr lang="en-US" altLang="ko-KR" sz="4900" dirty="0"/>
              <a:t>- CBC Search &amp; </a:t>
            </a:r>
            <a:r>
              <a:rPr lang="en-US" altLang="ko-KR" sz="4900" dirty="0" smtClean="0"/>
              <a:t>PE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ko-KR" altLang="en-US" sz="4900" dirty="0" smtClean="0"/>
              <a:t>중력파 </a:t>
            </a:r>
            <a:r>
              <a:rPr lang="ko-KR" altLang="en-US" sz="4900" dirty="0" err="1" smtClean="0"/>
              <a:t>렌징</a:t>
            </a:r>
            <a:endParaRPr lang="en-US" altLang="ko-KR" sz="4900" dirty="0" smtClean="0"/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ko-KR" altLang="en-US" sz="4900" dirty="0" err="1" smtClean="0"/>
              <a:t>다중신호</a:t>
            </a:r>
            <a:r>
              <a:rPr lang="ko-KR" altLang="en-US" sz="4900" dirty="0" smtClean="0"/>
              <a:t> 천문학</a:t>
            </a:r>
            <a:endParaRPr lang="en-US" altLang="ko-KR" sz="4900" dirty="0" smtClean="0"/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ko-KR" altLang="en-US" sz="4900" dirty="0"/>
              <a:t>중력파 </a:t>
            </a:r>
            <a:r>
              <a:rPr lang="en-US" altLang="ko-KR" sz="4900" dirty="0"/>
              <a:t>Stochastic </a:t>
            </a:r>
            <a:r>
              <a:rPr lang="en-US" altLang="ko-KR" sz="4900" dirty="0" smtClean="0"/>
              <a:t>Background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ko-KR" altLang="en-US" sz="4900" dirty="0" smtClean="0"/>
              <a:t>중력파 우주론</a:t>
            </a:r>
            <a:endParaRPr lang="en-US" altLang="ko-KR" sz="4900" dirty="0" smtClean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1219200" y="1638302"/>
            <a:ext cx="4533900" cy="36956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6591300" y="1606550"/>
            <a:ext cx="4724400" cy="37274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2809875" y="5613400"/>
            <a:ext cx="7359650" cy="938734"/>
            <a:chOff x="2063111" y="1283901"/>
            <a:chExt cx="7960049" cy="1399664"/>
          </a:xfrm>
        </p:grpSpPr>
        <p:sp>
          <p:nvSpPr>
            <p:cNvPr id="7" name="직사각형 6"/>
            <p:cNvSpPr/>
            <p:nvPr/>
          </p:nvSpPr>
          <p:spPr>
            <a:xfrm>
              <a:off x="2063111" y="1293542"/>
              <a:ext cx="7960049" cy="9771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kumimoji="0" lang="ko-KR" alt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일반상대론</a:t>
              </a:r>
              <a:r>
                <a:rPr kumimoji="0" lang="en-US" altLang="ko-K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, </a:t>
              </a:r>
              <a:r>
                <a:rPr kumimoji="0" lang="ko-KR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천체물리</a:t>
              </a:r>
              <a:r>
                <a: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/</a:t>
              </a:r>
              <a:r>
                <a:rPr lang="ko-KR" altLang="en-US" sz="2400" dirty="0" smtClean="0">
                  <a:solidFill>
                    <a:prstClr val="black"/>
                  </a:solidFill>
                </a:rPr>
                <a:t>천문학</a:t>
              </a:r>
              <a:r>
                <a:rPr lang="en-US" altLang="ko-KR" sz="2400" dirty="0" smtClean="0">
                  <a:solidFill>
                    <a:prstClr val="black"/>
                  </a:solidFill>
                </a:rPr>
                <a:t>, </a:t>
              </a:r>
              <a:r>
                <a:rPr kumimoji="0" lang="ko-KR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광학</a:t>
              </a:r>
              <a:r>
                <a: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, ……</a:t>
              </a: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2235198" y="1283901"/>
              <a:ext cx="7719282" cy="13996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556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96899"/>
          </a:xfrm>
        </p:spPr>
        <p:txBody>
          <a:bodyPr/>
          <a:lstStyle/>
          <a:p>
            <a:r>
              <a:rPr lang="en-US" altLang="ko-KR" b="1" dirty="0" smtClean="0"/>
              <a:t>Principia: Newton (1687)</a:t>
            </a:r>
            <a:endParaRPr lang="ko-KR" altLang="en-US" b="1" dirty="0"/>
          </a:p>
        </p:txBody>
      </p:sp>
      <p:grpSp>
        <p:nvGrpSpPr>
          <p:cNvPr id="8" name="그룹 7"/>
          <p:cNvGrpSpPr/>
          <p:nvPr/>
        </p:nvGrpSpPr>
        <p:grpSpPr>
          <a:xfrm>
            <a:off x="979612" y="2644537"/>
            <a:ext cx="2954811" cy="2817604"/>
            <a:chOff x="979612" y="2450480"/>
            <a:chExt cx="2954811" cy="2817604"/>
          </a:xfrm>
        </p:grpSpPr>
        <p:pic>
          <p:nvPicPr>
            <p:cNvPr id="4" name="Picture 4" descr="http://www.biografiasyvidas.com/monografia/newton/fotos/newton_jove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9612" y="2450480"/>
              <a:ext cx="2954811" cy="2448272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1627684" y="4898752"/>
              <a:ext cx="1814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34" charset="-127"/>
                  <a:cs typeface="+mn-cs"/>
                </a:rPr>
                <a:t>(1643 – 1727)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6" name="내용 개체 틀 2"/>
          <p:cNvSpPr txBox="1">
            <a:spLocks/>
          </p:cNvSpPr>
          <p:nvPr/>
        </p:nvSpPr>
        <p:spPr>
          <a:xfrm>
            <a:off x="4191000" y="2601361"/>
            <a:ext cx="7257661" cy="415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t>“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t>절대공간</a:t>
            </a:r>
            <a:r>
              <a:rPr kumimoji="0" lang="ko-KR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t>은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t> 그 본질상 </a:t>
            </a:r>
            <a:r>
              <a:rPr kumimoji="0" lang="ko-KR" alt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t>외부의 어느 것과도 관계하지 않고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ko-KR" alt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t>항상 동일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t>하고</a:t>
            </a:r>
            <a:r>
              <a:rPr kumimoji="0" lang="ko-KR" alt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t> 움직일 수 없는 것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t>으로 남는다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t>.”</a:t>
            </a:r>
          </a:p>
          <a:p>
            <a:pPr marL="342900" marR="0" lvl="0" indent="-342900" algn="ju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  <a:p>
            <a:pPr marL="342900" marR="0" lvl="0" indent="-342900" algn="ju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t>“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t>절대적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t>이고 진정한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t>,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t> 수학적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t>시간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t>은 그 자체로 그리고 본질상 </a:t>
            </a:r>
            <a:r>
              <a:rPr kumimoji="0" lang="ko-KR" alt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t>외부의 그 어느 것과도 관계하지 않고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ko-KR" alt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t>균일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t>하게 흐른다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t>.”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9" name="그룹 9"/>
          <p:cNvGrpSpPr/>
          <p:nvPr/>
        </p:nvGrpSpPr>
        <p:grpSpPr>
          <a:xfrm>
            <a:off x="7277618" y="166695"/>
            <a:ext cx="3225800" cy="2434666"/>
            <a:chOff x="7092280" y="116632"/>
            <a:chExt cx="1794858" cy="1152128"/>
          </a:xfrm>
        </p:grpSpPr>
        <p:pic>
          <p:nvPicPr>
            <p:cNvPr id="10" name="Picture 2" descr="http://www.biografiasyvidas.com/monografia/newton/fotos/principio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92280" y="188640"/>
              <a:ext cx="1794858" cy="1080120"/>
            </a:xfrm>
            <a:prstGeom prst="rect">
              <a:avLst/>
            </a:prstGeom>
            <a:noFill/>
          </p:spPr>
        </p:pic>
        <p:sp>
          <p:nvSpPr>
            <p:cNvPr id="11" name="직사각형 10"/>
            <p:cNvSpPr/>
            <p:nvPr/>
          </p:nvSpPr>
          <p:spPr>
            <a:xfrm>
              <a:off x="7164288" y="116632"/>
              <a:ext cx="936104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13" name="제목 1"/>
          <p:cNvSpPr txBox="1">
            <a:spLocks/>
          </p:cNvSpPr>
          <p:nvPr/>
        </p:nvSpPr>
        <p:spPr>
          <a:xfrm>
            <a:off x="278623" y="614132"/>
            <a:ext cx="10972800" cy="986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marR="0" lvl="0" indent="-57150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j-cs"/>
              </a:rPr>
              <a:t>뉴튼의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j-cs"/>
              </a:rPr>
              <a:t> 절대적 시공간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j-cs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979612" y="6387068"/>
            <a:ext cx="24279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(Credit: Godfrey Kneller)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34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03568" y="791484"/>
            <a:ext cx="11342111" cy="568932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/>
              <a:t>공간</a:t>
            </a:r>
            <a:r>
              <a:rPr lang="en-US" altLang="ko-KR" b="1" dirty="0" smtClean="0"/>
              <a:t>: </a:t>
            </a:r>
            <a:r>
              <a:rPr lang="ko-KR" altLang="en-US" dirty="0" smtClean="0"/>
              <a:t>연속적</a:t>
            </a:r>
            <a:r>
              <a:rPr lang="en-US" altLang="ko-KR" dirty="0"/>
              <a:t>, </a:t>
            </a:r>
            <a:r>
              <a:rPr lang="ko-KR" altLang="en-US" dirty="0" err="1"/>
              <a:t>균질적</a:t>
            </a:r>
            <a:r>
              <a:rPr lang="en-US" altLang="ko-KR" dirty="0"/>
              <a:t>, </a:t>
            </a:r>
            <a:r>
              <a:rPr lang="ko-KR" altLang="en-US" dirty="0" err="1" smtClean="0"/>
              <a:t>등방적</a:t>
            </a:r>
            <a:r>
              <a:rPr lang="en-US" altLang="ko-KR" dirty="0"/>
              <a:t>, </a:t>
            </a:r>
            <a:r>
              <a:rPr lang="ko-KR" altLang="en-US" dirty="0"/>
              <a:t>무한</a:t>
            </a:r>
            <a:r>
              <a:rPr lang="en-US" altLang="ko-KR" dirty="0"/>
              <a:t>, </a:t>
            </a:r>
            <a:r>
              <a:rPr lang="ko-KR" altLang="en-US" dirty="0" smtClean="0"/>
              <a:t>편평한 유클리드 </a:t>
            </a:r>
            <a:r>
              <a:rPr lang="en-US" altLang="ko-KR" dirty="0" smtClean="0"/>
              <a:t>3</a:t>
            </a:r>
            <a:r>
              <a:rPr lang="ko-KR" altLang="en-US" dirty="0" smtClean="0"/>
              <a:t>차원 공간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b="1" dirty="0" smtClean="0"/>
              <a:t>시간</a:t>
            </a:r>
            <a:r>
              <a:rPr lang="en-US" altLang="ko-KR" b="1" dirty="0" smtClean="0"/>
              <a:t>: </a:t>
            </a:r>
            <a:r>
              <a:rPr lang="ko-KR" altLang="en-US" dirty="0" smtClean="0"/>
              <a:t>연속적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en-US" altLang="ko-KR" dirty="0" smtClean="0"/>
              <a:t>1</a:t>
            </a:r>
            <a:r>
              <a:rPr lang="ko-KR" altLang="en-US" dirty="0" smtClean="0"/>
              <a:t>차원의 균일한 흐름</a:t>
            </a:r>
            <a:r>
              <a:rPr lang="en-US" altLang="ko-KR" dirty="0" smtClean="0"/>
              <a:t>, </a:t>
            </a:r>
            <a:r>
              <a:rPr lang="ko-KR" altLang="en-US" dirty="0"/>
              <a:t>영원히 </a:t>
            </a:r>
            <a:r>
              <a:rPr lang="ko-KR" altLang="en-US" dirty="0" smtClean="0"/>
              <a:t>지속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b="1" dirty="0"/>
              <a:t>모든 관측자에게 동일</a:t>
            </a:r>
            <a:endParaRPr lang="en-US" altLang="ko-KR" b="1" dirty="0"/>
          </a:p>
          <a:p>
            <a:pPr>
              <a:lnSpc>
                <a:spcPct val="150000"/>
              </a:lnSpc>
            </a:pPr>
            <a:r>
              <a:rPr lang="ko-KR" altLang="en-US" b="1" dirty="0" smtClean="0"/>
              <a:t>시간과 공간은 서로 독립적이며 절대적</a:t>
            </a:r>
            <a:endParaRPr lang="en-US" altLang="ko-KR" b="1" dirty="0" smtClean="0"/>
          </a:p>
          <a:p>
            <a:pPr>
              <a:lnSpc>
                <a:spcPct val="150000"/>
              </a:lnSpc>
            </a:pPr>
            <a:r>
              <a:rPr lang="ko-KR" altLang="en-US" b="1" dirty="0" smtClean="0"/>
              <a:t>공간상에서 </a:t>
            </a:r>
            <a:r>
              <a:rPr lang="ko-KR" altLang="en-US" b="1" dirty="0"/>
              <a:t>물체는 자유롭게 이동 가능하나 시간상에서는 </a:t>
            </a:r>
            <a:r>
              <a:rPr lang="ko-KR" altLang="en-US" b="1" dirty="0" smtClean="0"/>
              <a:t>불가능</a:t>
            </a:r>
            <a:endParaRPr lang="en-US" altLang="ko-KR" b="1" dirty="0" smtClean="0"/>
          </a:p>
          <a:p>
            <a:pPr>
              <a:lnSpc>
                <a:spcPct val="150000"/>
              </a:lnSpc>
            </a:pPr>
            <a:endParaRPr lang="en-US" altLang="ko-KR" sz="800" dirty="0" smtClean="0"/>
          </a:p>
          <a:p>
            <a:pPr>
              <a:lnSpc>
                <a:spcPct val="150000"/>
              </a:lnSpc>
            </a:pPr>
            <a:r>
              <a:rPr lang="ko-KR" altLang="en-US" b="1" dirty="0" smtClean="0"/>
              <a:t>시간과 공간 모두 물질의 </a:t>
            </a:r>
            <a:r>
              <a:rPr lang="ko-KR" altLang="en-US" b="1" dirty="0"/>
              <a:t>출현에 영향 받지 않음</a:t>
            </a:r>
            <a:endParaRPr lang="en-US" altLang="ko-KR" b="1" dirty="0"/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b="1" dirty="0" smtClean="0"/>
              <a:t>    </a:t>
            </a:r>
            <a:r>
              <a:rPr lang="en-US" altLang="ko-KR" b="1" dirty="0" smtClean="0">
                <a:sym typeface="Wingdings" panose="05000000000000000000" pitchFamily="2" charset="2"/>
              </a:rPr>
              <a:t> </a:t>
            </a:r>
            <a:r>
              <a:rPr lang="ko-KR" altLang="en-US" b="1" dirty="0" smtClean="0"/>
              <a:t>따라서 중력 상호작용과 시공간은 별개의 것</a:t>
            </a:r>
            <a:endParaRPr lang="en-US" altLang="ko-KR" b="1" dirty="0" smtClean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79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6824" y="758132"/>
            <a:ext cx="10515600" cy="895739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ko-KR" altLang="en-US" sz="3600" b="1" dirty="0" smtClean="0"/>
              <a:t>거리</a:t>
            </a:r>
            <a:r>
              <a:rPr lang="en-US" altLang="ko-KR" sz="3600" b="1" dirty="0" smtClean="0"/>
              <a:t>(</a:t>
            </a:r>
            <a:r>
              <a:rPr lang="ko-KR" altLang="en-US" sz="3600" b="1" dirty="0" err="1" smtClean="0"/>
              <a:t>메트릭</a:t>
            </a:r>
            <a:r>
              <a:rPr lang="en-US" altLang="ko-KR" sz="3600" b="1" dirty="0" smtClean="0"/>
              <a:t>)</a:t>
            </a:r>
            <a:r>
              <a:rPr lang="ko-KR" altLang="en-US" sz="3600" b="1" dirty="0" smtClean="0"/>
              <a:t> 구조</a:t>
            </a:r>
            <a:r>
              <a:rPr lang="en-US" altLang="ko-KR" sz="3600" b="1" dirty="0" smtClean="0"/>
              <a:t>: </a:t>
            </a:r>
            <a:r>
              <a:rPr lang="en-US" altLang="ko-KR" sz="3600" dirty="0" smtClean="0"/>
              <a:t>“</a:t>
            </a:r>
            <a:r>
              <a:rPr lang="ko-KR" altLang="en-US" sz="3600" dirty="0" smtClean="0"/>
              <a:t>두 사건 간의 거리</a:t>
            </a:r>
            <a:r>
              <a:rPr lang="en-US" altLang="ko-KR" sz="3600" dirty="0" smtClean="0"/>
              <a:t>＂</a:t>
            </a:r>
            <a:endParaRPr lang="ko-KR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4114090" y="2462177"/>
                <a:ext cx="7709610" cy="923828"/>
              </a:xfrm>
            </p:spPr>
            <p:txBody>
              <a:bodyPr anchor="ctr"/>
              <a:lstStyle/>
              <a:p>
                <a:r>
                  <a:rPr lang="ko-KR" altLang="en-US" b="1" dirty="0" smtClean="0"/>
                  <a:t>다른 위치 동시 사건</a:t>
                </a:r>
                <a:r>
                  <a:rPr lang="en-US" altLang="ko-KR" b="1" dirty="0" smtClean="0"/>
                  <a:t>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ko-KR" b="1" dirty="0" smtClean="0"/>
                  <a:t>): </a:t>
                </a:r>
                <a:r>
                  <a:rPr lang="en-US" altLang="ko-KR" dirty="0" smtClean="0"/>
                  <a:t>“</a:t>
                </a:r>
                <a:r>
                  <a:rPr lang="ko-KR" altLang="en-US" dirty="0" smtClean="0"/>
                  <a:t>공간적</a:t>
                </a:r>
                <a:r>
                  <a:rPr lang="en-US" altLang="ko-KR" dirty="0" smtClean="0"/>
                  <a:t>” </a:t>
                </a:r>
                <a:r>
                  <a:rPr lang="ko-KR" altLang="en-US" dirty="0" smtClean="0"/>
                  <a:t>거리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090" y="2462177"/>
                <a:ext cx="7709610" cy="923828"/>
              </a:xfrm>
              <a:blipFill>
                <a:blip r:embed="rId3"/>
                <a:stretch>
                  <a:fillRect l="-142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8015B-9DB2-457B-A9EB-597EA931DA5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680261" y="2169989"/>
            <a:ext cx="2835093" cy="3734715"/>
            <a:chOff x="7432699" y="1771859"/>
            <a:chExt cx="2835093" cy="3734715"/>
          </a:xfrm>
        </p:grpSpPr>
        <p:sp>
          <p:nvSpPr>
            <p:cNvPr id="6" name="AutoShape 17"/>
            <p:cNvSpPr>
              <a:spLocks noChangeArrowheads="1"/>
            </p:cNvSpPr>
            <p:nvPr/>
          </p:nvSpPr>
          <p:spPr bwMode="auto">
            <a:xfrm>
              <a:off x="7780467" y="4112562"/>
              <a:ext cx="2427573" cy="502817"/>
            </a:xfrm>
            <a:prstGeom prst="parallelogram">
              <a:avLst>
                <a:gd name="adj" fmla="val 11546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" name="Freeform 16"/>
            <p:cNvSpPr>
              <a:spLocks/>
            </p:cNvSpPr>
            <p:nvPr/>
          </p:nvSpPr>
          <p:spPr bwMode="auto">
            <a:xfrm>
              <a:off x="7760076" y="2273592"/>
              <a:ext cx="21522" cy="3231470"/>
            </a:xfrm>
            <a:custGeom>
              <a:avLst/>
              <a:gdLst/>
              <a:ahLst/>
              <a:cxnLst>
                <a:cxn ang="0">
                  <a:pos x="0" y="3479"/>
                </a:cxn>
                <a:cxn ang="0">
                  <a:pos x="22" y="0"/>
                </a:cxn>
              </a:cxnLst>
              <a:rect l="0" t="0" r="r" b="b"/>
              <a:pathLst>
                <a:path w="22" h="3479">
                  <a:moveTo>
                    <a:pt x="0" y="3479"/>
                  </a:moveTo>
                  <a:lnTo>
                    <a:pt x="2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AutoShape 15"/>
            <p:cNvSpPr>
              <a:spLocks noChangeArrowheads="1"/>
            </p:cNvSpPr>
            <p:nvPr/>
          </p:nvSpPr>
          <p:spPr bwMode="auto">
            <a:xfrm>
              <a:off x="7780467" y="3778793"/>
              <a:ext cx="2427573" cy="502817"/>
            </a:xfrm>
            <a:prstGeom prst="parallelogram">
              <a:avLst>
                <a:gd name="adj" fmla="val 115463"/>
              </a:avLst>
            </a:prstGeom>
            <a:solidFill>
              <a:srgbClr val="FF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AutoShape 14"/>
            <p:cNvSpPr>
              <a:spLocks noChangeArrowheads="1"/>
            </p:cNvSpPr>
            <p:nvPr/>
          </p:nvSpPr>
          <p:spPr bwMode="auto">
            <a:xfrm>
              <a:off x="7780467" y="3443943"/>
              <a:ext cx="2427573" cy="502817"/>
            </a:xfrm>
            <a:prstGeom prst="parallelogram">
              <a:avLst>
                <a:gd name="adj" fmla="val 11546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" name="AutoShape 13"/>
            <p:cNvSpPr>
              <a:spLocks noChangeArrowheads="1"/>
            </p:cNvSpPr>
            <p:nvPr/>
          </p:nvSpPr>
          <p:spPr bwMode="auto">
            <a:xfrm>
              <a:off x="7780467" y="3110176"/>
              <a:ext cx="2427573" cy="501733"/>
            </a:xfrm>
            <a:prstGeom prst="parallelogram">
              <a:avLst>
                <a:gd name="adj" fmla="val 11571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7780467" y="2775325"/>
              <a:ext cx="2427573" cy="502817"/>
            </a:xfrm>
            <a:prstGeom prst="parallelogram">
              <a:avLst>
                <a:gd name="adj" fmla="val 11546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>
                  <a:spLocks noChangeArrowheads="1"/>
                </p:cNvSpPr>
                <p:nvPr/>
              </p:nvSpPr>
              <p:spPr bwMode="auto">
                <a:xfrm>
                  <a:off x="7432699" y="1771859"/>
                  <a:ext cx="1116195" cy="50065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prstDash val="dash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ko-KR" altLang="en-US" sz="2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맑은 고딕" panose="020B0503020000020004" pitchFamily="50" charset="-127"/>
                      <a:ea typeface="맑은 고딕" panose="020B0503020000020004" pitchFamily="50" charset="-127"/>
                      <a:cs typeface="Times New Roman" pitchFamily="18" charset="0"/>
                    </a:rPr>
                    <a:t>시간 </a:t>
                  </a:r>
                  <a14:m>
                    <m:oMath xmlns:m="http://schemas.openxmlformats.org/officeDocument/2006/math">
                      <m:r>
                        <a:rPr kumimoji="1" lang="en-US" altLang="ko-KR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itchFamily="18" charset="0"/>
                        </a:rPr>
                        <m:t>(</m:t>
                      </m:r>
                      <m:r>
                        <a:rPr kumimoji="1" lang="en-US" altLang="ko-KR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itchFamily="18" charset="0"/>
                        </a:rPr>
                        <m:t>𝑡</m:t>
                      </m:r>
                      <m:r>
                        <a:rPr kumimoji="1" lang="en-US" altLang="ko-KR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itchFamily="18" charset="0"/>
                        </a:rPr>
                        <m:t>)</m:t>
                      </m:r>
                    </m:oMath>
                  </a14:m>
                  <a:endParaRPr kumimoji="1" lang="en-US" altLang="ko-K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굴림" pitchFamily="50" charset="-127"/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32699" y="1771859"/>
                  <a:ext cx="1116195" cy="500651"/>
                </a:xfrm>
                <a:prstGeom prst="rect">
                  <a:avLst/>
                </a:prstGeom>
                <a:blipFill>
                  <a:blip r:embed="rId4"/>
                  <a:stretch>
                    <a:fillRect l="-6011" t="-7317" r="-1093" b="-1220"/>
                  </a:stretch>
                </a:blipFill>
                <a:ln w="9525">
                  <a:noFill/>
                  <a:prstDash val="dash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7780467" y="5449796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Freeform 4"/>
            <p:cNvSpPr>
              <a:spLocks/>
            </p:cNvSpPr>
            <p:nvPr/>
          </p:nvSpPr>
          <p:spPr bwMode="auto">
            <a:xfrm>
              <a:off x="7754413" y="5438901"/>
              <a:ext cx="1899123" cy="5683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425" y="0"/>
                </a:cxn>
              </a:cxnLst>
              <a:rect l="0" t="0" r="r" b="b"/>
              <a:pathLst>
                <a:path w="1425" h="15">
                  <a:moveTo>
                    <a:pt x="0" y="15"/>
                  </a:moveTo>
                  <a:lnTo>
                    <a:pt x="14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Freeform 3"/>
            <p:cNvSpPr>
              <a:spLocks/>
            </p:cNvSpPr>
            <p:nvPr/>
          </p:nvSpPr>
          <p:spPr bwMode="auto">
            <a:xfrm>
              <a:off x="7760076" y="4879369"/>
              <a:ext cx="664948" cy="613350"/>
            </a:xfrm>
            <a:custGeom>
              <a:avLst/>
              <a:gdLst/>
              <a:ahLst/>
              <a:cxnLst>
                <a:cxn ang="0">
                  <a:pos x="0" y="660"/>
                </a:cxn>
                <a:cxn ang="0">
                  <a:pos x="690" y="0"/>
                </a:cxn>
              </a:cxnLst>
              <a:rect l="0" t="0" r="r" b="b"/>
              <a:pathLst>
                <a:path w="690" h="660">
                  <a:moveTo>
                    <a:pt x="0" y="660"/>
                  </a:moveTo>
                  <a:lnTo>
                    <a:pt x="69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2"/>
                <p:cNvSpPr>
                  <a:spLocks noChangeArrowheads="1"/>
                </p:cNvSpPr>
                <p:nvPr/>
              </p:nvSpPr>
              <p:spPr bwMode="auto">
                <a:xfrm>
                  <a:off x="8229357" y="5004841"/>
                  <a:ext cx="2038435" cy="501733"/>
                </a:xfrm>
                <a:prstGeom prst="rect">
                  <a:avLst/>
                </a:prstGeom>
                <a:noFill/>
                <a:ln w="9525">
                  <a:noFill/>
                  <a:prstDash val="dash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ko-KR" altLang="en-US" sz="2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맑은 고딕" panose="020B0503020000020004" pitchFamily="50" charset="-127"/>
                      <a:ea typeface="맑은 고딕" panose="020B0503020000020004" pitchFamily="50" charset="-127"/>
                      <a:cs typeface="Times New Roman" pitchFamily="18" charset="0"/>
                    </a:rPr>
                    <a:t>공간 </a:t>
                  </a:r>
                  <a14:m>
                    <m:oMath xmlns:m="http://schemas.openxmlformats.org/officeDocument/2006/math">
                      <m:r>
                        <a:rPr kumimoji="1" lang="en-US" altLang="ko-KR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itchFamily="18" charset="0"/>
                        </a:rPr>
                        <m:t>(</m:t>
                      </m:r>
                      <m:r>
                        <a:rPr kumimoji="1" lang="en-US" altLang="ko-KR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itchFamily="18" charset="0"/>
                        </a:rPr>
                        <m:t>𝑥</m:t>
                      </m:r>
                      <m:r>
                        <a:rPr kumimoji="1" lang="en-US" altLang="ko-KR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itchFamily="18" charset="0"/>
                        </a:rPr>
                        <m:t>,</m:t>
                      </m:r>
                      <m:r>
                        <a:rPr kumimoji="1" lang="en-US" altLang="ko-KR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itchFamily="18" charset="0"/>
                        </a:rPr>
                        <m:t>𝑦</m:t>
                      </m:r>
                      <m:r>
                        <a:rPr kumimoji="1" lang="en-US" altLang="ko-KR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itchFamily="18" charset="0"/>
                        </a:rPr>
                        <m:t>,</m:t>
                      </m:r>
                      <m:r>
                        <a:rPr kumimoji="1" lang="en-US" altLang="ko-KR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itchFamily="18" charset="0"/>
                        </a:rPr>
                        <m:t>𝑧</m:t>
                      </m:r>
                      <m:r>
                        <a:rPr kumimoji="1" lang="en-US" altLang="ko-KR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itchFamily="18" charset="0"/>
                        </a:rPr>
                        <m:t>)</m:t>
                      </m:r>
                    </m:oMath>
                  </a14:m>
                  <a:endParaRPr kumimoji="1" lang="en-US" altLang="ko-K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굴림" pitchFamily="50" charset="-127"/>
                  </a:endParaRPr>
                </a:p>
              </p:txBody>
            </p:sp>
          </mc:Choice>
          <mc:Fallback xmlns="">
            <p:sp>
              <p:nvSpPr>
                <p:cNvPr id="19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229357" y="5004841"/>
                  <a:ext cx="2038435" cy="501733"/>
                </a:xfrm>
                <a:prstGeom prst="rect">
                  <a:avLst/>
                </a:prstGeom>
                <a:blipFill>
                  <a:blip r:embed="rId5"/>
                  <a:stretch>
                    <a:fillRect l="-2985" t="-6024"/>
                  </a:stretch>
                </a:blipFill>
                <a:ln w="9525">
                  <a:noFill/>
                  <a:prstDash val="dash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타원 32"/>
            <p:cNvSpPr/>
            <p:nvPr/>
          </p:nvSpPr>
          <p:spPr>
            <a:xfrm>
              <a:off x="8491932" y="4143716"/>
              <a:ext cx="56962" cy="5691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타원 33"/>
          <p:cNvSpPr/>
          <p:nvPr/>
        </p:nvSpPr>
        <p:spPr>
          <a:xfrm>
            <a:off x="2044172" y="4148670"/>
            <a:ext cx="56962" cy="5691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2156138" y="4413451"/>
            <a:ext cx="56962" cy="5691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80261" y="4481464"/>
                <a:ext cx="3006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61" y="4481464"/>
                <a:ext cx="300660" cy="307777"/>
              </a:xfrm>
              <a:prstGeom prst="rect">
                <a:avLst/>
              </a:prstGeom>
              <a:blipFill>
                <a:blip r:embed="rId6"/>
                <a:stretch>
                  <a:fillRect l="-12245" r="-204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91401" y="4136425"/>
                <a:ext cx="3066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01" y="4136425"/>
                <a:ext cx="306622" cy="307777"/>
              </a:xfrm>
              <a:prstGeom prst="rect">
                <a:avLst/>
              </a:prstGeom>
              <a:blipFill>
                <a:blip r:embed="rId7"/>
                <a:stretch>
                  <a:fillRect l="-9804" r="-392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330196" y="1891145"/>
                <a:ext cx="47232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~   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𝑄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=(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𝑧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′)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196" y="1891145"/>
                <a:ext cx="4723216" cy="369332"/>
              </a:xfrm>
              <a:prstGeom prst="rect">
                <a:avLst/>
              </a:prstGeom>
              <a:blipFill>
                <a:blip r:embed="rId8"/>
                <a:stretch>
                  <a:fillRect l="-516" r="-1419" b="-3770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utoShape 12"/>
          <p:cNvSpPr>
            <a:spLocks noChangeArrowheads="1"/>
          </p:cNvSpPr>
          <p:nvPr/>
        </p:nvSpPr>
        <p:spPr bwMode="auto">
          <a:xfrm>
            <a:off x="4619236" y="3565327"/>
            <a:ext cx="4185228" cy="1249075"/>
          </a:xfrm>
          <a:prstGeom prst="parallelogram">
            <a:avLst>
              <a:gd name="adj" fmla="val 11546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41" name="직선 연결선 40"/>
          <p:cNvCxnSpPr/>
          <p:nvPr/>
        </p:nvCxnSpPr>
        <p:spPr>
          <a:xfrm flipV="1">
            <a:off x="6009282" y="3940737"/>
            <a:ext cx="850900" cy="494277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42" name="자유형 41"/>
          <p:cNvSpPr/>
          <p:nvPr/>
        </p:nvSpPr>
        <p:spPr>
          <a:xfrm>
            <a:off x="6021982" y="3951489"/>
            <a:ext cx="863600" cy="469900"/>
          </a:xfrm>
          <a:custGeom>
            <a:avLst/>
            <a:gdLst>
              <a:gd name="connsiteX0" fmla="*/ 0 w 863600"/>
              <a:gd name="connsiteY0" fmla="*/ 469900 h 469900"/>
              <a:gd name="connsiteX1" fmla="*/ 228600 w 863600"/>
              <a:gd name="connsiteY1" fmla="*/ 88900 h 469900"/>
              <a:gd name="connsiteX2" fmla="*/ 863600 w 863600"/>
              <a:gd name="connsiteY2" fmla="*/ 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3600" h="469900">
                <a:moveTo>
                  <a:pt x="0" y="469900"/>
                </a:moveTo>
                <a:cubicBezTo>
                  <a:pt x="42333" y="318558"/>
                  <a:pt x="84667" y="167217"/>
                  <a:pt x="228600" y="88900"/>
                </a:cubicBezTo>
                <a:cubicBezTo>
                  <a:pt x="372533" y="10583"/>
                  <a:pt x="618066" y="5291"/>
                  <a:pt x="863600" y="0"/>
                </a:cubicBezTo>
              </a:path>
            </a:pathLst>
          </a:cu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3" name="자유형 42"/>
          <p:cNvSpPr/>
          <p:nvPr/>
        </p:nvSpPr>
        <p:spPr>
          <a:xfrm>
            <a:off x="6034682" y="3964189"/>
            <a:ext cx="1136453" cy="622962"/>
          </a:xfrm>
          <a:custGeom>
            <a:avLst/>
            <a:gdLst>
              <a:gd name="connsiteX0" fmla="*/ 0 w 1138375"/>
              <a:gd name="connsiteY0" fmla="*/ 431800 h 572162"/>
              <a:gd name="connsiteX1" fmla="*/ 292100 w 1138375"/>
              <a:gd name="connsiteY1" fmla="*/ 571500 h 572162"/>
              <a:gd name="connsiteX2" fmla="*/ 571500 w 1138375"/>
              <a:gd name="connsiteY2" fmla="*/ 381000 h 572162"/>
              <a:gd name="connsiteX3" fmla="*/ 1130300 w 1138375"/>
              <a:gd name="connsiteY3" fmla="*/ 355600 h 572162"/>
              <a:gd name="connsiteX4" fmla="*/ 850900 w 1138375"/>
              <a:gd name="connsiteY4" fmla="*/ 0 h 572162"/>
              <a:gd name="connsiteX0" fmla="*/ 0 w 1139510"/>
              <a:gd name="connsiteY0" fmla="*/ 533400 h 673762"/>
              <a:gd name="connsiteX1" fmla="*/ 292100 w 1139510"/>
              <a:gd name="connsiteY1" fmla="*/ 673100 h 673762"/>
              <a:gd name="connsiteX2" fmla="*/ 571500 w 1139510"/>
              <a:gd name="connsiteY2" fmla="*/ 482600 h 673762"/>
              <a:gd name="connsiteX3" fmla="*/ 1130300 w 1139510"/>
              <a:gd name="connsiteY3" fmla="*/ 457200 h 673762"/>
              <a:gd name="connsiteX4" fmla="*/ 863600 w 1139510"/>
              <a:gd name="connsiteY4" fmla="*/ 0 h 673762"/>
              <a:gd name="connsiteX0" fmla="*/ 0 w 1139510"/>
              <a:gd name="connsiteY0" fmla="*/ 533400 h 673762"/>
              <a:gd name="connsiteX1" fmla="*/ 292100 w 1139510"/>
              <a:gd name="connsiteY1" fmla="*/ 673100 h 673762"/>
              <a:gd name="connsiteX2" fmla="*/ 571500 w 1139510"/>
              <a:gd name="connsiteY2" fmla="*/ 482600 h 673762"/>
              <a:gd name="connsiteX3" fmla="*/ 1130300 w 1139510"/>
              <a:gd name="connsiteY3" fmla="*/ 457200 h 673762"/>
              <a:gd name="connsiteX4" fmla="*/ 863600 w 1139510"/>
              <a:gd name="connsiteY4" fmla="*/ 0 h 673762"/>
              <a:gd name="connsiteX0" fmla="*/ 0 w 1135643"/>
              <a:gd name="connsiteY0" fmla="*/ 444500 h 584862"/>
              <a:gd name="connsiteX1" fmla="*/ 292100 w 1135643"/>
              <a:gd name="connsiteY1" fmla="*/ 584200 h 584862"/>
              <a:gd name="connsiteX2" fmla="*/ 571500 w 1135643"/>
              <a:gd name="connsiteY2" fmla="*/ 393700 h 584862"/>
              <a:gd name="connsiteX3" fmla="*/ 1130300 w 1135643"/>
              <a:gd name="connsiteY3" fmla="*/ 368300 h 584862"/>
              <a:gd name="connsiteX4" fmla="*/ 812800 w 1135643"/>
              <a:gd name="connsiteY4" fmla="*/ 0 h 584862"/>
              <a:gd name="connsiteX0" fmla="*/ 0 w 1136453"/>
              <a:gd name="connsiteY0" fmla="*/ 482600 h 622962"/>
              <a:gd name="connsiteX1" fmla="*/ 292100 w 1136453"/>
              <a:gd name="connsiteY1" fmla="*/ 622300 h 622962"/>
              <a:gd name="connsiteX2" fmla="*/ 571500 w 1136453"/>
              <a:gd name="connsiteY2" fmla="*/ 431800 h 622962"/>
              <a:gd name="connsiteX3" fmla="*/ 1130300 w 1136453"/>
              <a:gd name="connsiteY3" fmla="*/ 406400 h 622962"/>
              <a:gd name="connsiteX4" fmla="*/ 825500 w 1136453"/>
              <a:gd name="connsiteY4" fmla="*/ 0 h 62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6453" h="622962">
                <a:moveTo>
                  <a:pt x="0" y="482600"/>
                </a:moveTo>
                <a:cubicBezTo>
                  <a:pt x="98425" y="556683"/>
                  <a:pt x="196850" y="630767"/>
                  <a:pt x="292100" y="622300"/>
                </a:cubicBezTo>
                <a:cubicBezTo>
                  <a:pt x="387350" y="613833"/>
                  <a:pt x="431800" y="467783"/>
                  <a:pt x="571500" y="431800"/>
                </a:cubicBezTo>
                <a:cubicBezTo>
                  <a:pt x="711200" y="395817"/>
                  <a:pt x="1087967" y="478367"/>
                  <a:pt x="1130300" y="406400"/>
                </a:cubicBezTo>
                <a:cubicBezTo>
                  <a:pt x="1172633" y="334433"/>
                  <a:pt x="988483" y="146050"/>
                  <a:pt x="825500" y="0"/>
                </a:cubicBezTo>
              </a:path>
            </a:pathLst>
          </a:cu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288303" y="4196049"/>
                <a:ext cx="14642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303" y="4196049"/>
                <a:ext cx="146429" cy="307777"/>
              </a:xfrm>
              <a:prstGeom prst="rect">
                <a:avLst/>
              </a:prstGeom>
              <a:blipFill>
                <a:blip r:embed="rId9"/>
                <a:stretch>
                  <a:fillRect l="-62500" r="-50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034682" y="3777354"/>
                <a:ext cx="14642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𝐿</m:t>
                      </m:r>
                      <m:r>
                        <a:rPr kumimoji="0" lang="en-US" altLang="ko-KR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682" y="3777354"/>
                <a:ext cx="146429" cy="307777"/>
              </a:xfrm>
              <a:prstGeom prst="rect">
                <a:avLst/>
              </a:prstGeom>
              <a:blipFill>
                <a:blip r:embed="rId10"/>
                <a:stretch>
                  <a:fillRect l="-70833" r="-104167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872882" y="4416972"/>
                <a:ext cx="14642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𝐿</m:t>
                      </m:r>
                      <m:r>
                        <a:rPr kumimoji="0" lang="en-US" altLang="ko-KR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′′</m:t>
                      </m:r>
                    </m:oMath>
                  </m:oMathPara>
                </a14:m>
                <a:endPara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882" y="4416972"/>
                <a:ext cx="146429" cy="307777"/>
              </a:xfrm>
              <a:prstGeom prst="rect">
                <a:avLst/>
              </a:prstGeom>
              <a:blipFill>
                <a:blip r:embed="rId11"/>
                <a:stretch>
                  <a:fillRect l="-66667" r="-154167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648700" y="3717111"/>
                <a:ext cx="27051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𝑳</m:t>
                      </m:r>
                      <m:r>
                        <a:rPr kumimoji="0" lang="en-US" altLang="ko-KR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&lt;</m:t>
                      </m:r>
                      <m:sSup>
                        <m:sSupPr>
                          <m:ctrlPr>
                            <a:rPr kumimoji="0" lang="en-US" altLang="ko-KR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𝑳</m:t>
                          </m:r>
                        </m:e>
                        <m:sup>
                          <m:r>
                            <a:rPr kumimoji="0" lang="en-US" altLang="ko-KR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altLang="ko-KR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&lt;</m:t>
                      </m:r>
                      <m:r>
                        <a:rPr kumimoji="0" lang="en-US" altLang="ko-KR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𝑳</m:t>
                      </m:r>
                      <m:r>
                        <a:rPr kumimoji="0" lang="en-US" altLang="ko-KR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′′</m:t>
                      </m:r>
                    </m:oMath>
                  </m:oMathPara>
                </a14:m>
                <a:endParaRPr kumimoji="0" lang="ko-KR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8700" y="3717111"/>
                <a:ext cx="2705100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직사각형 47"/>
              <p:cNvSpPr/>
              <p:nvPr/>
            </p:nvSpPr>
            <p:spPr>
              <a:xfrm>
                <a:off x="5584624" y="4256695"/>
                <a:ext cx="4394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𝑃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8" name="직사각형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624" y="4256695"/>
                <a:ext cx="439416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직사각형 48"/>
              <p:cNvSpPr/>
              <p:nvPr/>
            </p:nvSpPr>
            <p:spPr>
              <a:xfrm>
                <a:off x="6711850" y="3518692"/>
                <a:ext cx="4550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𝑄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9" name="직사각형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850" y="3518692"/>
                <a:ext cx="455061" cy="400110"/>
              </a:xfrm>
              <a:prstGeom prst="rect">
                <a:avLst/>
              </a:prstGeom>
              <a:blipFill>
                <a:blip r:embed="rId14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타원 49"/>
          <p:cNvSpPr/>
          <p:nvPr/>
        </p:nvSpPr>
        <p:spPr>
          <a:xfrm>
            <a:off x="5985166" y="4381428"/>
            <a:ext cx="56962" cy="5691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6823366" y="3924228"/>
            <a:ext cx="56962" cy="5691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직사각형 51"/>
              <p:cNvSpPr/>
              <p:nvPr/>
            </p:nvSpPr>
            <p:spPr>
              <a:xfrm>
                <a:off x="7591086" y="4493161"/>
                <a:ext cx="1681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𝑡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𝐶𝑜𝑛𝑠𝑡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2" name="직사각형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086" y="4493161"/>
                <a:ext cx="1681871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내용 개체 틀 2"/>
          <p:cNvSpPr txBox="1">
            <a:spLocks/>
          </p:cNvSpPr>
          <p:nvPr/>
        </p:nvSpPr>
        <p:spPr>
          <a:xfrm>
            <a:off x="4457701" y="5206888"/>
            <a:ext cx="6032020" cy="1384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두 사건을 잇는 경로에 따라 다름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  <a:sym typeface="Wingdings" panose="05000000000000000000" pitchFamily="2" charset="2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관측자의 운동 상태와는 무관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  <a:sym typeface="Wingdings" panose="05000000000000000000" pitchFamily="2" charset="2"/>
            </a:endParaRPr>
          </a:p>
        </p:txBody>
      </p:sp>
      <p:pic>
        <p:nvPicPr>
          <p:cNvPr id="54" name="그림 5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7226" y="3492988"/>
            <a:ext cx="151218" cy="209379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53792" y="3267275"/>
            <a:ext cx="178807" cy="254094"/>
          </a:xfrm>
          <a:prstGeom prst="rect">
            <a:avLst/>
          </a:prstGeom>
        </p:spPr>
      </p:pic>
      <p:cxnSp>
        <p:nvCxnSpPr>
          <p:cNvPr id="20" name="직선 연결선 19"/>
          <p:cNvCxnSpPr/>
          <p:nvPr/>
        </p:nvCxnSpPr>
        <p:spPr>
          <a:xfrm flipV="1">
            <a:off x="1028029" y="5004884"/>
            <a:ext cx="614359" cy="885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 flipV="1">
            <a:off x="1757751" y="4671114"/>
            <a:ext cx="124965" cy="153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 flipV="1">
            <a:off x="2004899" y="4332261"/>
            <a:ext cx="124965" cy="153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/>
        </p:nvCxnSpPr>
        <p:spPr>
          <a:xfrm flipV="1">
            <a:off x="2233823" y="4000159"/>
            <a:ext cx="124965" cy="153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/>
          <p:cNvCxnSpPr/>
          <p:nvPr/>
        </p:nvCxnSpPr>
        <p:spPr>
          <a:xfrm flipV="1">
            <a:off x="2469634" y="3669988"/>
            <a:ext cx="124965" cy="153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 flipV="1">
            <a:off x="2725944" y="2613800"/>
            <a:ext cx="629728" cy="849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2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6693" y="273065"/>
            <a:ext cx="10515600" cy="714375"/>
          </a:xfrm>
        </p:spPr>
        <p:txBody>
          <a:bodyPr>
            <a:norm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ko-KR" altLang="en-US" sz="3600" b="1" dirty="0" smtClean="0">
                <a:sym typeface="Wingdings" panose="05000000000000000000" pitchFamily="2" charset="2"/>
              </a:rPr>
              <a:t>편평한 </a:t>
            </a:r>
            <a:r>
              <a:rPr lang="ko-KR" altLang="en-US" sz="3600" b="1" dirty="0">
                <a:sym typeface="Wingdings" panose="05000000000000000000" pitchFamily="2" charset="2"/>
              </a:rPr>
              <a:t>유클리드 </a:t>
            </a:r>
            <a:r>
              <a:rPr lang="en-US" altLang="ko-KR" sz="3600" b="1" dirty="0" smtClean="0">
                <a:sym typeface="Wingdings" panose="05000000000000000000" pitchFamily="2" charset="2"/>
              </a:rPr>
              <a:t>3</a:t>
            </a:r>
            <a:r>
              <a:rPr lang="ko-KR" altLang="en-US" sz="3600" b="1" dirty="0" smtClean="0">
                <a:sym typeface="Wingdings" panose="05000000000000000000" pitchFamily="2" charset="2"/>
              </a:rPr>
              <a:t>차원 공간</a:t>
            </a:r>
            <a:r>
              <a:rPr lang="en-US" altLang="ko-KR" sz="3600" b="1" dirty="0" smtClean="0">
                <a:sym typeface="Wingdings" panose="05000000000000000000" pitchFamily="2" charset="2"/>
              </a:rPr>
              <a:t>:</a:t>
            </a:r>
            <a:endParaRPr lang="ko-KR" altLang="en-US" sz="3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8015B-9DB2-457B-A9EB-597EA931DA5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5" name="직선 화살표 연결선 4"/>
          <p:cNvCxnSpPr/>
          <p:nvPr/>
        </p:nvCxnSpPr>
        <p:spPr>
          <a:xfrm>
            <a:off x="2133378" y="3268215"/>
            <a:ext cx="2556732" cy="2743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6" name="직선 화살표 연결선 5"/>
          <p:cNvCxnSpPr/>
          <p:nvPr/>
        </p:nvCxnSpPr>
        <p:spPr>
          <a:xfrm flipV="1">
            <a:off x="2408710" y="1248171"/>
            <a:ext cx="0" cy="2390379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9" name="직선 연결선 8"/>
          <p:cNvCxnSpPr/>
          <p:nvPr/>
        </p:nvCxnSpPr>
        <p:spPr>
          <a:xfrm flipV="1">
            <a:off x="2394812" y="2817565"/>
            <a:ext cx="654137" cy="46912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0" name="직선 연결선 9"/>
          <p:cNvCxnSpPr/>
          <p:nvPr/>
        </p:nvCxnSpPr>
        <p:spPr>
          <a:xfrm flipH="1">
            <a:off x="3036249" y="2795456"/>
            <a:ext cx="656" cy="102701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9603" y="4052906"/>
                <a:ext cx="2818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ko-KR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603" y="4052906"/>
                <a:ext cx="281807" cy="369332"/>
              </a:xfrm>
              <a:prstGeom prst="rect">
                <a:avLst/>
              </a:prstGeom>
              <a:blipFill>
                <a:blip r:embed="rId3"/>
                <a:stretch>
                  <a:fillRect l="-8696" r="-4348" b="-1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88035" y="1080809"/>
                <a:ext cx="2633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𝑧</m:t>
                      </m:r>
                    </m:oMath>
                  </m:oMathPara>
                </a14:m>
                <a:endParaRPr kumimoji="0" lang="ko-KR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035" y="1080809"/>
                <a:ext cx="263341" cy="369332"/>
              </a:xfrm>
              <a:prstGeom prst="rect">
                <a:avLst/>
              </a:prstGeom>
              <a:blipFill>
                <a:blip r:embed="rId4"/>
                <a:stretch>
                  <a:fillRect l="-9302" r="-4651" b="-16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33445" y="3480316"/>
                <a:ext cx="4645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en-US" altLang="ko-KR" sz="2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ko-KR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445" y="3480316"/>
                <a:ext cx="464551" cy="369332"/>
              </a:xfrm>
              <a:prstGeom prst="rect">
                <a:avLst/>
              </a:prstGeom>
              <a:blipFill>
                <a:blip r:embed="rId5"/>
                <a:stretch>
                  <a:fillRect l="-11842" r="-2632" b="-81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428923" y="2661702"/>
                <a:ext cx="3992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en-US" altLang="ko-KR" sz="2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𝑙</m:t>
                      </m:r>
                    </m:oMath>
                  </m:oMathPara>
                </a14:m>
                <a:endParaRPr kumimoji="0" lang="ko-KR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923" y="2661702"/>
                <a:ext cx="399276" cy="369332"/>
              </a:xfrm>
              <a:prstGeom prst="rect">
                <a:avLst/>
              </a:prstGeom>
              <a:blipFill>
                <a:blip r:embed="rId6"/>
                <a:stretch>
                  <a:fillRect l="-12121" r="-10606" b="-11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직선 화살표 연결선 23"/>
          <p:cNvCxnSpPr/>
          <p:nvPr/>
        </p:nvCxnSpPr>
        <p:spPr>
          <a:xfrm flipH="1">
            <a:off x="1137286" y="3047365"/>
            <a:ext cx="1528600" cy="12974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724445" y="3110984"/>
                <a:ext cx="2857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ko-KR" altLang="en-US" sz="2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45" y="3110984"/>
                <a:ext cx="285784" cy="369332"/>
              </a:xfrm>
              <a:prstGeom prst="rect">
                <a:avLst/>
              </a:prstGeom>
              <a:blipFill>
                <a:blip r:embed="rId7"/>
                <a:stretch>
                  <a:fillRect l="-19149" r="-17021" b="-278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직선 연결선 30"/>
          <p:cNvCxnSpPr/>
          <p:nvPr/>
        </p:nvCxnSpPr>
        <p:spPr>
          <a:xfrm>
            <a:off x="1819910" y="3803650"/>
            <a:ext cx="1204295" cy="31772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34" name="직선 연결선 33"/>
          <p:cNvCxnSpPr/>
          <p:nvPr/>
        </p:nvCxnSpPr>
        <p:spPr>
          <a:xfrm flipV="1">
            <a:off x="3024205" y="3294043"/>
            <a:ext cx="497505" cy="550403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28493" y="1978312"/>
                <a:ext cx="4460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en-US" altLang="ko-KR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𝑧</m:t>
                      </m:r>
                    </m:oMath>
                  </m:oMathPara>
                </a14:m>
                <a:endParaRPr kumimoji="0" lang="ko-KR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493" y="1978312"/>
                <a:ext cx="446084" cy="369332"/>
              </a:xfrm>
              <a:prstGeom prst="rect">
                <a:avLst/>
              </a:prstGeom>
              <a:blipFill>
                <a:blip r:embed="rId8"/>
                <a:stretch>
                  <a:fillRect l="-10811" r="-2703"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545334" y="2895281"/>
                <a:ext cx="4685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en-US" altLang="ko-KR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ko-KR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334" y="2895281"/>
                <a:ext cx="468526" cy="369332"/>
              </a:xfrm>
              <a:prstGeom prst="rect">
                <a:avLst/>
              </a:prstGeom>
              <a:blipFill>
                <a:blip r:embed="rId9"/>
                <a:stretch>
                  <a:fillRect l="-11842" r="-11842" b="-278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직선 연결선 38"/>
          <p:cNvCxnSpPr/>
          <p:nvPr/>
        </p:nvCxnSpPr>
        <p:spPr>
          <a:xfrm>
            <a:off x="2416810" y="3282950"/>
            <a:ext cx="602615" cy="52158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45" name="직선 연결선 44"/>
          <p:cNvCxnSpPr/>
          <p:nvPr/>
        </p:nvCxnSpPr>
        <p:spPr>
          <a:xfrm>
            <a:off x="2429510" y="2279650"/>
            <a:ext cx="602615" cy="52158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906653" y="1573097"/>
                <a:ext cx="4874540" cy="1556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ko-KR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sSup>
                        <m:sSupPr>
                          <m:ctrlPr>
                            <a:rPr kumimoji="0" lang="en-US" altLang="ko-KR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𝑙</m:t>
                          </m:r>
                        </m:e>
                        <m:sup>
                          <m:r>
                            <a:rPr kumimoji="0" lang="en-US" altLang="ko-KR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ko-KR" sz="36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=∆</m:t>
                      </m:r>
                      <m:sSup>
                        <m:sSupPr>
                          <m:ctrlPr>
                            <a:rPr kumimoji="0" lang="en-US" altLang="ko-KR" sz="3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altLang="ko-KR" sz="3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ko-KR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ko-KR" sz="36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sSup>
                        <m:sSupPr>
                          <m:ctrlPr>
                            <a:rPr kumimoji="0" lang="en-US" altLang="ko-KR" sz="3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altLang="ko-KR" sz="3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ko-KR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ko-KR" sz="36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sSup>
                        <m:sSupPr>
                          <m:ctrlPr>
                            <a:rPr kumimoji="0" lang="en-US" altLang="ko-KR" sz="3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</m:e>
                        <m:sup>
                          <m:r>
                            <a:rPr kumimoji="0" lang="en-US" altLang="ko-KR" sz="3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altLang="ko-KR" sz="36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Cambria Math" panose="02040503050406030204" pitchFamily="18" charset="0"/>
                    <a:cs typeface="+mn-cs"/>
                  </a:rPr>
                  <a:t>    </a:t>
                </a:r>
                <a14:m>
                  <m:oMath xmlns:m="http://schemas.openxmlformats.org/officeDocument/2006/math">
                    <m:r>
                      <a:rPr kumimoji="0" lang="en-US" altLang="ko-KR" sz="36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altLang="ko-KR" sz="3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36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∆</m:t>
                    </m:r>
                    <m:sSup>
                      <m:sSupPr>
                        <m:ctrlPr>
                          <a:rPr kumimoji="0" lang="en-US" altLang="ko-KR" sz="3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3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0" lang="en-US" altLang="ko-KR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</m:t>
                        </m:r>
                      </m:e>
                      <m:sup>
                        <m:r>
                          <a:rPr kumimoji="0" lang="en-US" altLang="ko-KR" sz="3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36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+∆</m:t>
                    </m:r>
                    <m:sSup>
                      <m:sSupPr>
                        <m:ctrlPr>
                          <a:rPr kumimoji="0" lang="en-US" altLang="ko-KR" sz="3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3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𝑦</m:t>
                        </m:r>
                        <m:r>
                          <a:rPr kumimoji="0" lang="en-US" altLang="ko-KR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</m:t>
                        </m:r>
                      </m:e>
                      <m:sup>
                        <m:r>
                          <a:rPr kumimoji="0" lang="en-US" altLang="ko-KR" sz="3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36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+∆</m:t>
                    </m:r>
                    <m:sSup>
                      <m:sSupPr>
                        <m:ctrlPr>
                          <a:rPr kumimoji="0" lang="en-US" altLang="ko-KR" sz="3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3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𝑧</m:t>
                        </m:r>
                        <m:r>
                          <a:rPr kumimoji="0" lang="en-US" altLang="ko-KR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</m:t>
                        </m:r>
                      </m:e>
                      <m:sup>
                        <m:r>
                          <a:rPr kumimoji="0" lang="en-US" altLang="ko-KR" sz="3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ko-KR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653" y="1573097"/>
                <a:ext cx="4874540" cy="15564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직사각형 47"/>
          <p:cNvSpPr/>
          <p:nvPr/>
        </p:nvSpPr>
        <p:spPr>
          <a:xfrm>
            <a:off x="5520208" y="1503786"/>
            <a:ext cx="5562600" cy="16877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69104" y="4477791"/>
                <a:ext cx="53074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altLang="ko-KR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func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104" y="4477791"/>
                <a:ext cx="5307415" cy="369332"/>
              </a:xfrm>
              <a:prstGeom prst="rect">
                <a:avLst/>
              </a:prstGeom>
              <a:blipFill>
                <a:blip r:embed="rId11"/>
                <a:stretch>
                  <a:fillRect l="-115" r="-689" b="-38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223438" y="5153239"/>
                <a:ext cx="55587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2400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e>
                            <m:sup>
                              <m:r>
                                <a:rPr lang="en-US" altLang="ko-KR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func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438" y="5153239"/>
                <a:ext cx="5558766" cy="369332"/>
              </a:xfrm>
              <a:prstGeom prst="rect">
                <a:avLst/>
              </a:prstGeom>
              <a:blipFill>
                <a:blip r:embed="rId12"/>
                <a:stretch>
                  <a:fillRect b="-3770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223438" y="5844598"/>
                <a:ext cx="76003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2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func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438" y="5844598"/>
                <a:ext cx="7600349" cy="369332"/>
              </a:xfrm>
              <a:prstGeom prst="rect">
                <a:avLst/>
              </a:prstGeom>
              <a:blipFill>
                <a:blip r:embed="rId13"/>
                <a:stretch>
                  <a:fillRect b="-38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그룹 31"/>
          <p:cNvGrpSpPr/>
          <p:nvPr/>
        </p:nvGrpSpPr>
        <p:grpSpPr>
          <a:xfrm>
            <a:off x="1565720" y="4440003"/>
            <a:ext cx="2169437" cy="2120261"/>
            <a:chOff x="6202616" y="4686591"/>
            <a:chExt cx="2127044" cy="2265252"/>
          </a:xfrm>
        </p:grpSpPr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202616" y="4686591"/>
              <a:ext cx="1942083" cy="2128594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7561697" y="6800873"/>
              <a:ext cx="767963" cy="150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>
                <a:defRPr/>
              </a:pPr>
              <a:r>
                <a:rPr lang="en-US" altLang="ko-KR" sz="1200" kern="0" dirty="0" smtClean="0">
                  <a:solidFill>
                    <a:prstClr val="black"/>
                  </a:solidFill>
                  <a:latin typeface="맑은 고딕"/>
                </a:rPr>
                <a:t>(</a:t>
              </a:r>
              <a:r>
                <a:rPr lang="ko-KR" altLang="en-US" sz="1200" kern="0" dirty="0" smtClean="0">
                  <a:solidFill>
                    <a:prstClr val="black"/>
                  </a:solidFill>
                  <a:latin typeface="맑은 고딕"/>
                </a:rPr>
                <a:t>출처</a:t>
              </a:r>
              <a:r>
                <a:rPr lang="en-US" altLang="ko-KR" sz="1200" kern="0" dirty="0" smtClean="0">
                  <a:solidFill>
                    <a:prstClr val="black"/>
                  </a:solidFill>
                  <a:latin typeface="맑은 고딕"/>
                </a:rPr>
                <a:t>: NASA)</a:t>
              </a:r>
              <a:endParaRPr lang="ko-KR" altLang="en-US" sz="1200" kern="0" dirty="0">
                <a:solidFill>
                  <a:prstClr val="black"/>
                </a:solidFill>
                <a:latin typeface="맑은 고딕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514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8015B-9DB2-457B-A9EB-597EA931DA5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직사각형 14"/>
              <p:cNvSpPr/>
              <p:nvPr/>
            </p:nvSpPr>
            <p:spPr>
              <a:xfrm>
                <a:off x="5270423" y="2451395"/>
                <a:ext cx="5893986" cy="3062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marR="0" lvl="0" indent="-457200" algn="l" defTabSz="914400" rtl="0" eaLnBrk="1" fontAlgn="auto" latinLnBrk="1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ko-KR" alt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시간 간격</a:t>
                </a:r>
                <a:r>
                  <a:rPr kumimoji="0" lang="en-US" altLang="ko-KR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</m:e>
                      <m:sub>
                        <m:r>
                          <a:rPr kumimoji="0" lang="en-US" altLang="ko-KR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𝐴</m:t>
                        </m:r>
                      </m:sub>
                    </m:sSub>
                    <m:r>
                      <a:rPr kumimoji="0" lang="en-US" altLang="ko-KR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ko-KR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altLang="ko-KR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altLang="ko-KR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altLang="ko-KR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altLang="ko-KR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altLang="ko-KR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ko-KR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</m:e>
                      <m:sub>
                        <m:r>
                          <a:rPr kumimoji="0" lang="en-US" altLang="ko-KR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𝐵</m:t>
                        </m:r>
                      </m:sub>
                    </m:sSub>
                    <m:r>
                      <a:rPr kumimoji="0" lang="en-US" altLang="ko-KR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ko-KR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</m:e>
                      <m:sub>
                        <m:r>
                          <a:rPr kumimoji="0" lang="en-US" altLang="ko-KR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𝐶</m:t>
                        </m:r>
                      </m:sub>
                    </m:sSub>
                  </m:oMath>
                </a14:m>
                <a:endParaRPr kumimoji="0" lang="en-US" altLang="ko-K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  <a:p>
                <a:pPr marL="457200" marR="0" lvl="0" indent="-457200" algn="l" defTabSz="914400" rtl="0" eaLnBrk="1" fontAlgn="auto" latinLnBrk="1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ko-KR" alt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두 사건을 잇는 경로에 무관</a:t>
                </a:r>
                <a:endParaRPr kumimoji="0" lang="en-US" altLang="ko-K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  <a:p>
                <a:pPr marL="457200" marR="0" lvl="0" indent="-457200" algn="l" defTabSz="914400" rtl="0" eaLnBrk="1" fontAlgn="auto" latinLnBrk="1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ko-KR" alt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관측자의 운동 상태와도 무관</a:t>
                </a:r>
                <a:endParaRPr kumimoji="0" lang="en-US" altLang="ko-K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  <a:sym typeface="Wingdings" panose="05000000000000000000" pitchFamily="2" charset="2"/>
                  </a:rPr>
                  <a:t> </a:t>
                </a:r>
                <a:r>
                  <a:rPr kumimoji="0" lang="ko-KR" alt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  <a:sym typeface="Wingdings" panose="05000000000000000000" pitchFamily="2" charset="2"/>
                  </a:rPr>
                  <a:t>절대적</a:t>
                </a:r>
                <a:r>
                  <a:rPr kumimoji="0" lang="en-US" altLang="ko-KR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  <a:sym typeface="Wingdings" panose="05000000000000000000" pitchFamily="2" charset="2"/>
                  </a:rPr>
                  <a:t> </a:t>
                </a:r>
                <a:r>
                  <a:rPr kumimoji="0" lang="ko-KR" alt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  <a:sym typeface="Wingdings" panose="05000000000000000000" pitchFamily="2" charset="2"/>
                  </a:rPr>
                  <a:t>시간</a:t>
                </a:r>
                <a:endParaRPr kumimoji="0" lang="ko-KR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5" name="직사각형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423" y="2451395"/>
                <a:ext cx="5893986" cy="3062377"/>
              </a:xfrm>
              <a:prstGeom prst="rect">
                <a:avLst/>
              </a:prstGeom>
              <a:blipFill>
                <a:blip r:embed="rId2"/>
                <a:stretch>
                  <a:fillRect l="-2484" b="-19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내용 개체 틀 2"/>
              <p:cNvSpPr txBox="1">
                <a:spLocks/>
              </p:cNvSpPr>
              <p:nvPr/>
            </p:nvSpPr>
            <p:spPr>
              <a:xfrm>
                <a:off x="494590" y="1113091"/>
                <a:ext cx="7709610" cy="923828"/>
              </a:xfrm>
              <a:prstGeom prst="rect">
                <a:avLst/>
              </a:prstGeom>
            </p:spPr>
            <p:txBody>
              <a:bodyPr anchor="ctr"/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marR="0" lvl="0" indent="-228600" algn="l" defTabSz="914400" rtl="0" eaLnBrk="1" fontAlgn="auto" latinLnBrk="1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다른 시각</a:t>
                </a:r>
                <a:r>
                  <a:rPr kumimoji="0" lang="en-US" altLang="ko-KR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𝒕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≠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𝒕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en-US" altLang="ko-KR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): </a:t>
                </a:r>
                <a:r>
                  <a:rPr kumimoji="0" lang="en-US" altLang="ko-K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“</a:t>
                </a:r>
                <a:r>
                  <a:rPr kumimoji="0" lang="ko-KR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시</a:t>
                </a:r>
                <a:r>
                  <a:rPr kumimoji="0" lang="ko-KR" alt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간적</a:t>
                </a:r>
                <a:r>
                  <a:rPr kumimoji="0" lang="en-US" altLang="ko-K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” </a:t>
                </a:r>
                <a:r>
                  <a:rPr kumimoji="0" lang="ko-KR" alt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거리</a:t>
                </a:r>
                <a:endParaRPr kumimoji="0" lang="ko-KR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1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90" y="1113091"/>
                <a:ext cx="7709610" cy="923828"/>
              </a:xfrm>
              <a:prstGeom prst="rect">
                <a:avLst/>
              </a:prstGeom>
              <a:blipFill>
                <a:blip r:embed="rId3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utoShape 12"/>
          <p:cNvSpPr>
            <a:spLocks noChangeArrowheads="1"/>
          </p:cNvSpPr>
          <p:nvPr/>
        </p:nvSpPr>
        <p:spPr bwMode="auto">
          <a:xfrm>
            <a:off x="1019391" y="2523051"/>
            <a:ext cx="3330004" cy="703626"/>
          </a:xfrm>
          <a:prstGeom prst="parallelogram">
            <a:avLst>
              <a:gd name="adj" fmla="val 115463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993991" y="4376957"/>
            <a:ext cx="3330004" cy="703626"/>
          </a:xfrm>
          <a:prstGeom prst="parallelogram">
            <a:avLst>
              <a:gd name="adj" fmla="val 115463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9" name="타원 38"/>
          <p:cNvSpPr/>
          <p:nvPr/>
        </p:nvSpPr>
        <p:spPr>
          <a:xfrm>
            <a:off x="2538824" y="2869867"/>
            <a:ext cx="61776" cy="71375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0" name="자유형 39"/>
          <p:cNvSpPr/>
          <p:nvPr/>
        </p:nvSpPr>
        <p:spPr>
          <a:xfrm flipH="1">
            <a:off x="1915019" y="2920255"/>
            <a:ext cx="653229" cy="1935288"/>
          </a:xfrm>
          <a:custGeom>
            <a:avLst/>
            <a:gdLst>
              <a:gd name="connsiteX0" fmla="*/ 194668 w 362740"/>
              <a:gd name="connsiteY0" fmla="*/ 1247775 h 1247775"/>
              <a:gd name="connsiteX1" fmla="*/ 4168 w 362740"/>
              <a:gd name="connsiteY1" fmla="*/ 1076325 h 1247775"/>
              <a:gd name="connsiteX2" fmla="*/ 356593 w 362740"/>
              <a:gd name="connsiteY2" fmla="*/ 628650 h 1247775"/>
              <a:gd name="connsiteX3" fmla="*/ 194668 w 362740"/>
              <a:gd name="connsiteY3" fmla="*/ 0 h 1247775"/>
              <a:gd name="connsiteX0" fmla="*/ 123291 w 287929"/>
              <a:gd name="connsiteY0" fmla="*/ 1247775 h 1247775"/>
              <a:gd name="connsiteX1" fmla="*/ 8991 w 287929"/>
              <a:gd name="connsiteY1" fmla="*/ 1000125 h 1247775"/>
              <a:gd name="connsiteX2" fmla="*/ 285216 w 287929"/>
              <a:gd name="connsiteY2" fmla="*/ 628650 h 1247775"/>
              <a:gd name="connsiteX3" fmla="*/ 123291 w 287929"/>
              <a:gd name="connsiteY3" fmla="*/ 0 h 1247775"/>
              <a:gd name="connsiteX0" fmla="*/ 130037 w 294675"/>
              <a:gd name="connsiteY0" fmla="*/ 1247775 h 1247775"/>
              <a:gd name="connsiteX1" fmla="*/ 44312 w 294675"/>
              <a:gd name="connsiteY1" fmla="*/ 1114425 h 1247775"/>
              <a:gd name="connsiteX2" fmla="*/ 15737 w 294675"/>
              <a:gd name="connsiteY2" fmla="*/ 1000125 h 1247775"/>
              <a:gd name="connsiteX3" fmla="*/ 291962 w 294675"/>
              <a:gd name="connsiteY3" fmla="*/ 628650 h 1247775"/>
              <a:gd name="connsiteX4" fmla="*/ 130037 w 294675"/>
              <a:gd name="connsiteY4" fmla="*/ 0 h 1247775"/>
              <a:gd name="connsiteX0" fmla="*/ 118036 w 279988"/>
              <a:gd name="connsiteY0" fmla="*/ 1247775 h 1247775"/>
              <a:gd name="connsiteX1" fmla="*/ 32311 w 279988"/>
              <a:gd name="connsiteY1" fmla="*/ 1114425 h 1247775"/>
              <a:gd name="connsiteX2" fmla="*/ 3736 w 279988"/>
              <a:gd name="connsiteY2" fmla="*/ 1000125 h 1247775"/>
              <a:gd name="connsiteX3" fmla="*/ 108511 w 279988"/>
              <a:gd name="connsiteY3" fmla="*/ 800100 h 1247775"/>
              <a:gd name="connsiteX4" fmla="*/ 279961 w 279988"/>
              <a:gd name="connsiteY4" fmla="*/ 628650 h 1247775"/>
              <a:gd name="connsiteX5" fmla="*/ 118036 w 279988"/>
              <a:gd name="connsiteY5" fmla="*/ 0 h 1247775"/>
              <a:gd name="connsiteX0" fmla="*/ 118036 w 204753"/>
              <a:gd name="connsiteY0" fmla="*/ 1247775 h 1247775"/>
              <a:gd name="connsiteX1" fmla="*/ 32311 w 204753"/>
              <a:gd name="connsiteY1" fmla="*/ 1114425 h 1247775"/>
              <a:gd name="connsiteX2" fmla="*/ 3736 w 204753"/>
              <a:gd name="connsiteY2" fmla="*/ 1000125 h 1247775"/>
              <a:gd name="connsiteX3" fmla="*/ 108511 w 204753"/>
              <a:gd name="connsiteY3" fmla="*/ 800100 h 1247775"/>
              <a:gd name="connsiteX4" fmla="*/ 203761 w 204753"/>
              <a:gd name="connsiteY4" fmla="*/ 542925 h 1247775"/>
              <a:gd name="connsiteX5" fmla="*/ 118036 w 204753"/>
              <a:gd name="connsiteY5" fmla="*/ 0 h 1247775"/>
              <a:gd name="connsiteX0" fmla="*/ 1778 w 263889"/>
              <a:gd name="connsiteY0" fmla="*/ 1231505 h 1231505"/>
              <a:gd name="connsiteX1" fmla="*/ 91447 w 263889"/>
              <a:gd name="connsiteY1" fmla="*/ 1114425 h 1231505"/>
              <a:gd name="connsiteX2" fmla="*/ 62872 w 263889"/>
              <a:gd name="connsiteY2" fmla="*/ 1000125 h 1231505"/>
              <a:gd name="connsiteX3" fmla="*/ 167647 w 263889"/>
              <a:gd name="connsiteY3" fmla="*/ 800100 h 1231505"/>
              <a:gd name="connsiteX4" fmla="*/ 262897 w 263889"/>
              <a:gd name="connsiteY4" fmla="*/ 542925 h 1231505"/>
              <a:gd name="connsiteX5" fmla="*/ 177172 w 263889"/>
              <a:gd name="connsiteY5" fmla="*/ 0 h 1231505"/>
              <a:gd name="connsiteX0" fmla="*/ 1793 w 263904"/>
              <a:gd name="connsiteY0" fmla="*/ 1231505 h 1231505"/>
              <a:gd name="connsiteX1" fmla="*/ 91462 w 263904"/>
              <a:gd name="connsiteY1" fmla="*/ 1114425 h 1231505"/>
              <a:gd name="connsiteX2" fmla="*/ 68368 w 263904"/>
              <a:gd name="connsiteY2" fmla="*/ 935046 h 1231505"/>
              <a:gd name="connsiteX3" fmla="*/ 167662 w 263904"/>
              <a:gd name="connsiteY3" fmla="*/ 800100 h 1231505"/>
              <a:gd name="connsiteX4" fmla="*/ 262912 w 263904"/>
              <a:gd name="connsiteY4" fmla="*/ 542925 h 1231505"/>
              <a:gd name="connsiteX5" fmla="*/ 177187 w 263904"/>
              <a:gd name="connsiteY5" fmla="*/ 0 h 1231505"/>
              <a:gd name="connsiteX0" fmla="*/ 5482 w 266611"/>
              <a:gd name="connsiteY0" fmla="*/ 1239640 h 1239640"/>
              <a:gd name="connsiteX1" fmla="*/ 95151 w 266611"/>
              <a:gd name="connsiteY1" fmla="*/ 1122560 h 1239640"/>
              <a:gd name="connsiteX2" fmla="*/ 72057 w 266611"/>
              <a:gd name="connsiteY2" fmla="*/ 943181 h 1239640"/>
              <a:gd name="connsiteX3" fmla="*/ 171351 w 266611"/>
              <a:gd name="connsiteY3" fmla="*/ 808235 h 1239640"/>
              <a:gd name="connsiteX4" fmla="*/ 266601 w 266611"/>
              <a:gd name="connsiteY4" fmla="*/ 551060 h 1239640"/>
              <a:gd name="connsiteX5" fmla="*/ 0 w 266611"/>
              <a:gd name="connsiteY5" fmla="*/ 0 h 1239640"/>
              <a:gd name="connsiteX0" fmla="*/ 5482 w 281921"/>
              <a:gd name="connsiteY0" fmla="*/ 1239640 h 1239640"/>
              <a:gd name="connsiteX1" fmla="*/ 95151 w 281921"/>
              <a:gd name="connsiteY1" fmla="*/ 1122560 h 1239640"/>
              <a:gd name="connsiteX2" fmla="*/ 72057 w 281921"/>
              <a:gd name="connsiteY2" fmla="*/ 943181 h 1239640"/>
              <a:gd name="connsiteX3" fmla="*/ 171351 w 281921"/>
              <a:gd name="connsiteY3" fmla="*/ 808235 h 1239640"/>
              <a:gd name="connsiteX4" fmla="*/ 266601 w 281921"/>
              <a:gd name="connsiteY4" fmla="*/ 551060 h 1239640"/>
              <a:gd name="connsiteX5" fmla="*/ 262112 w 281921"/>
              <a:gd name="connsiteY5" fmla="*/ 236390 h 1239640"/>
              <a:gd name="connsiteX6" fmla="*/ 0 w 281921"/>
              <a:gd name="connsiteY6" fmla="*/ 0 h 123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921" h="1239640">
                <a:moveTo>
                  <a:pt x="5482" y="1239640"/>
                </a:moveTo>
                <a:cubicBezTo>
                  <a:pt x="-10393" y="1228528"/>
                  <a:pt x="84055" y="1171970"/>
                  <a:pt x="95151" y="1122560"/>
                </a:cubicBezTo>
                <a:cubicBezTo>
                  <a:pt x="106247" y="1073150"/>
                  <a:pt x="59357" y="995569"/>
                  <a:pt x="72057" y="943181"/>
                </a:cubicBezTo>
                <a:cubicBezTo>
                  <a:pt x="84757" y="890794"/>
                  <a:pt x="138927" y="873589"/>
                  <a:pt x="171351" y="808235"/>
                </a:cubicBezTo>
                <a:cubicBezTo>
                  <a:pt x="203775" y="742882"/>
                  <a:pt x="271571" y="643656"/>
                  <a:pt x="266601" y="551060"/>
                </a:cubicBezTo>
                <a:cubicBezTo>
                  <a:pt x="261631" y="458464"/>
                  <a:pt x="306546" y="328233"/>
                  <a:pt x="262112" y="236390"/>
                </a:cubicBezTo>
                <a:cubicBezTo>
                  <a:pt x="217678" y="144547"/>
                  <a:pt x="23588" y="42110"/>
                  <a:pt x="0" y="0"/>
                </a:cubicBezTo>
              </a:path>
            </a:pathLst>
          </a:custGeom>
          <a:noFill/>
          <a:ln w="12700" cap="flat" cmpd="sng" algn="ctr">
            <a:solidFill>
              <a:srgbClr val="4F81BD">
                <a:shade val="50000"/>
              </a:srgbClr>
            </a:solidFill>
            <a:prstDash val="solid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299529" y="3689395"/>
                <a:ext cx="4211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ko-KR" alt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altLang="ko-KR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0" lang="ko-KR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529" y="3689395"/>
                <a:ext cx="421141" cy="369332"/>
              </a:xfrm>
              <a:prstGeom prst="rect">
                <a:avLst/>
              </a:prstGeom>
              <a:blipFill>
                <a:blip r:embed="rId4"/>
                <a:stretch>
                  <a:fillRect l="-4348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985197" y="3798496"/>
                <a:ext cx="4089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ko-KR" alt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altLang="ko-KR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kumimoji="0" lang="ko-KR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197" y="3798496"/>
                <a:ext cx="408958" cy="369332"/>
              </a:xfrm>
              <a:prstGeom prst="rect">
                <a:avLst/>
              </a:prstGeom>
              <a:blipFill>
                <a:blip r:embed="rId5"/>
                <a:stretch>
                  <a:fillRect l="-5970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682749" y="3783920"/>
                <a:ext cx="3987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ko-KR" alt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altLang="ko-KR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kumimoji="0" lang="ko-KR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749" y="3783920"/>
                <a:ext cx="398764" cy="369332"/>
              </a:xfrm>
              <a:prstGeom prst="rect">
                <a:avLst/>
              </a:prstGeom>
              <a:blipFill>
                <a:blip r:embed="rId6"/>
                <a:stretch>
                  <a:fillRect l="-4615" r="-4615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직선 화살표 연결선 43"/>
          <p:cNvCxnSpPr>
            <a:endCxn id="40" idx="6"/>
          </p:cNvCxnSpPr>
          <p:nvPr/>
        </p:nvCxnSpPr>
        <p:spPr>
          <a:xfrm flipH="1" flipV="1">
            <a:off x="2568248" y="2920255"/>
            <a:ext cx="5362" cy="1957394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45" name="자유형 44"/>
          <p:cNvSpPr/>
          <p:nvPr/>
        </p:nvSpPr>
        <p:spPr>
          <a:xfrm>
            <a:off x="2582134" y="2918404"/>
            <a:ext cx="432818" cy="1962537"/>
          </a:xfrm>
          <a:custGeom>
            <a:avLst/>
            <a:gdLst>
              <a:gd name="connsiteX0" fmla="*/ 0 w 314382"/>
              <a:gd name="connsiteY0" fmla="*/ 1200150 h 1200150"/>
              <a:gd name="connsiteX1" fmla="*/ 314325 w 314382"/>
              <a:gd name="connsiteY1" fmla="*/ 590550 h 1200150"/>
              <a:gd name="connsiteX2" fmla="*/ 28575 w 314382"/>
              <a:gd name="connsiteY2" fmla="*/ 0 h 1200150"/>
              <a:gd name="connsiteX3" fmla="*/ 28575 w 314382"/>
              <a:gd name="connsiteY3" fmla="*/ 0 h 1200150"/>
              <a:gd name="connsiteX0" fmla="*/ 0 w 314382"/>
              <a:gd name="connsiteY0" fmla="*/ 1224555 h 1224555"/>
              <a:gd name="connsiteX1" fmla="*/ 314325 w 314382"/>
              <a:gd name="connsiteY1" fmla="*/ 614955 h 1224555"/>
              <a:gd name="connsiteX2" fmla="*/ 28575 w 314382"/>
              <a:gd name="connsiteY2" fmla="*/ 24405 h 1224555"/>
              <a:gd name="connsiteX3" fmla="*/ 28575 w 314382"/>
              <a:gd name="connsiteY3" fmla="*/ 0 h 1224555"/>
              <a:gd name="connsiteX0" fmla="*/ 0 w 485208"/>
              <a:gd name="connsiteY0" fmla="*/ 1224555 h 1224555"/>
              <a:gd name="connsiteX1" fmla="*/ 485172 w 485208"/>
              <a:gd name="connsiteY1" fmla="*/ 590551 h 1224555"/>
              <a:gd name="connsiteX2" fmla="*/ 28575 w 485208"/>
              <a:gd name="connsiteY2" fmla="*/ 24405 h 1224555"/>
              <a:gd name="connsiteX3" fmla="*/ 28575 w 485208"/>
              <a:gd name="connsiteY3" fmla="*/ 0 h 1224555"/>
              <a:gd name="connsiteX0" fmla="*/ 0 w 485208"/>
              <a:gd name="connsiteY0" fmla="*/ 1257095 h 1257095"/>
              <a:gd name="connsiteX1" fmla="*/ 485172 w 485208"/>
              <a:gd name="connsiteY1" fmla="*/ 623091 h 1257095"/>
              <a:gd name="connsiteX2" fmla="*/ 28575 w 485208"/>
              <a:gd name="connsiteY2" fmla="*/ 56945 h 1257095"/>
              <a:gd name="connsiteX3" fmla="*/ 14338 w 485208"/>
              <a:gd name="connsiteY3" fmla="*/ 0 h 125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208" h="1257095">
                <a:moveTo>
                  <a:pt x="0" y="1257095"/>
                </a:moveTo>
                <a:cubicBezTo>
                  <a:pt x="154781" y="1052307"/>
                  <a:pt x="480410" y="823116"/>
                  <a:pt x="485172" y="623091"/>
                </a:cubicBezTo>
                <a:cubicBezTo>
                  <a:pt x="489935" y="423066"/>
                  <a:pt x="28575" y="56945"/>
                  <a:pt x="28575" y="56945"/>
                </a:cubicBezTo>
                <a:lnTo>
                  <a:pt x="14338" y="0"/>
                </a:lnTo>
              </a:path>
            </a:pathLst>
          </a:custGeom>
          <a:noFill/>
          <a:ln w="12700" cap="flat" cmpd="sng" algn="ctr">
            <a:solidFill>
              <a:srgbClr val="4F81BD">
                <a:shade val="50000"/>
              </a:srgbClr>
            </a:solidFill>
            <a:prstDash val="solid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6" name="타원 45"/>
          <p:cNvSpPr/>
          <p:nvPr/>
        </p:nvSpPr>
        <p:spPr>
          <a:xfrm>
            <a:off x="2551524" y="4800267"/>
            <a:ext cx="61776" cy="71375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직사각형 46"/>
              <p:cNvSpPr/>
              <p:nvPr/>
            </p:nvSpPr>
            <p:spPr>
              <a:xfrm>
                <a:off x="4103751" y="2669812"/>
                <a:ext cx="4912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7" name="직사각형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751" y="2669812"/>
                <a:ext cx="491288" cy="400110"/>
              </a:xfrm>
              <a:prstGeom prst="rect">
                <a:avLst/>
              </a:prstGeom>
              <a:blipFill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직사각형 47"/>
              <p:cNvSpPr/>
              <p:nvPr/>
            </p:nvSpPr>
            <p:spPr>
              <a:xfrm>
                <a:off x="4065651" y="4549412"/>
                <a:ext cx="4853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8" name="직사각형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651" y="4549412"/>
                <a:ext cx="485325" cy="400110"/>
              </a:xfrm>
              <a:prstGeom prst="rect">
                <a:avLst/>
              </a:prstGeom>
              <a:blipFill>
                <a:blip r:embed="rId8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직사각형 48"/>
              <p:cNvSpPr/>
              <p:nvPr/>
            </p:nvSpPr>
            <p:spPr>
              <a:xfrm>
                <a:off x="2450108" y="2451395"/>
                <a:ext cx="532582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altLang="ko-K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9" name="직사각형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108" y="2451395"/>
                <a:ext cx="532582" cy="392993"/>
              </a:xfrm>
              <a:prstGeom prst="rect">
                <a:avLst/>
              </a:prstGeom>
              <a:blipFill>
                <a:blip r:embed="rId9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직사각형 49"/>
              <p:cNvSpPr/>
              <p:nvPr/>
            </p:nvSpPr>
            <p:spPr>
              <a:xfrm>
                <a:off x="2538824" y="4734482"/>
                <a:ext cx="5346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50" name="직사각형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824" y="4734482"/>
                <a:ext cx="534634" cy="400110"/>
              </a:xfrm>
              <a:prstGeom prst="rect">
                <a:avLst/>
              </a:prstGeom>
              <a:blipFill>
                <a:blip r:embed="rId10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44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CB7FA3D1-9991-4C1E-9531-8168814805F6}"/>
              </a:ext>
            </a:extLst>
          </p:cNvPr>
          <p:cNvSpPr/>
          <p:nvPr/>
        </p:nvSpPr>
        <p:spPr>
          <a:xfrm>
            <a:off x="1622166" y="2820591"/>
            <a:ext cx="9376034" cy="120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관성계와 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갈릴레오의 상대성 원리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484848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1493A-9063-49C3-A169-18B8C0934BE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2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5000" y="632281"/>
            <a:ext cx="10515600" cy="888255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ko-KR" altLang="en-US" sz="3600" b="1" dirty="0" smtClean="0"/>
              <a:t>관성계</a:t>
            </a:r>
            <a:endParaRPr lang="ko-KR" altLang="en-US" sz="3600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8015B-9DB2-457B-A9EB-597EA931DA5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2277334" y="1104899"/>
            <a:ext cx="6057262" cy="5698283"/>
            <a:chOff x="5860313" y="904877"/>
            <a:chExt cx="2762857" cy="2878504"/>
          </a:xfrm>
        </p:grpSpPr>
        <p:sp>
          <p:nvSpPr>
            <p:cNvPr id="9" name="정육면체 8"/>
            <p:cNvSpPr/>
            <p:nvPr/>
          </p:nvSpPr>
          <p:spPr>
            <a:xfrm>
              <a:off x="5860313" y="904877"/>
              <a:ext cx="2762857" cy="2878503"/>
            </a:xfrm>
            <a:prstGeom prst="cube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10" name="직선 연결선 9"/>
            <p:cNvCxnSpPr/>
            <p:nvPr/>
          </p:nvCxnSpPr>
          <p:spPr>
            <a:xfrm flipV="1">
              <a:off x="5866723" y="2961178"/>
              <a:ext cx="840051" cy="822203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dash"/>
              <a:miter lim="800000"/>
            </a:ln>
            <a:effectLst/>
          </p:spPr>
        </p:cxnSp>
        <p:cxnSp>
          <p:nvCxnSpPr>
            <p:cNvPr id="11" name="직선 연결선 10"/>
            <p:cNvCxnSpPr/>
            <p:nvPr/>
          </p:nvCxnSpPr>
          <p:spPr>
            <a:xfrm>
              <a:off x="6558586" y="942201"/>
              <a:ext cx="52506" cy="2056301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dash"/>
              <a:miter lim="800000"/>
            </a:ln>
            <a:effectLst/>
          </p:spPr>
        </p:cxnSp>
        <p:cxnSp>
          <p:nvCxnSpPr>
            <p:cNvPr id="12" name="직선 연결선 11"/>
            <p:cNvCxnSpPr/>
            <p:nvPr/>
          </p:nvCxnSpPr>
          <p:spPr>
            <a:xfrm>
              <a:off x="6549255" y="3042458"/>
              <a:ext cx="2047662" cy="0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dash"/>
              <a:miter lim="800000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440032" y="4359843"/>
                <a:ext cx="2968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𝜗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032" y="4359843"/>
                <a:ext cx="296876" cy="369332"/>
              </a:xfrm>
              <a:prstGeom prst="rect">
                <a:avLst/>
              </a:prstGeom>
              <a:blipFill>
                <a:blip r:embed="rId3"/>
                <a:stretch>
                  <a:fillRect l="-16327" r="-14286" b="-98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그림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864" y="4767608"/>
            <a:ext cx="650245" cy="849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572500" y="665599"/>
                <a:ext cx="3368315" cy="60939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marR="0" lvl="0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다양한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운동 중 매우 특별한 운동</a:t>
                </a:r>
                <a:endPara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  <a:p>
                <a:pPr marL="342900" marR="0" lvl="0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altLang="ko-K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“</a:t>
                </a:r>
                <a:r>
                  <a:rPr kumimoji="0" lang="ko-KR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자연스러운 운동</a:t>
                </a:r>
                <a:r>
                  <a:rPr kumimoji="0" lang="en-US" altLang="ko-KR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”</a:t>
                </a:r>
                <a:endPara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  <a:p>
                <a:pPr marL="342900" marR="0" lvl="0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영원히 지속하는 운동</a:t>
                </a:r>
                <a:endPara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  <a:p>
                <a:pPr marL="342900" marR="0" lvl="0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힘을 받지 않는 운동</a:t>
                </a:r>
                <a:endPara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  <a:p>
                <a:pPr marL="342900" marR="0" lvl="0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정지 혹은 직선 운동</a:t>
                </a:r>
                <a:endPara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  <a:p>
                <a:pPr marL="342900" marR="0" lvl="0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등속도 운동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𝑣</m:t>
                        </m:r>
                      </m:e>
                    </m:acc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50" charset="-127"/>
                    <a:cs typeface="+mn-cs"/>
                  </a:rPr>
                  <a:t>일정</a:t>
                </a:r>
                <a:endPara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맑은 고딕" panose="020B0503020000020004" pitchFamily="50" charset="-127"/>
                  <a:cs typeface="+mn-cs"/>
                </a:endParaRPr>
              </a:p>
              <a:p>
                <a:pPr marL="342900" marR="0" lvl="0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50" charset="-127"/>
                    <a:cs typeface="+mn-cs"/>
                  </a:rPr>
                  <a:t>가속도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</m:acc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0</m:t>
                    </m:r>
                  </m:oMath>
                </a14:m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50" charset="-127"/>
                    <a:cs typeface="+mn-cs"/>
                  </a:rPr>
                  <a:t>관성 운동</a:t>
                </a: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ko-KR" alt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측지선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ko-KR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운동</a:t>
                </a:r>
                <a:r>
                  <a:rPr kumimoji="0" lang="en-US" altLang="ko-KR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(Geodesic motion)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0" y="665599"/>
                <a:ext cx="3368315" cy="6093976"/>
              </a:xfrm>
              <a:prstGeom prst="rect">
                <a:avLst/>
              </a:prstGeom>
              <a:blipFill>
                <a:blip r:embed="rId5"/>
                <a:stretch>
                  <a:fillRect l="-5967" t="-300" r="-3797" b="-12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418093" y="2997097"/>
            <a:ext cx="1689469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“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절대 시공간에 대해 정지해 있는 관측자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5296924" y="2590800"/>
            <a:ext cx="2657127" cy="2172471"/>
            <a:chOff x="5296924" y="2590800"/>
            <a:chExt cx="2657127" cy="2172471"/>
          </a:xfrm>
        </p:grpSpPr>
        <p:sp>
          <p:nvSpPr>
            <p:cNvPr id="41" name="자유형 40"/>
            <p:cNvSpPr/>
            <p:nvPr/>
          </p:nvSpPr>
          <p:spPr>
            <a:xfrm>
              <a:off x="5448300" y="2590800"/>
              <a:ext cx="700420" cy="1841500"/>
            </a:xfrm>
            <a:custGeom>
              <a:avLst/>
              <a:gdLst>
                <a:gd name="connsiteX0" fmla="*/ 0 w 700420"/>
                <a:gd name="connsiteY0" fmla="*/ 1841500 h 1841500"/>
                <a:gd name="connsiteX1" fmla="*/ 584200 w 700420"/>
                <a:gd name="connsiteY1" fmla="*/ 1346200 h 1841500"/>
                <a:gd name="connsiteX2" fmla="*/ 673100 w 700420"/>
                <a:gd name="connsiteY2" fmla="*/ 660400 h 1841500"/>
                <a:gd name="connsiteX3" fmla="*/ 241300 w 700420"/>
                <a:gd name="connsiteY3" fmla="*/ 0 h 184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0420" h="1841500">
                  <a:moveTo>
                    <a:pt x="0" y="1841500"/>
                  </a:moveTo>
                  <a:cubicBezTo>
                    <a:pt x="236008" y="1692275"/>
                    <a:pt x="472017" y="1543050"/>
                    <a:pt x="584200" y="1346200"/>
                  </a:cubicBezTo>
                  <a:cubicBezTo>
                    <a:pt x="696383" y="1149350"/>
                    <a:pt x="730250" y="884767"/>
                    <a:pt x="673100" y="660400"/>
                  </a:cubicBezTo>
                  <a:cubicBezTo>
                    <a:pt x="615950" y="436033"/>
                    <a:pt x="428625" y="218016"/>
                    <a:pt x="241300" y="0"/>
                  </a:cubicBezTo>
                </a:path>
              </a:pathLst>
            </a:custGeom>
            <a:noFill/>
            <a:ln w="28575"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2" name="자유형 41"/>
            <p:cNvSpPr/>
            <p:nvPr/>
          </p:nvSpPr>
          <p:spPr>
            <a:xfrm>
              <a:off x="5461000" y="4228093"/>
              <a:ext cx="2273300" cy="535178"/>
            </a:xfrm>
            <a:custGeom>
              <a:avLst/>
              <a:gdLst>
                <a:gd name="connsiteX0" fmla="*/ 0 w 2273300"/>
                <a:gd name="connsiteY0" fmla="*/ 204207 h 535178"/>
                <a:gd name="connsiteX1" fmla="*/ 406400 w 2273300"/>
                <a:gd name="connsiteY1" fmla="*/ 521707 h 535178"/>
                <a:gd name="connsiteX2" fmla="*/ 711200 w 2273300"/>
                <a:gd name="connsiteY2" fmla="*/ 1007 h 535178"/>
                <a:gd name="connsiteX3" fmla="*/ 1104900 w 2273300"/>
                <a:gd name="connsiteY3" fmla="*/ 534407 h 535178"/>
                <a:gd name="connsiteX4" fmla="*/ 1447800 w 2273300"/>
                <a:gd name="connsiteY4" fmla="*/ 128007 h 535178"/>
                <a:gd name="connsiteX5" fmla="*/ 1638300 w 2273300"/>
                <a:gd name="connsiteY5" fmla="*/ 496307 h 535178"/>
                <a:gd name="connsiteX6" fmla="*/ 1866900 w 2273300"/>
                <a:gd name="connsiteY6" fmla="*/ 267707 h 535178"/>
                <a:gd name="connsiteX7" fmla="*/ 2032000 w 2273300"/>
                <a:gd name="connsiteY7" fmla="*/ 1007 h 535178"/>
                <a:gd name="connsiteX8" fmla="*/ 2273300 w 2273300"/>
                <a:gd name="connsiteY8" fmla="*/ 369307 h 53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3300" h="535178">
                  <a:moveTo>
                    <a:pt x="0" y="204207"/>
                  </a:moveTo>
                  <a:cubicBezTo>
                    <a:pt x="143933" y="379890"/>
                    <a:pt x="287867" y="555574"/>
                    <a:pt x="406400" y="521707"/>
                  </a:cubicBezTo>
                  <a:cubicBezTo>
                    <a:pt x="524933" y="487840"/>
                    <a:pt x="594783" y="-1110"/>
                    <a:pt x="711200" y="1007"/>
                  </a:cubicBezTo>
                  <a:cubicBezTo>
                    <a:pt x="827617" y="3124"/>
                    <a:pt x="982133" y="513240"/>
                    <a:pt x="1104900" y="534407"/>
                  </a:cubicBezTo>
                  <a:cubicBezTo>
                    <a:pt x="1227667" y="555574"/>
                    <a:pt x="1358900" y="134357"/>
                    <a:pt x="1447800" y="128007"/>
                  </a:cubicBezTo>
                  <a:cubicBezTo>
                    <a:pt x="1536700" y="121657"/>
                    <a:pt x="1568450" y="473024"/>
                    <a:pt x="1638300" y="496307"/>
                  </a:cubicBezTo>
                  <a:cubicBezTo>
                    <a:pt x="1708150" y="519590"/>
                    <a:pt x="1801283" y="350257"/>
                    <a:pt x="1866900" y="267707"/>
                  </a:cubicBezTo>
                  <a:cubicBezTo>
                    <a:pt x="1932517" y="185157"/>
                    <a:pt x="1964267" y="-15926"/>
                    <a:pt x="2032000" y="1007"/>
                  </a:cubicBezTo>
                  <a:cubicBezTo>
                    <a:pt x="2099733" y="17940"/>
                    <a:pt x="2186516" y="193623"/>
                    <a:pt x="2273300" y="369307"/>
                  </a:cubicBezTo>
                </a:path>
              </a:pathLst>
            </a:custGeom>
            <a:noFill/>
            <a:ln w="19050"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45" name="직선 화살표 연결선 44"/>
            <p:cNvCxnSpPr/>
            <p:nvPr/>
          </p:nvCxnSpPr>
          <p:spPr>
            <a:xfrm flipV="1">
              <a:off x="5416859" y="3037486"/>
              <a:ext cx="2537192" cy="139481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타원 46"/>
            <p:cNvSpPr/>
            <p:nvPr/>
          </p:nvSpPr>
          <p:spPr>
            <a:xfrm>
              <a:off x="5296924" y="4289759"/>
              <a:ext cx="277084" cy="26396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291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802433"/>
            <a:ext cx="10515600" cy="888255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3200" b="1" dirty="0" smtClean="0"/>
              <a:t>또 다른 관성계</a:t>
            </a:r>
            <a:endParaRPr lang="ko-KR" altLang="en-US" sz="3200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8015B-9DB2-457B-A9EB-597EA931DA5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838200" y="1690688"/>
            <a:ext cx="4652436" cy="5030787"/>
            <a:chOff x="5860313" y="904877"/>
            <a:chExt cx="2762857" cy="2878504"/>
          </a:xfrm>
        </p:grpSpPr>
        <p:sp>
          <p:nvSpPr>
            <p:cNvPr id="9" name="정육면체 8"/>
            <p:cNvSpPr/>
            <p:nvPr/>
          </p:nvSpPr>
          <p:spPr>
            <a:xfrm>
              <a:off x="5860313" y="904877"/>
              <a:ext cx="2762857" cy="2878503"/>
            </a:xfrm>
            <a:prstGeom prst="cube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10" name="직선 연결선 9"/>
            <p:cNvCxnSpPr/>
            <p:nvPr/>
          </p:nvCxnSpPr>
          <p:spPr>
            <a:xfrm flipV="1">
              <a:off x="5866723" y="2961178"/>
              <a:ext cx="840051" cy="822203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dash"/>
              <a:miter lim="800000"/>
            </a:ln>
            <a:effectLst/>
          </p:spPr>
        </p:cxnSp>
        <p:cxnSp>
          <p:nvCxnSpPr>
            <p:cNvPr id="11" name="직선 연결선 10"/>
            <p:cNvCxnSpPr/>
            <p:nvPr/>
          </p:nvCxnSpPr>
          <p:spPr>
            <a:xfrm>
              <a:off x="6558586" y="942201"/>
              <a:ext cx="52506" cy="2056301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dash"/>
              <a:miter lim="800000"/>
            </a:ln>
            <a:effectLst/>
          </p:spPr>
        </p:cxnSp>
        <p:cxnSp>
          <p:nvCxnSpPr>
            <p:cNvPr id="12" name="직선 연결선 11"/>
            <p:cNvCxnSpPr/>
            <p:nvPr/>
          </p:nvCxnSpPr>
          <p:spPr>
            <a:xfrm>
              <a:off x="6549255" y="3042458"/>
              <a:ext cx="2047662" cy="0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dash"/>
              <a:miter lim="800000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56040" y="4499504"/>
                <a:ext cx="2968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𝜗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040" y="4499504"/>
                <a:ext cx="296876" cy="369332"/>
              </a:xfrm>
              <a:prstGeom prst="rect">
                <a:avLst/>
              </a:prstGeom>
              <a:blipFill>
                <a:blip r:embed="rId3"/>
                <a:stretch>
                  <a:fillRect l="-16327" r="-14286" b="-98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그림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133" y="4846539"/>
            <a:ext cx="650245" cy="849300"/>
          </a:xfrm>
          <a:prstGeom prst="rect">
            <a:avLst/>
          </a:prstGeom>
        </p:spPr>
      </p:pic>
      <p:sp>
        <p:nvSpPr>
          <p:cNvPr id="18" name="오른쪽 화살표 17"/>
          <p:cNvSpPr/>
          <p:nvPr/>
        </p:nvSpPr>
        <p:spPr>
          <a:xfrm>
            <a:off x="3462467" y="5707258"/>
            <a:ext cx="539866" cy="345281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14042" y="6100342"/>
                <a:ext cx="1217834" cy="414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𝑉</m:t>
                        </m:r>
                      </m:e>
                    </m:acc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ko-KR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일</m:t>
                    </m:r>
                  </m:oMath>
                </a14:m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정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042" y="6100342"/>
                <a:ext cx="1217834" cy="414088"/>
              </a:xfrm>
              <a:prstGeom prst="rect">
                <a:avLst/>
              </a:prstGeom>
              <a:blipFill>
                <a:blip r:embed="rId5"/>
                <a:stretch>
                  <a:fillRect t="-16176" r="-14500" b="-3970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그룹 31"/>
          <p:cNvGrpSpPr/>
          <p:nvPr/>
        </p:nvGrpSpPr>
        <p:grpSpPr>
          <a:xfrm>
            <a:off x="3107121" y="4446989"/>
            <a:ext cx="773123" cy="1209634"/>
            <a:chOff x="2789869" y="4434289"/>
            <a:chExt cx="773123" cy="1209634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72175" y="4794623"/>
              <a:ext cx="590817" cy="8493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789869" y="4434289"/>
                  <a:ext cx="37029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𝜗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9869" y="4434289"/>
                  <a:ext cx="370294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8333" r="-16667" b="-1311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6328685" y="1690688"/>
                <a:ext cx="5363055" cy="4409654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𝜗</m:t>
                    </m:r>
                  </m:oMath>
                </a14:m>
                <a:r>
                  <a:rPr lang="ko-KR" altLang="en-US" dirty="0" smtClean="0"/>
                  <a:t> 가 관성계이면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𝜗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ko-KR" altLang="en-US" dirty="0" smtClean="0"/>
                  <a:t>도 관성계</a:t>
                </a:r>
                <a:endParaRPr lang="en-US" altLang="ko-KR" dirty="0" smtClean="0"/>
              </a:p>
              <a:p>
                <a:pPr>
                  <a:lnSpc>
                    <a:spcPct val="150000"/>
                  </a:lnSpc>
                </a:pPr>
                <a:r>
                  <a:rPr lang="ko-KR" altLang="en-US" dirty="0" smtClean="0"/>
                  <a:t>두 관측자 중 절대적으로</a:t>
                </a:r>
                <a:r>
                  <a:rPr lang="en-US" altLang="ko-KR" dirty="0" smtClean="0"/>
                  <a:t> </a:t>
                </a:r>
                <a:r>
                  <a:rPr lang="ko-KR" altLang="en-US" dirty="0" smtClean="0"/>
                  <a:t>누가 정지해 있고 누가 움직이는지 구별할 수 없음</a:t>
                </a:r>
                <a:endParaRPr lang="en-US" altLang="ko-KR" dirty="0" smtClean="0"/>
              </a:p>
              <a:p>
                <a:pPr>
                  <a:lnSpc>
                    <a:spcPct val="150000"/>
                  </a:lnSpc>
                </a:pPr>
                <a:r>
                  <a:rPr lang="ko-KR" altLang="en-US" dirty="0" smtClean="0"/>
                  <a:t>단지 상대적인 운동만 있을 뿐</a:t>
                </a:r>
                <a:endParaRPr lang="en-US" altLang="ko-KR" dirty="0" smtClean="0"/>
              </a:p>
              <a:p>
                <a:pPr>
                  <a:lnSpc>
                    <a:spcPct val="150000"/>
                  </a:lnSpc>
                </a:pPr>
                <a:r>
                  <a:rPr lang="ko-KR" altLang="en-US" dirty="0" smtClean="0"/>
                  <a:t>무한히 많은 관성계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4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28685" y="1690688"/>
                <a:ext cx="5363055" cy="4409654"/>
              </a:xfrm>
              <a:blipFill>
                <a:blip r:embed="rId8"/>
                <a:stretch>
                  <a:fillRect l="-20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67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70611" y="4752277"/>
                <a:ext cx="5011528" cy="2018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- </a:t>
                </a:r>
                <a:r>
                  <a:rPr kumimoji="0" lang="ko-KR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두 </a:t>
                </a:r>
                <a:r>
                  <a:rPr kumimoji="0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관성계에서 기술하는 시공간은 동일</a:t>
                </a:r>
                <a:r>
                  <a:rPr kumimoji="0" lang="en-US" altLang="ko-K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: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altLang="ko-K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𝒅𝒕</m:t>
                      </m:r>
                      <m:r>
                        <a:rPr kumimoji="0" lang="en-US" altLang="ko-K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=</m:t>
                      </m:r>
                      <m:r>
                        <a:rPr kumimoji="0" lang="en-US" altLang="ko-K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𝒅</m:t>
                      </m:r>
                      <m:sSup>
                        <m:sSupPr>
                          <m:ctrlPr>
                            <a:rPr kumimoji="0" lang="en-US" altLang="ko-K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𝒕</m:t>
                          </m:r>
                        </m:e>
                        <m:sup>
                          <m:r>
                            <a:rPr kumimoji="0" lang="en-US" altLang="ko-K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en-US" altLang="ko-KR" sz="20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맑은 고딕" panose="020B0503020000020004" pitchFamily="50" charset="-127"/>
                  <a:cs typeface="+mn-cs"/>
                </a:endParaRPr>
              </a:p>
              <a:p>
                <a:pPr marL="914400" marR="0" lvl="2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ko-K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𝒅</m:t>
                      </m:r>
                      <m:sSup>
                        <m:sSupPr>
                          <m:ctrlPr>
                            <a:rPr kumimoji="0" lang="en-US" altLang="ko-K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𝒍</m:t>
                          </m:r>
                        </m:e>
                        <m:sup>
                          <m:r>
                            <a:rPr kumimoji="0" lang="en-US" altLang="ko-K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altLang="ko-K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=</m:t>
                      </m:r>
                      <m:r>
                        <a:rPr kumimoji="0" lang="en-US" altLang="ko-K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𝒅</m:t>
                      </m:r>
                      <m:sSup>
                        <m:sSupPr>
                          <m:ctrlPr>
                            <a:rPr kumimoji="0" lang="en-US" altLang="ko-K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altLang="ko-K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altLang="ko-K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+</m:t>
                      </m:r>
                      <m:r>
                        <a:rPr kumimoji="0" lang="en-US" altLang="ko-K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𝒅</m:t>
                      </m:r>
                      <m:sSup>
                        <m:sSupPr>
                          <m:ctrlPr>
                            <a:rPr kumimoji="0" lang="en-US" altLang="ko-K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𝒚</m:t>
                          </m:r>
                        </m:e>
                        <m:sup>
                          <m:r>
                            <a:rPr kumimoji="0" lang="en-US" altLang="ko-K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altLang="ko-K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+</m:t>
                      </m:r>
                      <m:r>
                        <a:rPr kumimoji="0" lang="en-US" altLang="ko-K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𝒅</m:t>
                      </m:r>
                      <m:sSup>
                        <m:sSupPr>
                          <m:ctrlPr>
                            <a:rPr kumimoji="0" lang="en-US" altLang="ko-K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𝒛</m:t>
                          </m:r>
                        </m:e>
                        <m:sup>
                          <m:r>
                            <a:rPr kumimoji="0" lang="en-US" altLang="ko-K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en-US" altLang="ko-KR" sz="20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맑은 고딕" panose="020B0503020000020004" pitchFamily="50" charset="-127"/>
                  <a:cs typeface="+mn-cs"/>
                </a:endParaRPr>
              </a:p>
              <a:p>
                <a:pPr marL="914400" marR="0" lvl="2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ko-K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𝒅</m:t>
                      </m:r>
                      <m:sSup>
                        <m:sSupPr>
                          <m:ctrlPr>
                            <a:rPr kumimoji="0" lang="en-US" altLang="ko-K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𝒍</m:t>
                          </m:r>
                        </m:e>
                        <m:sup>
                          <m:r>
                            <a:rPr kumimoji="0" lang="en-US" altLang="ko-K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  <m:r>
                            <a:rPr kumimoji="0" lang="en-US" altLang="ko-K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altLang="ko-KR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ko-KR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𝒅</m:t>
                      </m:r>
                      <m:sSup>
                        <m:sSupPr>
                          <m:ctrlPr>
                            <a:rPr kumimoji="0" lang="en-US" altLang="ko-KR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kumimoji="0" lang="en-US" altLang="ko-KR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</m:e>
                            <m:sup>
                              <m:r>
                                <a:rPr kumimoji="0" lang="en-US" altLang="ko-KR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kumimoji="0" lang="en-US" altLang="ko-KR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altLang="ko-KR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ko-KR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𝒅</m:t>
                      </m:r>
                      <m:sSup>
                        <m:sSupPr>
                          <m:ctrlPr>
                            <a:rPr kumimoji="0" lang="en-US" altLang="ko-KR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kumimoji="0" lang="en-US" altLang="ko-KR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𝒚</m:t>
                              </m:r>
                            </m:e>
                            <m:sup>
                              <m:r>
                                <a:rPr kumimoji="0" lang="en-US" altLang="ko-KR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kumimoji="0" lang="en-US" altLang="ko-KR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altLang="ko-KR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ko-KR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𝒅</m:t>
                      </m:r>
                      <m:sSup>
                        <m:sSupPr>
                          <m:ctrlPr>
                            <a:rPr kumimoji="0" lang="en-US" altLang="ko-KR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kumimoji="0" lang="en-US" altLang="ko-KR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𝒛</m:t>
                              </m:r>
                            </m:e>
                            <m:sup>
                              <m:r>
                                <a:rPr kumimoji="0" lang="en-US" altLang="ko-KR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kumimoji="0" lang="en-US" altLang="ko-KR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altLang="ko-K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=</m:t>
                      </m:r>
                      <m:r>
                        <a:rPr kumimoji="0" lang="en-US" altLang="ko-K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𝒅</m:t>
                      </m:r>
                      <m:sSup>
                        <m:sSupPr>
                          <m:ctrlPr>
                            <a:rPr kumimoji="0" lang="en-US" altLang="ko-K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𝒍</m:t>
                          </m:r>
                        </m:e>
                        <m:sup>
                          <m:r>
                            <a:rPr kumimoji="0" lang="en-US" altLang="ko-K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en-US" altLang="ko-K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611" y="4752277"/>
                <a:ext cx="5011528" cy="2018951"/>
              </a:xfrm>
              <a:prstGeom prst="rect">
                <a:avLst/>
              </a:prstGeom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utoShape 77"/>
          <p:cNvSpPr>
            <a:spLocks noChangeAspect="1" noChangeArrowheads="1" noTextEdit="1"/>
          </p:cNvSpPr>
          <p:nvPr/>
        </p:nvSpPr>
        <p:spPr bwMode="auto">
          <a:xfrm>
            <a:off x="1949646" y="1334524"/>
            <a:ext cx="3888432" cy="4229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Freeform 76"/>
          <p:cNvSpPr>
            <a:spLocks/>
          </p:cNvSpPr>
          <p:nvPr/>
        </p:nvSpPr>
        <p:spPr bwMode="auto">
          <a:xfrm>
            <a:off x="3089111" y="1882700"/>
            <a:ext cx="9701" cy="3575734"/>
          </a:xfrm>
          <a:custGeom>
            <a:avLst/>
            <a:gdLst/>
            <a:ahLst/>
            <a:cxnLst>
              <a:cxn ang="0">
                <a:pos x="16" y="5631"/>
              </a:cxn>
              <a:cxn ang="0">
                <a:pos x="0" y="0"/>
              </a:cxn>
            </a:cxnLst>
            <a:rect l="0" t="0" r="r" b="b"/>
            <a:pathLst>
              <a:path w="16" h="5631">
                <a:moveTo>
                  <a:pt x="16" y="563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4" name="Freeform 70"/>
          <p:cNvSpPr>
            <a:spLocks/>
          </p:cNvSpPr>
          <p:nvPr/>
        </p:nvSpPr>
        <p:spPr bwMode="auto">
          <a:xfrm flipV="1">
            <a:off x="1949647" y="3854649"/>
            <a:ext cx="3472865" cy="457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89" y="3"/>
              </a:cxn>
            </a:cxnLst>
            <a:rect l="0" t="0" r="r" b="b"/>
            <a:pathLst>
              <a:path w="4389" h="3">
                <a:moveTo>
                  <a:pt x="0" y="0"/>
                </a:moveTo>
                <a:lnTo>
                  <a:pt x="4389" y="3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 type="none"/>
            <a:tailEnd type="triangl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984640" y="2243458"/>
            <a:ext cx="220880" cy="318536"/>
            <a:chOff x="2984640" y="2243458"/>
            <a:chExt cx="220880" cy="318536"/>
          </a:xfrm>
        </p:grpSpPr>
        <p:sp>
          <p:nvSpPr>
            <p:cNvPr id="25" name="Oval 65"/>
            <p:cNvSpPr>
              <a:spLocks noChangeArrowheads="1"/>
            </p:cNvSpPr>
            <p:nvPr/>
          </p:nvSpPr>
          <p:spPr bwMode="auto">
            <a:xfrm>
              <a:off x="3041352" y="2243458"/>
              <a:ext cx="114916" cy="11408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6" name="Freeform 64"/>
            <p:cNvSpPr>
              <a:spLocks/>
            </p:cNvSpPr>
            <p:nvPr/>
          </p:nvSpPr>
          <p:spPr bwMode="auto">
            <a:xfrm>
              <a:off x="3092841" y="2363464"/>
              <a:ext cx="746" cy="1140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80"/>
                </a:cxn>
              </a:cxnLst>
              <a:rect l="0" t="0" r="r" b="b"/>
              <a:pathLst>
                <a:path w="1" h="180">
                  <a:moveTo>
                    <a:pt x="0" y="0"/>
                  </a:moveTo>
                  <a:lnTo>
                    <a:pt x="1" y="18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7" name="Freeform 63"/>
            <p:cNvSpPr>
              <a:spLocks/>
            </p:cNvSpPr>
            <p:nvPr/>
          </p:nvSpPr>
          <p:spPr bwMode="auto">
            <a:xfrm>
              <a:off x="2998072" y="2477545"/>
              <a:ext cx="85814" cy="75559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119"/>
                </a:cxn>
              </a:cxnLst>
              <a:rect l="0" t="0" r="r" b="b"/>
              <a:pathLst>
                <a:path w="135" h="119">
                  <a:moveTo>
                    <a:pt x="135" y="0"/>
                  </a:moveTo>
                  <a:lnTo>
                    <a:pt x="0" y="11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8" name="Freeform 62"/>
            <p:cNvSpPr>
              <a:spLocks/>
            </p:cNvSpPr>
            <p:nvPr/>
          </p:nvSpPr>
          <p:spPr bwMode="auto">
            <a:xfrm>
              <a:off x="3104035" y="2477545"/>
              <a:ext cx="101485" cy="844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133"/>
                </a:cxn>
              </a:cxnLst>
              <a:rect l="0" t="0" r="r" b="b"/>
              <a:pathLst>
                <a:path w="159" h="133">
                  <a:moveTo>
                    <a:pt x="0" y="0"/>
                  </a:moveTo>
                  <a:lnTo>
                    <a:pt x="159" y="13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" name="Freeform 61"/>
            <p:cNvSpPr>
              <a:spLocks/>
            </p:cNvSpPr>
            <p:nvPr/>
          </p:nvSpPr>
          <p:spPr bwMode="auto">
            <a:xfrm>
              <a:off x="2984640" y="2372355"/>
              <a:ext cx="106708" cy="56299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90"/>
                </a:cxn>
              </a:cxnLst>
              <a:rect l="0" t="0" r="r" b="b"/>
              <a:pathLst>
                <a:path w="165" h="90">
                  <a:moveTo>
                    <a:pt x="165" y="0"/>
                  </a:moveTo>
                  <a:lnTo>
                    <a:pt x="0" y="9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0" name="Freeform 60"/>
            <p:cNvSpPr>
              <a:spLocks/>
            </p:cNvSpPr>
            <p:nvPr/>
          </p:nvSpPr>
          <p:spPr bwMode="auto">
            <a:xfrm>
              <a:off x="3091349" y="2372354"/>
              <a:ext cx="94769" cy="666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105"/>
                </a:cxn>
              </a:cxnLst>
              <a:rect l="0" t="0" r="r" b="b"/>
              <a:pathLst>
                <a:path w="150" h="105">
                  <a:moveTo>
                    <a:pt x="0" y="0"/>
                  </a:moveTo>
                  <a:lnTo>
                    <a:pt x="150" y="10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2194245" y="1798163"/>
            <a:ext cx="2125954" cy="3631292"/>
            <a:chOff x="611560" y="2618746"/>
            <a:chExt cx="2125954" cy="3631292"/>
          </a:xfrm>
        </p:grpSpPr>
        <p:sp>
          <p:nvSpPr>
            <p:cNvPr id="32" name="Freeform 71"/>
            <p:cNvSpPr>
              <a:spLocks/>
            </p:cNvSpPr>
            <p:nvPr/>
          </p:nvSpPr>
          <p:spPr bwMode="auto">
            <a:xfrm>
              <a:off x="611560" y="2618746"/>
              <a:ext cx="2125954" cy="3631292"/>
            </a:xfrm>
            <a:custGeom>
              <a:avLst/>
              <a:gdLst/>
              <a:ahLst/>
              <a:cxnLst>
                <a:cxn ang="0">
                  <a:pos x="0" y="5719"/>
                </a:cxn>
                <a:cxn ang="0">
                  <a:pos x="3348" y="0"/>
                </a:cxn>
              </a:cxnLst>
              <a:rect l="0" t="0" r="r" b="b"/>
              <a:pathLst>
                <a:path w="3348" h="5719">
                  <a:moveTo>
                    <a:pt x="0" y="5719"/>
                  </a:moveTo>
                  <a:lnTo>
                    <a:pt x="3348" y="0"/>
                  </a:lnTo>
                </a:path>
              </a:pathLst>
            </a:custGeom>
            <a:noFill/>
            <a:ln w="9525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33" name="그룹 32"/>
            <p:cNvGrpSpPr/>
            <p:nvPr/>
          </p:nvGrpSpPr>
          <p:grpSpPr>
            <a:xfrm>
              <a:off x="2281288" y="3065411"/>
              <a:ext cx="218640" cy="317794"/>
              <a:chOff x="6873640" y="2327636"/>
              <a:chExt cx="218640" cy="317794"/>
            </a:xfrm>
          </p:grpSpPr>
          <p:sp>
            <p:nvSpPr>
              <p:cNvPr id="34" name="Oval 59"/>
              <p:cNvSpPr>
                <a:spLocks noChangeArrowheads="1"/>
              </p:cNvSpPr>
              <p:nvPr/>
            </p:nvSpPr>
            <p:spPr bwMode="auto">
              <a:xfrm>
                <a:off x="6928113" y="2327636"/>
                <a:ext cx="114170" cy="113339"/>
              </a:xfrm>
              <a:prstGeom prst="ellipse">
                <a:avLst/>
              </a:pr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5" name="Freeform 58"/>
              <p:cNvSpPr>
                <a:spLocks/>
              </p:cNvSpPr>
              <p:nvPr/>
            </p:nvSpPr>
            <p:spPr bwMode="auto">
              <a:xfrm>
                <a:off x="6980348" y="2447642"/>
                <a:ext cx="746" cy="1133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80"/>
                  </a:cxn>
                </a:cxnLst>
                <a:rect l="0" t="0" r="r" b="b"/>
                <a:pathLst>
                  <a:path w="1" h="180">
                    <a:moveTo>
                      <a:pt x="0" y="0"/>
                    </a:moveTo>
                    <a:lnTo>
                      <a:pt x="1" y="180"/>
                    </a:ln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6" name="Freeform 57"/>
              <p:cNvSpPr>
                <a:spLocks/>
              </p:cNvSpPr>
              <p:nvPr/>
            </p:nvSpPr>
            <p:spPr bwMode="auto">
              <a:xfrm>
                <a:off x="6886325" y="2560981"/>
                <a:ext cx="84322" cy="75559"/>
              </a:xfrm>
              <a:custGeom>
                <a:avLst/>
                <a:gdLst/>
                <a:ahLst/>
                <a:cxnLst>
                  <a:cxn ang="0">
                    <a:pos x="135" y="0"/>
                  </a:cxn>
                  <a:cxn ang="0">
                    <a:pos x="0" y="119"/>
                  </a:cxn>
                </a:cxnLst>
                <a:rect l="0" t="0" r="r" b="b"/>
                <a:pathLst>
                  <a:path w="135" h="119">
                    <a:moveTo>
                      <a:pt x="135" y="0"/>
                    </a:moveTo>
                    <a:lnTo>
                      <a:pt x="0" y="119"/>
                    </a:ln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7" name="Freeform 56"/>
              <p:cNvSpPr>
                <a:spLocks/>
              </p:cNvSpPr>
              <p:nvPr/>
            </p:nvSpPr>
            <p:spPr bwMode="auto">
              <a:xfrm>
                <a:off x="6990049" y="2560981"/>
                <a:ext cx="102231" cy="844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133"/>
                  </a:cxn>
                </a:cxnLst>
                <a:rect l="0" t="0" r="r" b="b"/>
                <a:pathLst>
                  <a:path w="159" h="133">
                    <a:moveTo>
                      <a:pt x="0" y="0"/>
                    </a:moveTo>
                    <a:lnTo>
                      <a:pt x="159" y="133"/>
                    </a:ln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8" name="Freeform 55"/>
              <p:cNvSpPr>
                <a:spLocks/>
              </p:cNvSpPr>
              <p:nvPr/>
            </p:nvSpPr>
            <p:spPr bwMode="auto">
              <a:xfrm>
                <a:off x="6873640" y="2456532"/>
                <a:ext cx="104469" cy="55558"/>
              </a:xfrm>
              <a:custGeom>
                <a:avLst/>
                <a:gdLst/>
                <a:ahLst/>
                <a:cxnLst>
                  <a:cxn ang="0">
                    <a:pos x="165" y="0"/>
                  </a:cxn>
                  <a:cxn ang="0">
                    <a:pos x="0" y="90"/>
                  </a:cxn>
                </a:cxnLst>
                <a:rect l="0" t="0" r="r" b="b"/>
                <a:pathLst>
                  <a:path w="165" h="90">
                    <a:moveTo>
                      <a:pt x="165" y="0"/>
                    </a:moveTo>
                    <a:lnTo>
                      <a:pt x="0" y="90"/>
                    </a:ln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9" name="Freeform 54"/>
              <p:cNvSpPr>
                <a:spLocks/>
              </p:cNvSpPr>
              <p:nvPr/>
            </p:nvSpPr>
            <p:spPr bwMode="auto">
              <a:xfrm>
                <a:off x="6978109" y="2456532"/>
                <a:ext cx="109693" cy="444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2" y="71"/>
                  </a:cxn>
                </a:cxnLst>
                <a:rect l="0" t="0" r="r" b="b"/>
                <a:pathLst>
                  <a:path w="172" h="71">
                    <a:moveTo>
                      <a:pt x="0" y="0"/>
                    </a:moveTo>
                    <a:lnTo>
                      <a:pt x="172" y="71"/>
                    </a:ln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684441" y="3677051"/>
                <a:ext cx="34785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′</m:t>
                    </m:r>
                  </m:oMath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441" y="3677051"/>
                <a:ext cx="347852" cy="307777"/>
              </a:xfrm>
              <a:prstGeom prst="rect">
                <a:avLst/>
              </a:prstGeom>
              <a:blipFill>
                <a:blip r:embed="rId4"/>
                <a:stretch>
                  <a:fillRect l="-43103" t="-25490" r="-27586" b="-4902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448047" y="3663911"/>
                <a:ext cx="23378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047" y="3663911"/>
                <a:ext cx="233782" cy="307777"/>
              </a:xfrm>
              <a:prstGeom prst="rect">
                <a:avLst/>
              </a:prstGeom>
              <a:blipFill>
                <a:blip r:embed="rId5"/>
                <a:stretch>
                  <a:fillRect l="-10526" r="-2632" b="-19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976742" y="1406533"/>
                <a:ext cx="1970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𝑡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742" y="1406533"/>
                <a:ext cx="197041" cy="307777"/>
              </a:xfrm>
              <a:prstGeom prst="rect">
                <a:avLst/>
              </a:prstGeom>
              <a:blipFill>
                <a:blip r:embed="rId6"/>
                <a:stretch>
                  <a:fillRect l="-18182" r="-12121" b="-8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237547" y="1403481"/>
                <a:ext cx="2564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𝑡</m:t>
                      </m:r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547" y="1403481"/>
                <a:ext cx="256480" cy="307777"/>
              </a:xfrm>
              <a:prstGeom prst="rect">
                <a:avLst/>
              </a:prstGeom>
              <a:blipFill>
                <a:blip r:embed="rId7"/>
                <a:stretch>
                  <a:fillRect l="-21429" r="-23810" b="-1372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Freeform 70"/>
          <p:cNvSpPr>
            <a:spLocks/>
          </p:cNvSpPr>
          <p:nvPr/>
        </p:nvSpPr>
        <p:spPr bwMode="auto">
          <a:xfrm flipV="1">
            <a:off x="1949647" y="4313142"/>
            <a:ext cx="3472865" cy="457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89" y="3"/>
              </a:cxn>
            </a:cxnLst>
            <a:rect l="0" t="0" r="r" b="b"/>
            <a:pathLst>
              <a:path w="4389" h="3">
                <a:moveTo>
                  <a:pt x="0" y="0"/>
                </a:moveTo>
                <a:lnTo>
                  <a:pt x="4389" y="3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 type="none"/>
            <a:tailEnd type="non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8" name="Freeform 70"/>
          <p:cNvSpPr>
            <a:spLocks/>
          </p:cNvSpPr>
          <p:nvPr/>
        </p:nvSpPr>
        <p:spPr bwMode="auto">
          <a:xfrm flipV="1">
            <a:off x="1949647" y="3377038"/>
            <a:ext cx="3472865" cy="457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89" y="3"/>
              </a:cxn>
            </a:cxnLst>
            <a:rect l="0" t="0" r="r" b="b"/>
            <a:pathLst>
              <a:path w="4389" h="3">
                <a:moveTo>
                  <a:pt x="0" y="0"/>
                </a:moveTo>
                <a:lnTo>
                  <a:pt x="4389" y="3"/>
                </a:lnTo>
              </a:path>
            </a:pathLst>
          </a:custGeom>
          <a:noFill/>
          <a:ln w="12700">
            <a:solidFill>
              <a:srgbClr val="00B050"/>
            </a:solidFill>
            <a:round/>
            <a:headEnd type="none"/>
            <a:tailEnd type="non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9" name="Freeform 70"/>
          <p:cNvSpPr>
            <a:spLocks/>
          </p:cNvSpPr>
          <p:nvPr/>
        </p:nvSpPr>
        <p:spPr bwMode="auto">
          <a:xfrm flipV="1">
            <a:off x="1949647" y="2788248"/>
            <a:ext cx="3472865" cy="457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89" y="3"/>
              </a:cxn>
            </a:cxnLst>
            <a:rect l="0" t="0" r="r" b="b"/>
            <a:pathLst>
              <a:path w="4389" h="3">
                <a:moveTo>
                  <a:pt x="0" y="0"/>
                </a:moveTo>
                <a:lnTo>
                  <a:pt x="4389" y="3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 type="none"/>
            <a:tailEnd type="non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0" name="Freeform 71"/>
          <p:cNvSpPr>
            <a:spLocks/>
          </p:cNvSpPr>
          <p:nvPr/>
        </p:nvSpPr>
        <p:spPr bwMode="auto">
          <a:xfrm>
            <a:off x="2776020" y="1825854"/>
            <a:ext cx="2125954" cy="3631292"/>
          </a:xfrm>
          <a:custGeom>
            <a:avLst/>
            <a:gdLst/>
            <a:ahLst/>
            <a:cxnLst>
              <a:cxn ang="0">
                <a:pos x="0" y="5719"/>
              </a:cxn>
              <a:cxn ang="0">
                <a:pos x="3348" y="0"/>
              </a:cxn>
            </a:cxnLst>
            <a:rect l="0" t="0" r="r" b="b"/>
            <a:pathLst>
              <a:path w="3348" h="5719">
                <a:moveTo>
                  <a:pt x="0" y="5719"/>
                </a:moveTo>
                <a:lnTo>
                  <a:pt x="3348" y="0"/>
                </a:lnTo>
              </a:path>
            </a:pathLst>
          </a:custGeom>
          <a:noFill/>
          <a:ln w="9525">
            <a:solidFill>
              <a:srgbClr val="00B050"/>
            </a:solidFill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1" name="Freeform 71"/>
          <p:cNvSpPr>
            <a:spLocks/>
          </p:cNvSpPr>
          <p:nvPr/>
        </p:nvSpPr>
        <p:spPr bwMode="auto">
          <a:xfrm>
            <a:off x="3410375" y="1825854"/>
            <a:ext cx="2125954" cy="3631292"/>
          </a:xfrm>
          <a:custGeom>
            <a:avLst/>
            <a:gdLst/>
            <a:ahLst/>
            <a:cxnLst>
              <a:cxn ang="0">
                <a:pos x="0" y="5719"/>
              </a:cxn>
              <a:cxn ang="0">
                <a:pos x="3348" y="0"/>
              </a:cxn>
            </a:cxnLst>
            <a:rect l="0" t="0" r="r" b="b"/>
            <a:pathLst>
              <a:path w="3348" h="5719">
                <a:moveTo>
                  <a:pt x="0" y="5719"/>
                </a:moveTo>
                <a:lnTo>
                  <a:pt x="3348" y="0"/>
                </a:lnTo>
              </a:path>
            </a:pathLst>
          </a:custGeom>
          <a:noFill/>
          <a:ln w="9525">
            <a:solidFill>
              <a:srgbClr val="00B050"/>
            </a:solidFill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2" name="Freeform 71"/>
          <p:cNvSpPr>
            <a:spLocks/>
          </p:cNvSpPr>
          <p:nvPr/>
        </p:nvSpPr>
        <p:spPr bwMode="auto">
          <a:xfrm>
            <a:off x="1661614" y="1825854"/>
            <a:ext cx="2125954" cy="3631292"/>
          </a:xfrm>
          <a:custGeom>
            <a:avLst/>
            <a:gdLst/>
            <a:ahLst/>
            <a:cxnLst>
              <a:cxn ang="0">
                <a:pos x="0" y="5719"/>
              </a:cxn>
              <a:cxn ang="0">
                <a:pos x="3348" y="0"/>
              </a:cxn>
            </a:cxnLst>
            <a:rect l="0" t="0" r="r" b="b"/>
            <a:pathLst>
              <a:path w="3348" h="5719">
                <a:moveTo>
                  <a:pt x="0" y="5719"/>
                </a:moveTo>
                <a:lnTo>
                  <a:pt x="3348" y="0"/>
                </a:lnTo>
              </a:path>
            </a:pathLst>
          </a:custGeom>
          <a:noFill/>
          <a:ln w="9525">
            <a:solidFill>
              <a:srgbClr val="00B050"/>
            </a:solidFill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3" name="Freeform 71"/>
          <p:cNvSpPr>
            <a:spLocks/>
          </p:cNvSpPr>
          <p:nvPr/>
        </p:nvSpPr>
        <p:spPr bwMode="auto">
          <a:xfrm>
            <a:off x="1646962" y="1825855"/>
            <a:ext cx="1492534" cy="2469121"/>
          </a:xfrm>
          <a:custGeom>
            <a:avLst/>
            <a:gdLst/>
            <a:ahLst/>
            <a:cxnLst>
              <a:cxn ang="0">
                <a:pos x="0" y="5719"/>
              </a:cxn>
              <a:cxn ang="0">
                <a:pos x="3348" y="0"/>
              </a:cxn>
            </a:cxnLst>
            <a:rect l="0" t="0" r="r" b="b"/>
            <a:pathLst>
              <a:path w="3348" h="5719">
                <a:moveTo>
                  <a:pt x="0" y="5719"/>
                </a:moveTo>
                <a:lnTo>
                  <a:pt x="3348" y="0"/>
                </a:lnTo>
              </a:path>
            </a:pathLst>
          </a:custGeom>
          <a:noFill/>
          <a:ln w="9525">
            <a:solidFill>
              <a:srgbClr val="00B050"/>
            </a:solidFill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4" name="Freeform 70"/>
          <p:cNvSpPr>
            <a:spLocks/>
          </p:cNvSpPr>
          <p:nvPr/>
        </p:nvSpPr>
        <p:spPr bwMode="auto">
          <a:xfrm flipV="1">
            <a:off x="1949647" y="4309792"/>
            <a:ext cx="3472865" cy="457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89" y="3"/>
              </a:cxn>
            </a:cxnLst>
            <a:rect l="0" t="0" r="r" b="b"/>
            <a:pathLst>
              <a:path w="4389" h="3">
                <a:moveTo>
                  <a:pt x="0" y="0"/>
                </a:moveTo>
                <a:lnTo>
                  <a:pt x="4389" y="3"/>
                </a:lnTo>
              </a:path>
            </a:pathLst>
          </a:custGeom>
          <a:noFill/>
          <a:ln w="12700">
            <a:solidFill>
              <a:srgbClr val="00B050"/>
            </a:solidFill>
            <a:round/>
            <a:headEnd type="none"/>
            <a:tailEnd type="non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5" name="Freeform 70"/>
          <p:cNvSpPr>
            <a:spLocks/>
          </p:cNvSpPr>
          <p:nvPr/>
        </p:nvSpPr>
        <p:spPr bwMode="auto">
          <a:xfrm flipV="1">
            <a:off x="1949647" y="3856839"/>
            <a:ext cx="3472865" cy="457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89" y="3"/>
              </a:cxn>
            </a:cxnLst>
            <a:rect l="0" t="0" r="r" b="b"/>
            <a:pathLst>
              <a:path w="4389" h="3">
                <a:moveTo>
                  <a:pt x="0" y="0"/>
                </a:moveTo>
                <a:lnTo>
                  <a:pt x="4389" y="3"/>
                </a:lnTo>
              </a:path>
            </a:pathLst>
          </a:custGeom>
          <a:noFill/>
          <a:ln w="12700">
            <a:solidFill>
              <a:srgbClr val="00B050"/>
            </a:solidFill>
            <a:round/>
            <a:headEnd type="none"/>
            <a:tailEnd type="triangl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6" name="Freeform 70"/>
          <p:cNvSpPr>
            <a:spLocks/>
          </p:cNvSpPr>
          <p:nvPr/>
        </p:nvSpPr>
        <p:spPr bwMode="auto">
          <a:xfrm flipV="1">
            <a:off x="1949647" y="3364312"/>
            <a:ext cx="3472865" cy="457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89" y="3"/>
              </a:cxn>
            </a:cxnLst>
            <a:rect l="0" t="0" r="r" b="b"/>
            <a:pathLst>
              <a:path w="4389" h="3">
                <a:moveTo>
                  <a:pt x="0" y="0"/>
                </a:moveTo>
                <a:lnTo>
                  <a:pt x="4389" y="3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 type="none"/>
            <a:tailEnd type="non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7" name="Freeform 70"/>
          <p:cNvSpPr>
            <a:spLocks/>
          </p:cNvSpPr>
          <p:nvPr/>
        </p:nvSpPr>
        <p:spPr bwMode="auto">
          <a:xfrm flipV="1">
            <a:off x="1949647" y="2788248"/>
            <a:ext cx="3472865" cy="457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89" y="3"/>
              </a:cxn>
            </a:cxnLst>
            <a:rect l="0" t="0" r="r" b="b"/>
            <a:pathLst>
              <a:path w="4389" h="3">
                <a:moveTo>
                  <a:pt x="0" y="0"/>
                </a:moveTo>
                <a:lnTo>
                  <a:pt x="4389" y="3"/>
                </a:lnTo>
              </a:path>
            </a:pathLst>
          </a:custGeom>
          <a:noFill/>
          <a:ln w="12700">
            <a:solidFill>
              <a:srgbClr val="00B050"/>
            </a:solidFill>
            <a:round/>
            <a:headEnd type="none"/>
            <a:tailEnd type="non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8" name="Freeform 76"/>
          <p:cNvSpPr>
            <a:spLocks/>
          </p:cNvSpPr>
          <p:nvPr/>
        </p:nvSpPr>
        <p:spPr bwMode="auto">
          <a:xfrm>
            <a:off x="3688323" y="1901294"/>
            <a:ext cx="9701" cy="3575734"/>
          </a:xfrm>
          <a:custGeom>
            <a:avLst/>
            <a:gdLst/>
            <a:ahLst/>
            <a:cxnLst>
              <a:cxn ang="0">
                <a:pos x="16" y="5631"/>
              </a:cxn>
              <a:cxn ang="0">
                <a:pos x="0" y="0"/>
              </a:cxn>
            </a:cxnLst>
            <a:rect l="0" t="0" r="r" b="b"/>
            <a:pathLst>
              <a:path w="16" h="5631">
                <a:moveTo>
                  <a:pt x="16" y="563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9" name="Freeform 76"/>
          <p:cNvSpPr>
            <a:spLocks/>
          </p:cNvSpPr>
          <p:nvPr/>
        </p:nvSpPr>
        <p:spPr bwMode="auto">
          <a:xfrm>
            <a:off x="4325911" y="1903478"/>
            <a:ext cx="9701" cy="3575734"/>
          </a:xfrm>
          <a:custGeom>
            <a:avLst/>
            <a:gdLst/>
            <a:ahLst/>
            <a:cxnLst>
              <a:cxn ang="0">
                <a:pos x="16" y="5631"/>
              </a:cxn>
              <a:cxn ang="0">
                <a:pos x="0" y="0"/>
              </a:cxn>
            </a:cxnLst>
            <a:rect l="0" t="0" r="r" b="b"/>
            <a:pathLst>
              <a:path w="16" h="5631">
                <a:moveTo>
                  <a:pt x="16" y="563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0" name="Freeform 76"/>
          <p:cNvSpPr>
            <a:spLocks/>
          </p:cNvSpPr>
          <p:nvPr/>
        </p:nvSpPr>
        <p:spPr bwMode="auto">
          <a:xfrm>
            <a:off x="4964282" y="1882700"/>
            <a:ext cx="9701" cy="3575734"/>
          </a:xfrm>
          <a:custGeom>
            <a:avLst/>
            <a:gdLst/>
            <a:ahLst/>
            <a:cxnLst>
              <a:cxn ang="0">
                <a:pos x="16" y="5631"/>
              </a:cxn>
              <a:cxn ang="0">
                <a:pos x="0" y="0"/>
              </a:cxn>
            </a:cxnLst>
            <a:rect l="0" t="0" r="r" b="b"/>
            <a:pathLst>
              <a:path w="16" h="5631">
                <a:moveTo>
                  <a:pt x="16" y="563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885751" y="5476846"/>
                <a:ext cx="42684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US" altLang="ko-KR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ko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751" y="5476846"/>
                <a:ext cx="426847" cy="184666"/>
              </a:xfrm>
              <a:prstGeom prst="rect">
                <a:avLst/>
              </a:prstGeom>
              <a:blipFill>
                <a:blip r:embed="rId8"/>
                <a:stretch>
                  <a:fillRect l="-1429" r="-5714" b="-64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그룹 61"/>
          <p:cNvGrpSpPr/>
          <p:nvPr/>
        </p:nvGrpSpPr>
        <p:grpSpPr>
          <a:xfrm>
            <a:off x="2309686" y="1903479"/>
            <a:ext cx="542264" cy="3777601"/>
            <a:chOff x="755576" y="2714536"/>
            <a:chExt cx="542264" cy="3777601"/>
          </a:xfrm>
        </p:grpSpPr>
        <p:sp>
          <p:nvSpPr>
            <p:cNvPr id="63" name="Freeform 76"/>
            <p:cNvSpPr>
              <a:spLocks/>
            </p:cNvSpPr>
            <p:nvPr/>
          </p:nvSpPr>
          <p:spPr bwMode="auto">
            <a:xfrm>
              <a:off x="1002913" y="2714536"/>
              <a:ext cx="9701" cy="3575734"/>
            </a:xfrm>
            <a:custGeom>
              <a:avLst/>
              <a:gdLst/>
              <a:ahLst/>
              <a:cxnLst>
                <a:cxn ang="0">
                  <a:pos x="16" y="5631"/>
                </a:cxn>
                <a:cxn ang="0">
                  <a:pos x="0" y="0"/>
                </a:cxn>
              </a:cxnLst>
              <a:rect l="0" t="0" r="r" b="b"/>
              <a:pathLst>
                <a:path w="16" h="5631">
                  <a:moveTo>
                    <a:pt x="16" y="5631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755576" y="6307471"/>
                  <a:ext cx="54226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0" lang="en-US" altLang="ko-KR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=−1</m:t>
                        </m:r>
                      </m:oMath>
                    </m:oMathPara>
                  </a14:m>
                  <a:endParaRPr kumimoji="0" lang="ko-KR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576" y="6307471"/>
                  <a:ext cx="542264" cy="184666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2247" r="-4494" b="-1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485791" y="5467082"/>
                <a:ext cx="42684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US" altLang="ko-KR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791" y="5467082"/>
                <a:ext cx="426847" cy="184666"/>
              </a:xfrm>
              <a:prstGeom prst="rect">
                <a:avLst/>
              </a:prstGeom>
              <a:blipFill>
                <a:blip r:embed="rId15"/>
                <a:stretch>
                  <a:fillRect l="-2857" r="-5714"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115088" y="5454829"/>
                <a:ext cx="42684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US" altLang="ko-KR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=2</m:t>
                      </m:r>
                    </m:oMath>
                  </m:oMathPara>
                </a14:m>
                <a:endParaRPr kumimoji="0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088" y="5454829"/>
                <a:ext cx="426847" cy="184666"/>
              </a:xfrm>
              <a:prstGeom prst="rect">
                <a:avLst/>
              </a:prstGeom>
              <a:blipFill>
                <a:blip r:embed="rId16"/>
                <a:stretch>
                  <a:fillRect l="-1429" r="-5714"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769908" y="5458486"/>
                <a:ext cx="42684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US" altLang="ko-KR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=3</m:t>
                      </m:r>
                    </m:oMath>
                  </m:oMathPara>
                </a14:m>
                <a:endParaRPr kumimoji="0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908" y="5458486"/>
                <a:ext cx="426847" cy="184666"/>
              </a:xfrm>
              <a:prstGeom prst="rect">
                <a:avLst/>
              </a:prstGeom>
              <a:blipFill>
                <a:blip r:embed="rId17"/>
                <a:stretch>
                  <a:fillRect l="-1429" r="-5714" b="-64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636053" y="3898327"/>
                <a:ext cx="40511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𝑡</m:t>
                      </m:r>
                      <m:r>
                        <a:rPr kumimoji="0" lang="en-US" altLang="ko-KR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053" y="3898327"/>
                <a:ext cx="405111" cy="184666"/>
              </a:xfrm>
              <a:prstGeom prst="rect">
                <a:avLst/>
              </a:prstGeom>
              <a:blipFill>
                <a:blip r:embed="rId18"/>
                <a:stretch>
                  <a:fillRect l="-4478" r="-5970" b="-64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608657" y="4348260"/>
                <a:ext cx="52052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𝑡</m:t>
                      </m:r>
                      <m:r>
                        <a:rPr kumimoji="0" lang="en-US" altLang="ko-KR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=−1</m:t>
                      </m:r>
                    </m:oMath>
                  </m:oMathPara>
                </a14:m>
                <a:endParaRPr kumimoji="0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657" y="4348260"/>
                <a:ext cx="520527" cy="184666"/>
              </a:xfrm>
              <a:prstGeom prst="rect">
                <a:avLst/>
              </a:prstGeom>
              <a:blipFill>
                <a:blip r:embed="rId19"/>
                <a:stretch>
                  <a:fillRect l="-3529" r="-5882" b="-64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640927" y="3441388"/>
                <a:ext cx="40511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𝑡</m:t>
                      </m:r>
                      <m:r>
                        <a:rPr kumimoji="0" lang="en-US" altLang="ko-KR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927" y="3441388"/>
                <a:ext cx="405111" cy="184666"/>
              </a:xfrm>
              <a:prstGeom prst="rect">
                <a:avLst/>
              </a:prstGeom>
              <a:blipFill>
                <a:blip r:embed="rId20"/>
                <a:stretch>
                  <a:fillRect l="-4478" r="-5970"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685239" y="2855799"/>
                <a:ext cx="3078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ko-KR" sz="1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0" lang="en-US" altLang="ko-KR" sz="1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</m:oMath>
                </a14:m>
                <a:r>
                  <a:rPr kumimoji="0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2</a:t>
                </a:r>
                <a:endParaRPr kumimoji="0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239" y="2855799"/>
                <a:ext cx="307841" cy="184666"/>
              </a:xfrm>
              <a:prstGeom prst="rect">
                <a:avLst/>
              </a:prstGeom>
              <a:blipFill>
                <a:blip r:embed="rId21"/>
                <a:stretch>
                  <a:fillRect l="-15686" t="-29032" r="-29412" b="-451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996204" y="5281891"/>
                <a:ext cx="38549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US" altLang="ko-KR" sz="1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′=0</m:t>
                      </m:r>
                    </m:oMath>
                  </m:oMathPara>
                </a14:m>
                <a:endParaRPr kumimoji="0" lang="ko-KR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204" y="5281891"/>
                <a:ext cx="385490" cy="153888"/>
              </a:xfrm>
              <a:prstGeom prst="rect">
                <a:avLst/>
              </a:prstGeom>
              <a:blipFill>
                <a:blip r:embed="rId22"/>
                <a:stretch>
                  <a:fillRect l="-6250" r="-6250" b="-115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569198" y="5434858"/>
                <a:ext cx="494045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ko-KR" sz="1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1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altLang="ko-KR" sz="1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altLang="ko-KR" sz="1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=−1</m:t>
                      </m:r>
                    </m:oMath>
                  </m:oMathPara>
                </a14:m>
                <a:endParaRPr kumimoji="0" lang="ko-KR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198" y="5434858"/>
                <a:ext cx="494045" cy="153888"/>
              </a:xfrm>
              <a:prstGeom prst="rect">
                <a:avLst/>
              </a:prstGeom>
              <a:blipFill>
                <a:blip r:embed="rId23"/>
                <a:stretch>
                  <a:fillRect l="-1235" r="-6173" b="-8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2652449" y="5271747"/>
                <a:ext cx="304955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ko-KR" sz="1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0" lang="en-US" altLang="ko-KR" sz="1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′=</m:t>
                    </m:r>
                  </m:oMath>
                </a14:m>
                <a:r>
                  <a:rPr kumimoji="0" lang="en-US" altLang="ko-KR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1</a:t>
                </a:r>
                <a:endParaRPr kumimoji="0" lang="ko-KR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49" y="5271747"/>
                <a:ext cx="304955" cy="153888"/>
              </a:xfrm>
              <a:prstGeom prst="rect">
                <a:avLst/>
              </a:prstGeom>
              <a:blipFill>
                <a:blip r:embed="rId24"/>
                <a:stretch>
                  <a:fillRect l="-16000" t="-32000" r="-26000" b="-48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315734" y="5253370"/>
                <a:ext cx="304955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ko-KR" sz="1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0" lang="en-US" altLang="ko-KR" sz="1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′=</m:t>
                    </m:r>
                  </m:oMath>
                </a14:m>
                <a:r>
                  <a:rPr kumimoji="0" lang="en-US" altLang="ko-KR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2</a:t>
                </a:r>
                <a:endParaRPr kumimoji="0" lang="ko-KR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734" y="5253370"/>
                <a:ext cx="304955" cy="153888"/>
              </a:xfrm>
              <a:prstGeom prst="rect">
                <a:avLst/>
              </a:prstGeom>
              <a:blipFill>
                <a:blip r:embed="rId25"/>
                <a:stretch>
                  <a:fillRect l="-18000" t="-32000" r="-26000" b="-48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973983" y="4332259"/>
                <a:ext cx="55681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𝑡</m:t>
                      </m:r>
                      <m:r>
                        <a:rPr kumimoji="0" lang="en-US" altLang="ko-KR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′=−1</m:t>
                      </m:r>
                    </m:oMath>
                  </m:oMathPara>
                </a14:m>
                <a:endParaRPr kumimoji="0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983" y="4332259"/>
                <a:ext cx="556819" cy="184666"/>
              </a:xfrm>
              <a:prstGeom prst="rect">
                <a:avLst/>
              </a:prstGeom>
              <a:blipFill>
                <a:blip r:embed="rId26"/>
                <a:stretch>
                  <a:fillRect l="-5495" t="-3333" r="-5495" b="-1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983508" y="3863911"/>
                <a:ext cx="441403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𝑡</m:t>
                      </m:r>
                      <m:r>
                        <a:rPr kumimoji="0" lang="en-US" altLang="ko-KR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′=0</m:t>
                      </m:r>
                    </m:oMath>
                  </m:oMathPara>
                </a14:m>
                <a:endParaRPr kumimoji="0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508" y="3863911"/>
                <a:ext cx="441403" cy="184666"/>
              </a:xfrm>
              <a:prstGeom prst="rect">
                <a:avLst/>
              </a:prstGeom>
              <a:blipFill>
                <a:blip r:embed="rId27"/>
                <a:stretch>
                  <a:fillRect l="-6944" r="-6944" b="-1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983860" y="3379003"/>
                <a:ext cx="441403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𝑡</m:t>
                      </m:r>
                      <m:r>
                        <a:rPr kumimoji="0" lang="en-US" altLang="ko-KR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′=1</m:t>
                      </m:r>
                    </m:oMath>
                  </m:oMathPara>
                </a14:m>
                <a:endParaRPr kumimoji="0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860" y="3379003"/>
                <a:ext cx="441403" cy="184666"/>
              </a:xfrm>
              <a:prstGeom prst="rect">
                <a:avLst/>
              </a:prstGeom>
              <a:blipFill>
                <a:blip r:embed="rId28"/>
                <a:stretch>
                  <a:fillRect l="-6944" r="-6944" b="-96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973644" y="2799212"/>
                <a:ext cx="441403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𝑡</m:t>
                      </m:r>
                      <m:r>
                        <a:rPr kumimoji="0" lang="en-US" altLang="ko-KR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′=2</m:t>
                      </m:r>
                    </m:oMath>
                  </m:oMathPara>
                </a14:m>
                <a:endParaRPr kumimoji="0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644" y="2799212"/>
                <a:ext cx="441403" cy="184666"/>
              </a:xfrm>
              <a:prstGeom prst="rect">
                <a:avLst/>
              </a:prstGeom>
              <a:blipFill>
                <a:blip r:embed="rId29"/>
                <a:stretch>
                  <a:fillRect l="-6944" r="-6944" b="-1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그룹 88"/>
          <p:cNvGrpSpPr/>
          <p:nvPr/>
        </p:nvGrpSpPr>
        <p:grpSpPr>
          <a:xfrm>
            <a:off x="7529166" y="1635057"/>
            <a:ext cx="1282896" cy="1348821"/>
            <a:chOff x="10540793" y="3395316"/>
            <a:chExt cx="1282896" cy="1348821"/>
          </a:xfrm>
        </p:grpSpPr>
        <p:cxnSp>
          <p:nvCxnSpPr>
            <p:cNvPr id="84" name="직선 화살표 연결선 83"/>
            <p:cNvCxnSpPr/>
            <p:nvPr/>
          </p:nvCxnSpPr>
          <p:spPr>
            <a:xfrm flipH="1" flipV="1">
              <a:off x="10972800" y="3721100"/>
              <a:ext cx="38100" cy="10230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화살표 연결선 85"/>
            <p:cNvCxnSpPr/>
            <p:nvPr/>
          </p:nvCxnSpPr>
          <p:spPr>
            <a:xfrm flipV="1">
              <a:off x="10540793" y="4316427"/>
              <a:ext cx="1041607" cy="1837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10861284" y="3395316"/>
                  <a:ext cx="17876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oMath>
                    </m:oMathPara>
                  </a14:m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61284" y="3395316"/>
                  <a:ext cx="178767" cy="276999"/>
                </a:xfrm>
                <a:prstGeom prst="rect">
                  <a:avLst/>
                </a:prstGeom>
                <a:blipFill>
                  <a:blip r:embed="rId30"/>
                  <a:stretch>
                    <a:fillRect l="-20690" r="-17241" b="-888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11611515" y="4169931"/>
                  <a:ext cx="21217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oMath>
                    </m:oMathPara>
                  </a14:m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11515" y="4169931"/>
                  <a:ext cx="212174" cy="276999"/>
                </a:xfrm>
                <a:prstGeom prst="rect">
                  <a:avLst/>
                </a:prstGeom>
                <a:blipFill>
                  <a:blip r:embed="rId31"/>
                  <a:stretch>
                    <a:fillRect l="-8571" r="-5714" b="-444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6" name="그룹 95"/>
          <p:cNvGrpSpPr/>
          <p:nvPr/>
        </p:nvGrpSpPr>
        <p:grpSpPr>
          <a:xfrm>
            <a:off x="7605653" y="1649772"/>
            <a:ext cx="1463353" cy="1337797"/>
            <a:chOff x="10617280" y="3410031"/>
            <a:chExt cx="1463353" cy="1337797"/>
          </a:xfrm>
        </p:grpSpPr>
        <p:cxnSp>
          <p:nvCxnSpPr>
            <p:cNvPr id="90" name="직선 화살표 연결선 89"/>
            <p:cNvCxnSpPr/>
            <p:nvPr/>
          </p:nvCxnSpPr>
          <p:spPr>
            <a:xfrm flipV="1">
              <a:off x="10617280" y="4313871"/>
              <a:ext cx="1041607" cy="18377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직선 화살표 연결선 91"/>
            <p:cNvCxnSpPr/>
            <p:nvPr/>
          </p:nvCxnSpPr>
          <p:spPr>
            <a:xfrm flipV="1">
              <a:off x="10762950" y="3692008"/>
              <a:ext cx="611849" cy="105582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11335652" y="3410031"/>
                  <a:ext cx="23243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oMath>
                    </m:oMathPara>
                  </a14:m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5652" y="3410031"/>
                  <a:ext cx="232435" cy="276999"/>
                </a:xfrm>
                <a:prstGeom prst="rect">
                  <a:avLst/>
                </a:prstGeom>
                <a:blipFill>
                  <a:blip r:embed="rId32"/>
                  <a:stretch>
                    <a:fillRect l="-21053" r="-23684" b="-1304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11816137" y="4169931"/>
                  <a:ext cx="2644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oMath>
                    </m:oMathPara>
                  </a14:m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16137" y="4169931"/>
                  <a:ext cx="264496" cy="276999"/>
                </a:xfrm>
                <a:prstGeom prst="rect">
                  <a:avLst/>
                </a:prstGeom>
                <a:blipFill>
                  <a:blip r:embed="rId33"/>
                  <a:stretch>
                    <a:fillRect l="-18182" r="-18182" b="-1555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7" name="그룹 96"/>
          <p:cNvGrpSpPr/>
          <p:nvPr/>
        </p:nvGrpSpPr>
        <p:grpSpPr>
          <a:xfrm>
            <a:off x="7605653" y="3258003"/>
            <a:ext cx="1335217" cy="1348821"/>
            <a:chOff x="10540793" y="3395316"/>
            <a:chExt cx="1335217" cy="1348821"/>
          </a:xfrm>
        </p:grpSpPr>
        <p:cxnSp>
          <p:nvCxnSpPr>
            <p:cNvPr id="98" name="직선 화살표 연결선 97"/>
            <p:cNvCxnSpPr/>
            <p:nvPr/>
          </p:nvCxnSpPr>
          <p:spPr>
            <a:xfrm flipH="1" flipV="1">
              <a:off x="10972800" y="3721100"/>
              <a:ext cx="38100" cy="1023037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직선 화살표 연결선 98"/>
            <p:cNvCxnSpPr/>
            <p:nvPr/>
          </p:nvCxnSpPr>
          <p:spPr>
            <a:xfrm flipV="1">
              <a:off x="10540793" y="4316427"/>
              <a:ext cx="1041607" cy="18377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10861284" y="3395316"/>
                  <a:ext cx="23243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oMath>
                    </m:oMathPara>
                  </a14:m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61284" y="3395316"/>
                  <a:ext cx="232435" cy="276999"/>
                </a:xfrm>
                <a:prstGeom prst="rect">
                  <a:avLst/>
                </a:prstGeom>
                <a:blipFill>
                  <a:blip r:embed="rId34"/>
                  <a:stretch>
                    <a:fillRect l="-21053" r="-23684" b="-1304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11611515" y="4169931"/>
                  <a:ext cx="26449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oMath>
                    </m:oMathPara>
                  </a14:m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11515" y="4169931"/>
                  <a:ext cx="264495" cy="276999"/>
                </a:xfrm>
                <a:prstGeom prst="rect">
                  <a:avLst/>
                </a:prstGeom>
                <a:blipFill>
                  <a:blip r:embed="rId35"/>
                  <a:stretch>
                    <a:fillRect l="-18182" r="-18182" b="-1304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2" name="그룹 101"/>
          <p:cNvGrpSpPr/>
          <p:nvPr/>
        </p:nvGrpSpPr>
        <p:grpSpPr>
          <a:xfrm>
            <a:off x="7470250" y="3402362"/>
            <a:ext cx="1602302" cy="1155248"/>
            <a:chOff x="10426009" y="3538162"/>
            <a:chExt cx="1602302" cy="1155248"/>
          </a:xfrm>
        </p:grpSpPr>
        <p:cxnSp>
          <p:nvCxnSpPr>
            <p:cNvPr id="103" name="직선 화살표 연결선 102"/>
            <p:cNvCxnSpPr/>
            <p:nvPr/>
          </p:nvCxnSpPr>
          <p:spPr>
            <a:xfrm flipV="1">
              <a:off x="10617280" y="4313871"/>
              <a:ext cx="1041607" cy="1837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직선 화살표 연결선 103"/>
            <p:cNvCxnSpPr/>
            <p:nvPr/>
          </p:nvCxnSpPr>
          <p:spPr>
            <a:xfrm flipH="1" flipV="1">
              <a:off x="10592913" y="3830369"/>
              <a:ext cx="757139" cy="8630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10426009" y="3538162"/>
                  <a:ext cx="17876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oMath>
                    </m:oMathPara>
                  </a14:m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6009" y="3538162"/>
                  <a:ext cx="178767" cy="276999"/>
                </a:xfrm>
                <a:prstGeom prst="rect">
                  <a:avLst/>
                </a:prstGeom>
                <a:blipFill>
                  <a:blip r:embed="rId36"/>
                  <a:stretch>
                    <a:fillRect l="-16667" r="-16667" b="-888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11816137" y="4169931"/>
                  <a:ext cx="21217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oMath>
                    </m:oMathPara>
                  </a14:m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16137" y="4169931"/>
                  <a:ext cx="212174" cy="276999"/>
                </a:xfrm>
                <a:prstGeom prst="rect">
                  <a:avLst/>
                </a:prstGeom>
                <a:blipFill>
                  <a:blip r:embed="rId37"/>
                  <a:stretch>
                    <a:fillRect l="-8824" r="-8824" b="-444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7" name="제목 1"/>
          <p:cNvSpPr txBox="1">
            <a:spLocks/>
          </p:cNvSpPr>
          <p:nvPr/>
        </p:nvSpPr>
        <p:spPr>
          <a:xfrm>
            <a:off x="859199" y="269285"/>
            <a:ext cx="10515600" cy="888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marR="0" lvl="0" indent="-57150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관성계의 시공간 좌표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: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302020204030204"/>
              <a:ea typeface="맑은 고딕" panose="020B0503020000020004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3991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 animBg="1"/>
      <p:bldP spid="40" grpId="0"/>
      <p:bldP spid="41" grpId="0"/>
      <p:bldP spid="42" grpId="0"/>
      <p:bldP spid="43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710338"/>
            <a:ext cx="10972800" cy="6857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ko-KR" altLang="en-US" sz="3600" b="1" dirty="0" smtClean="0"/>
              <a:t> 갈릴레오 변환</a:t>
            </a:r>
            <a:endParaRPr lang="ko-KR" altLang="en-US" sz="3600" dirty="0"/>
          </a:p>
        </p:txBody>
      </p:sp>
      <p:sp>
        <p:nvSpPr>
          <p:cNvPr id="4" name="Line 26"/>
          <p:cNvSpPr>
            <a:spLocks noChangeShapeType="1"/>
          </p:cNvSpPr>
          <p:nvPr/>
        </p:nvSpPr>
        <p:spPr bwMode="auto">
          <a:xfrm flipV="1">
            <a:off x="1637033" y="3173792"/>
            <a:ext cx="961" cy="235627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reeform 25"/>
          <p:cNvSpPr>
            <a:spLocks/>
          </p:cNvSpPr>
          <p:nvPr/>
        </p:nvSpPr>
        <p:spPr bwMode="auto">
          <a:xfrm>
            <a:off x="1381282" y="5194959"/>
            <a:ext cx="2049855" cy="12412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2505" y="0"/>
              </a:cxn>
            </a:cxnLst>
            <a:rect l="0" t="0" r="r" b="b"/>
            <a:pathLst>
              <a:path w="2505" h="15">
                <a:moveTo>
                  <a:pt x="0" y="15"/>
                </a:moveTo>
                <a:lnTo>
                  <a:pt x="2505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Freeform 20"/>
          <p:cNvSpPr>
            <a:spLocks/>
          </p:cNvSpPr>
          <p:nvPr/>
        </p:nvSpPr>
        <p:spPr bwMode="auto">
          <a:xfrm>
            <a:off x="1644725" y="4952457"/>
            <a:ext cx="135567" cy="73514"/>
          </a:xfrm>
          <a:custGeom>
            <a:avLst/>
            <a:gdLst/>
            <a:ahLst/>
            <a:cxnLst>
              <a:cxn ang="0">
                <a:pos x="165" y="0"/>
              </a:cxn>
              <a:cxn ang="0">
                <a:pos x="0" y="90"/>
              </a:cxn>
            </a:cxnLst>
            <a:rect l="0" t="0" r="r" b="b"/>
            <a:pathLst>
              <a:path w="165" h="90">
                <a:moveTo>
                  <a:pt x="165" y="0"/>
                </a:moveTo>
                <a:lnTo>
                  <a:pt x="0" y="90"/>
                </a:lnTo>
              </a:path>
            </a:pathLst>
          </a:custGeom>
          <a:noFill/>
          <a:ln w="12700">
            <a:solidFill>
              <a:srgbClr val="8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1662032" y="4819983"/>
            <a:ext cx="266326" cy="377840"/>
            <a:chOff x="1398721" y="3354594"/>
            <a:chExt cx="266326" cy="377840"/>
          </a:xfrm>
        </p:grpSpPr>
        <p:sp>
          <p:nvSpPr>
            <p:cNvPr id="6" name="Oval 24"/>
            <p:cNvSpPr>
              <a:spLocks noChangeArrowheads="1"/>
            </p:cNvSpPr>
            <p:nvPr/>
          </p:nvSpPr>
          <p:spPr bwMode="auto">
            <a:xfrm>
              <a:off x="1435502" y="3354594"/>
              <a:ext cx="147105" cy="147029"/>
            </a:xfrm>
            <a:prstGeom prst="ellips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" name="Freeform 23"/>
            <p:cNvSpPr>
              <a:spLocks/>
            </p:cNvSpPr>
            <p:nvPr/>
          </p:nvSpPr>
          <p:spPr bwMode="auto">
            <a:xfrm>
              <a:off x="1520827" y="3475612"/>
              <a:ext cx="961" cy="1479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80"/>
                </a:cxn>
              </a:cxnLst>
              <a:rect l="0" t="0" r="r" b="b"/>
              <a:pathLst>
                <a:path w="1" h="180">
                  <a:moveTo>
                    <a:pt x="0" y="0"/>
                  </a:moveTo>
                  <a:lnTo>
                    <a:pt x="1" y="180"/>
                  </a:lnTo>
                </a:path>
              </a:pathLst>
            </a:custGeom>
            <a:noFill/>
            <a:ln w="12700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auto">
            <a:xfrm>
              <a:off x="1398721" y="3623595"/>
              <a:ext cx="110569" cy="97383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119"/>
                </a:cxn>
              </a:cxnLst>
              <a:rect l="0" t="0" r="r" b="b"/>
              <a:pathLst>
                <a:path w="135" h="119">
                  <a:moveTo>
                    <a:pt x="135" y="0"/>
                  </a:moveTo>
                  <a:lnTo>
                    <a:pt x="0" y="119"/>
                  </a:lnTo>
                </a:path>
              </a:pathLst>
            </a:custGeom>
            <a:noFill/>
            <a:ln w="12700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auto">
            <a:xfrm>
              <a:off x="1533326" y="3623595"/>
              <a:ext cx="131721" cy="1088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133"/>
                </a:cxn>
              </a:cxnLst>
              <a:rect l="0" t="0" r="r" b="b"/>
              <a:pathLst>
                <a:path w="159" h="133">
                  <a:moveTo>
                    <a:pt x="0" y="0"/>
                  </a:moveTo>
                  <a:lnTo>
                    <a:pt x="159" y="133"/>
                  </a:lnTo>
                </a:path>
              </a:pathLst>
            </a:custGeom>
            <a:noFill/>
            <a:ln w="12700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" name="Freeform 19"/>
            <p:cNvSpPr>
              <a:spLocks/>
            </p:cNvSpPr>
            <p:nvPr/>
          </p:nvSpPr>
          <p:spPr bwMode="auto">
            <a:xfrm>
              <a:off x="1516981" y="3487068"/>
              <a:ext cx="122107" cy="859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105"/>
                </a:cxn>
              </a:cxnLst>
              <a:rect l="0" t="0" r="r" b="b"/>
              <a:pathLst>
                <a:path w="150" h="105">
                  <a:moveTo>
                    <a:pt x="0" y="0"/>
                  </a:moveTo>
                  <a:lnTo>
                    <a:pt x="150" y="105"/>
                  </a:lnTo>
                </a:path>
              </a:pathLst>
            </a:custGeom>
            <a:noFill/>
            <a:ln w="12700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2" name="Line 18"/>
          <p:cNvSpPr>
            <a:spLocks noChangeShapeType="1"/>
          </p:cNvSpPr>
          <p:nvPr/>
        </p:nvSpPr>
        <p:spPr bwMode="auto">
          <a:xfrm flipV="1">
            <a:off x="4441554" y="3320821"/>
            <a:ext cx="1923" cy="2209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Freeform 17"/>
          <p:cNvSpPr>
            <a:spLocks/>
          </p:cNvSpPr>
          <p:nvPr/>
        </p:nvSpPr>
        <p:spPr bwMode="auto">
          <a:xfrm>
            <a:off x="3956829" y="5197823"/>
            <a:ext cx="2447904" cy="9547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2992" y="0"/>
              </a:cxn>
            </a:cxnLst>
            <a:rect l="0" t="0" r="r" b="b"/>
            <a:pathLst>
              <a:path w="2992" h="11">
                <a:moveTo>
                  <a:pt x="0" y="11"/>
                </a:moveTo>
                <a:lnTo>
                  <a:pt x="299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4481523" y="4756051"/>
            <a:ext cx="283634" cy="410534"/>
            <a:chOff x="3812884" y="3328583"/>
            <a:chExt cx="283634" cy="410534"/>
          </a:xfrm>
        </p:grpSpPr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3884033" y="3328583"/>
              <a:ext cx="148066" cy="147029"/>
            </a:xfrm>
            <a:prstGeom prst="ellips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951336" y="3482295"/>
              <a:ext cx="1923" cy="1479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80"/>
                </a:cxn>
              </a:cxnLst>
              <a:rect l="0" t="0" r="r" b="b"/>
              <a:pathLst>
                <a:path w="1" h="180">
                  <a:moveTo>
                    <a:pt x="0" y="0"/>
                  </a:moveTo>
                  <a:lnTo>
                    <a:pt x="1" y="18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3830191" y="3630278"/>
              <a:ext cx="109608" cy="97383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119"/>
                </a:cxn>
              </a:cxnLst>
              <a:rect l="0" t="0" r="r" b="b"/>
              <a:pathLst>
                <a:path w="135" h="119">
                  <a:moveTo>
                    <a:pt x="135" y="0"/>
                  </a:moveTo>
                  <a:lnTo>
                    <a:pt x="0" y="119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3964797" y="3630278"/>
              <a:ext cx="131721" cy="1088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133"/>
                </a:cxn>
              </a:cxnLst>
              <a:rect l="0" t="0" r="r" b="b"/>
              <a:pathLst>
                <a:path w="159" h="133">
                  <a:moveTo>
                    <a:pt x="0" y="0"/>
                  </a:moveTo>
                  <a:lnTo>
                    <a:pt x="159" y="133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3812884" y="3493751"/>
              <a:ext cx="136529" cy="73514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90"/>
                </a:cxn>
              </a:cxnLst>
              <a:rect l="0" t="0" r="r" b="b"/>
              <a:pathLst>
                <a:path w="165" h="90">
                  <a:moveTo>
                    <a:pt x="165" y="0"/>
                  </a:moveTo>
                  <a:lnTo>
                    <a:pt x="0" y="9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9" name="Freeform 11"/>
          <p:cNvSpPr>
            <a:spLocks/>
          </p:cNvSpPr>
          <p:nvPr/>
        </p:nvSpPr>
        <p:spPr bwMode="auto">
          <a:xfrm>
            <a:off x="4618052" y="4921219"/>
            <a:ext cx="141336" cy="5823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2" y="71"/>
              </a:cxn>
            </a:cxnLst>
            <a:rect l="0" t="0" r="r" b="b"/>
            <a:pathLst>
              <a:path w="172" h="71">
                <a:moveTo>
                  <a:pt x="0" y="0"/>
                </a:moveTo>
                <a:lnTo>
                  <a:pt x="172" y="71"/>
                </a:lnTo>
              </a:path>
            </a:pathLst>
          </a:cu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3208610" y="2235416"/>
            <a:ext cx="442276" cy="148938"/>
          </a:xfrm>
          <a:prstGeom prst="rightArrow">
            <a:avLst>
              <a:gd name="adj1" fmla="val 50000"/>
              <a:gd name="adj2" fmla="val 73718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5"/>
              <p:cNvSpPr>
                <a:spLocks noChangeArrowheads="1"/>
              </p:cNvSpPr>
              <p:nvPr/>
            </p:nvSpPr>
            <p:spPr bwMode="auto">
              <a:xfrm>
                <a:off x="1307633" y="2102686"/>
                <a:ext cx="1537167" cy="380758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Times New Roman" pitchFamily="18" charset="0"/>
                  </a:rPr>
                  <a:t>관성계 </a:t>
                </a:r>
                <a14:m>
                  <m:oMath xmlns:m="http://schemas.openxmlformats.org/officeDocument/2006/math"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𝜗</m:t>
                    </m:r>
                  </m:oMath>
                </a14:m>
                <a:endPara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7633" y="2102686"/>
                <a:ext cx="1537167" cy="380758"/>
              </a:xfrm>
              <a:prstGeom prst="rect">
                <a:avLst/>
              </a:prstGeom>
              <a:blipFill>
                <a:blip r:embed="rId3"/>
                <a:stretch>
                  <a:fillRect l="-6349" t="-12903" b="-58065"/>
                </a:stretch>
              </a:blipFill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4"/>
              <p:cNvSpPr>
                <a:spLocks noChangeArrowheads="1"/>
              </p:cNvSpPr>
              <p:nvPr/>
            </p:nvSpPr>
            <p:spPr bwMode="auto">
              <a:xfrm>
                <a:off x="4176431" y="2117945"/>
                <a:ext cx="1563938" cy="363997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Times New Roman" pitchFamily="18" charset="0"/>
                  </a:rPr>
                  <a:t>관성계 </a:t>
                </a:r>
                <a14:m>
                  <m:oMath xmlns:m="http://schemas.openxmlformats.org/officeDocument/2006/math"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𝜗</m:t>
                    </m:r>
                    <m:r>
                      <a:rPr kumimoji="0" lang="en-US" altLang="ko-KR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′</m:t>
                    </m:r>
                  </m:oMath>
                </a14:m>
                <a:endPara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3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6431" y="2117945"/>
                <a:ext cx="1563938" cy="363997"/>
              </a:xfrm>
              <a:prstGeom prst="rect">
                <a:avLst/>
              </a:prstGeom>
              <a:blipFill>
                <a:blip r:embed="rId4"/>
                <a:stretch>
                  <a:fillRect l="-5837" t="-13333" b="-63333"/>
                </a:stretch>
              </a:blipFill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3"/>
              <p:cNvSpPr>
                <a:spLocks noChangeArrowheads="1"/>
              </p:cNvSpPr>
              <p:nvPr/>
            </p:nvSpPr>
            <p:spPr bwMode="auto">
              <a:xfrm>
                <a:off x="4753328" y="4820316"/>
                <a:ext cx="476774" cy="343006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𝑡</m:t>
                      </m:r>
                      <m:r>
                        <a:rPr kumimoji="1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m:oMathPara>
                </a14:m>
                <a:endParaRPr kumimoji="1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itchFamily="50" charset="-127"/>
                  <a:ea typeface="굴림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9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3328" y="4820316"/>
                <a:ext cx="476774" cy="343006"/>
              </a:xfrm>
              <a:prstGeom prst="rect">
                <a:avLst/>
              </a:prstGeom>
              <a:blipFill>
                <a:blip r:embed="rId5"/>
                <a:stretch>
                  <a:fillRect b="-35714"/>
                </a:stretch>
              </a:blipFill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354991" y="3251840"/>
                <a:ext cx="1945789" cy="2585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ko-KR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p>
                          <m:r>
                            <a:rPr kumimoji="0" lang="en-US" altLang="ko-KR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altLang="ko-KR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ko-KR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𝑡</m:t>
                      </m:r>
                      <m:r>
                        <a:rPr kumimoji="0" lang="en-US" altLang="ko-KR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altLang="ko-KR" sz="2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ko-KR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altLang="ko-KR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altLang="ko-KR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ko-KR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US" altLang="ko-KR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0" lang="en-US" altLang="ko-KR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𝑉𝑡</m:t>
                      </m:r>
                      <m:r>
                        <a:rPr kumimoji="0" lang="en-US" altLang="ko-KR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altLang="ko-KR" sz="2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ko-KR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altLang="ko-KR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altLang="ko-KR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ko-KR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kumimoji="0" lang="en-US" altLang="ko-KR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</m:t>
                      </m:r>
                    </m:oMath>
                  </m:oMathPara>
                </a14:m>
                <a:endParaRPr kumimoji="0" lang="en-US" altLang="ko-KR" sz="2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ko-KR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</m:e>
                        <m:sup>
                          <m:r>
                            <a:rPr kumimoji="0" lang="en-US" altLang="ko-KR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altLang="ko-KR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ko-KR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𝑧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4991" y="3251840"/>
                <a:ext cx="1945789" cy="2585323"/>
              </a:xfrm>
              <a:prstGeom prst="rect">
                <a:avLst/>
              </a:prstGeom>
              <a:blipFill>
                <a:blip r:embed="rId6"/>
                <a:stretch>
                  <a:fillRect l="-31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직사각형 50"/>
          <p:cNvSpPr/>
          <p:nvPr/>
        </p:nvSpPr>
        <p:spPr>
          <a:xfrm>
            <a:off x="7959432" y="3239866"/>
            <a:ext cx="3011890" cy="27998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0" name="슬라이드 번호 개체 틀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42" name="직선 화살표 연결선 41"/>
          <p:cNvCxnSpPr/>
          <p:nvPr/>
        </p:nvCxnSpPr>
        <p:spPr>
          <a:xfrm>
            <a:off x="1623932" y="5959696"/>
            <a:ext cx="2817622" cy="5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/>
          <p:cNvCxnSpPr/>
          <p:nvPr/>
        </p:nvCxnSpPr>
        <p:spPr>
          <a:xfrm>
            <a:off x="1623932" y="6284976"/>
            <a:ext cx="36371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/>
          <p:cNvCxnSpPr/>
          <p:nvPr/>
        </p:nvCxnSpPr>
        <p:spPr>
          <a:xfrm>
            <a:off x="4441554" y="5221604"/>
            <a:ext cx="0" cy="91738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직사각형 46"/>
              <p:cNvSpPr/>
              <p:nvPr/>
            </p:nvSpPr>
            <p:spPr>
              <a:xfrm>
                <a:off x="3314420" y="5894686"/>
                <a:ext cx="4664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7" name="직사각형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420" y="5894686"/>
                <a:ext cx="466473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직선 연결선 48"/>
          <p:cNvCxnSpPr/>
          <p:nvPr/>
        </p:nvCxnSpPr>
        <p:spPr>
          <a:xfrm>
            <a:off x="5250579" y="3320821"/>
            <a:ext cx="0" cy="303406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/>
          <p:nvPr/>
        </p:nvCxnSpPr>
        <p:spPr>
          <a:xfrm>
            <a:off x="4441554" y="5973896"/>
            <a:ext cx="8195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직사각형 53"/>
              <p:cNvSpPr/>
              <p:nvPr/>
            </p:nvSpPr>
            <p:spPr>
              <a:xfrm>
                <a:off x="4580037" y="5600269"/>
                <a:ext cx="5373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54" name="직사각형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037" y="5600269"/>
                <a:ext cx="537327" cy="461665"/>
              </a:xfrm>
              <a:prstGeom prst="rect">
                <a:avLst/>
              </a:prstGeom>
              <a:blipFill>
                <a:blip r:embed="rId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직사각형 54"/>
              <p:cNvSpPr/>
              <p:nvPr/>
            </p:nvSpPr>
            <p:spPr>
              <a:xfrm>
                <a:off x="2699593" y="5578005"/>
                <a:ext cx="6153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𝑉𝑡</m:t>
                      </m:r>
                    </m:oMath>
                  </m:oMathPara>
                </a14:m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55" name="직사각형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593" y="5578005"/>
                <a:ext cx="61536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직사각형 55"/>
              <p:cNvSpPr/>
              <p:nvPr/>
            </p:nvSpPr>
            <p:spPr>
              <a:xfrm>
                <a:off x="3152693" y="1640994"/>
                <a:ext cx="495777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𝑉</m:t>
                          </m:r>
                        </m:e>
                      </m:acc>
                    </m:oMath>
                  </m:oMathPara>
                </a14:m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56" name="직사각형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693" y="1640994"/>
                <a:ext cx="495777" cy="5064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10"/>
          <p:cNvSpPr>
            <a:spLocks noChangeArrowheads="1"/>
          </p:cNvSpPr>
          <p:nvPr/>
        </p:nvSpPr>
        <p:spPr bwMode="auto">
          <a:xfrm>
            <a:off x="5197737" y="3520826"/>
            <a:ext cx="105502" cy="1162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37" name="직선 연결선 36"/>
          <p:cNvCxnSpPr/>
          <p:nvPr/>
        </p:nvCxnSpPr>
        <p:spPr>
          <a:xfrm flipH="1">
            <a:off x="1051082" y="3571626"/>
            <a:ext cx="455892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3"/>
              <p:cNvSpPr>
                <a:spLocks noChangeArrowheads="1"/>
              </p:cNvSpPr>
              <p:nvPr/>
            </p:nvSpPr>
            <p:spPr bwMode="auto">
              <a:xfrm>
                <a:off x="1870146" y="4832800"/>
                <a:ext cx="476774" cy="343006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𝑡</m:t>
                      </m:r>
                    </m:oMath>
                  </m:oMathPara>
                </a14:m>
                <a:endParaRPr kumimoji="1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itchFamily="50" charset="-127"/>
                  <a:ea typeface="굴림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59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0146" y="4832800"/>
                <a:ext cx="476774" cy="343006"/>
              </a:xfrm>
              <a:prstGeom prst="rect">
                <a:avLst/>
              </a:prstGeom>
              <a:blipFill>
                <a:blip r:embed="rId11"/>
                <a:stretch>
                  <a:fillRect b="-28571"/>
                </a:stretch>
              </a:blipFill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직사각형 59"/>
              <p:cNvSpPr/>
              <p:nvPr/>
            </p:nvSpPr>
            <p:spPr>
              <a:xfrm>
                <a:off x="1178834" y="3467583"/>
                <a:ext cx="4704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60" name="직사각형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834" y="3467583"/>
                <a:ext cx="470449" cy="461665"/>
              </a:xfrm>
              <a:prstGeom prst="rect">
                <a:avLst/>
              </a:prstGeom>
              <a:blipFill>
                <a:blip r:embed="rId12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직사각형 60"/>
              <p:cNvSpPr/>
              <p:nvPr/>
            </p:nvSpPr>
            <p:spPr>
              <a:xfrm>
                <a:off x="3957893" y="3478637"/>
                <a:ext cx="5453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61" name="직사각형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893" y="3478637"/>
                <a:ext cx="545342" cy="461665"/>
              </a:xfrm>
              <a:prstGeom prst="rect">
                <a:avLst/>
              </a:prstGeom>
              <a:blipFill>
                <a:blip r:embed="rId13"/>
                <a:stretch>
                  <a:fillRect l="-1111" b="-22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직사각형 61"/>
              <p:cNvSpPr/>
              <p:nvPr/>
            </p:nvSpPr>
            <p:spPr>
              <a:xfrm>
                <a:off x="5740369" y="3221590"/>
                <a:ext cx="164141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</m:d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</m:t>
                      </m:r>
                    </m:oMath>
                  </m:oMathPara>
                </a14:m>
                <a:endParaRPr kumimoji="0" lang="en-US" altLang="ko-KR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ko-KR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or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(</m:t>
                      </m:r>
                      <m:sSup>
                        <m:sSupPr>
                          <m:ctrlP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62" name="직사각형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369" y="3221590"/>
                <a:ext cx="1641411" cy="830997"/>
              </a:xfrm>
              <a:prstGeom prst="rect">
                <a:avLst/>
              </a:prstGeom>
              <a:blipFill>
                <a:blip r:embed="rId14"/>
                <a:stretch>
                  <a:fillRect b="-1021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직사각형 62"/>
              <p:cNvSpPr/>
              <p:nvPr/>
            </p:nvSpPr>
            <p:spPr>
              <a:xfrm>
                <a:off x="1298638" y="5144278"/>
                <a:ext cx="4635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63" name="직사각형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38" y="5144278"/>
                <a:ext cx="463588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직사각형 63"/>
              <p:cNvSpPr/>
              <p:nvPr/>
            </p:nvSpPr>
            <p:spPr>
              <a:xfrm>
                <a:off x="4092401" y="5155678"/>
                <a:ext cx="4635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64" name="직사각형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401" y="5155678"/>
                <a:ext cx="463588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직사각형 51"/>
              <p:cNvSpPr/>
              <p:nvPr/>
            </p:nvSpPr>
            <p:spPr>
              <a:xfrm>
                <a:off x="5178024" y="705929"/>
                <a:ext cx="1835952" cy="644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ko-KR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ko-KR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𝑽</m:t>
                        </m:r>
                      </m:e>
                    </m:acc>
                    <m:r>
                      <a:rPr kumimoji="0" lang="en-US" altLang="ko-KR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</m:oMath>
                </a14:m>
                <a:r>
                  <a:rPr kumimoji="0" lang="ko-KR" alt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일정</a:t>
                </a:r>
                <a:endParaRPr kumimoji="0" lang="ko-KR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52" name="직사각형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024" y="705929"/>
                <a:ext cx="1835952" cy="644664"/>
              </a:xfrm>
              <a:prstGeom prst="rect">
                <a:avLst/>
              </a:prstGeom>
              <a:blipFill>
                <a:blip r:embed="rId17"/>
                <a:stretch>
                  <a:fillRect t="-3774" r="-7285" b="-292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860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225425"/>
            <a:ext cx="10515600" cy="1325563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ko-KR" altLang="en-US" dirty="0" smtClean="0"/>
              <a:t>동영상 자료</a:t>
            </a:r>
            <a:endParaRPr lang="ko-KR" altLang="en-US" dirty="0"/>
          </a:p>
        </p:txBody>
      </p:sp>
      <p:pic>
        <p:nvPicPr>
          <p:cNvPr id="1026" name="Picture 2" descr="870976cbead12753450a70e86e5181e9_1684385560_94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436688"/>
            <a:ext cx="6217534" cy="317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1100" y="4897439"/>
            <a:ext cx="1033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 smtClean="0"/>
              <a:t>카오스 강연 </a:t>
            </a:r>
            <a:r>
              <a:rPr lang="en-US" altLang="ko-KR" sz="2400" dirty="0" smtClean="0"/>
              <a:t>“</a:t>
            </a:r>
            <a:r>
              <a:rPr lang="ko-KR" altLang="en-US" sz="2400" dirty="0" smtClean="0"/>
              <a:t>상대성 이론</a:t>
            </a:r>
            <a:r>
              <a:rPr lang="en-US" altLang="ko-KR" sz="2400" dirty="0" smtClean="0"/>
              <a:t>“ </a:t>
            </a:r>
            <a:r>
              <a:rPr lang="ko-KR" altLang="en-US" sz="2400" dirty="0" smtClean="0"/>
              <a:t>안내</a:t>
            </a:r>
            <a:endParaRPr lang="en-US" altLang="ko-KR" dirty="0" smtClean="0"/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sz="2000" dirty="0" smtClean="0"/>
              <a:t>재단 홈페이지</a:t>
            </a:r>
            <a:r>
              <a:rPr lang="en-US" altLang="ko-KR" sz="2000" dirty="0" smtClean="0"/>
              <a:t>: </a:t>
            </a:r>
            <a:r>
              <a:rPr lang="en-US" altLang="ko-KR" sz="1600" dirty="0" smtClean="0">
                <a:hlinkClick r:id="rId3"/>
              </a:rPr>
              <a:t>https</a:t>
            </a:r>
            <a:r>
              <a:rPr lang="en-US" altLang="ko-KR" sz="1600" dirty="0">
                <a:hlinkClick r:id="rId3"/>
              </a:rPr>
              <a:t>://</a:t>
            </a:r>
            <a:r>
              <a:rPr lang="en-US" altLang="ko-KR" sz="1600" dirty="0" smtClean="0">
                <a:hlinkClick r:id="rId3"/>
              </a:rPr>
              <a:t>ikaos.org/kaos/apply/view.php?kc_idx=152</a:t>
            </a:r>
            <a:endParaRPr lang="en-US" altLang="ko-KR" sz="1600" dirty="0" smtClean="0"/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sz="2000" dirty="0" smtClean="0"/>
              <a:t>강연 전체 목록</a:t>
            </a:r>
            <a:r>
              <a:rPr lang="en-US" altLang="ko-KR" sz="2000" dirty="0"/>
              <a:t>: </a:t>
            </a:r>
            <a:r>
              <a:rPr lang="en-US" altLang="ko-KR" sz="1600" dirty="0" smtClean="0">
                <a:hlinkClick r:id="rId4"/>
              </a:rPr>
              <a:t>ttps</a:t>
            </a:r>
            <a:r>
              <a:rPr lang="en-US" altLang="ko-KR" sz="1600" dirty="0">
                <a:hlinkClick r:id="rId4"/>
              </a:rPr>
              <a:t>://</a:t>
            </a:r>
            <a:r>
              <a:rPr lang="en-US" altLang="ko-KR" sz="1600" dirty="0" smtClean="0">
                <a:hlinkClick r:id="rId4"/>
              </a:rPr>
              <a:t>www.youtube.com/playlist?list=PL6JaoI65FbZYrePQLfIU446W2pJQ-Jy2n</a:t>
            </a:r>
            <a:endParaRPr lang="en-US" altLang="ko-KR" sz="1600" dirty="0" smtClean="0"/>
          </a:p>
        </p:txBody>
      </p:sp>
    </p:spTree>
    <p:extLst>
      <p:ext uri="{BB962C8B-B14F-4D97-AF65-F5344CB8AC3E}">
        <p14:creationId xmlns:p14="http://schemas.microsoft.com/office/powerpoint/2010/main" val="97450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98500" y="1079501"/>
            <a:ext cx="10972800" cy="6857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ko-KR" altLang="en-US" sz="3600" b="1" dirty="0" smtClean="0"/>
              <a:t> 절대 시공간에서의 속도 </a:t>
            </a:r>
            <a:r>
              <a:rPr lang="ko-KR" altLang="en-US" sz="3600" b="1" dirty="0"/>
              <a:t>합</a:t>
            </a:r>
            <a:endParaRPr lang="ko-KR" altLang="en-US" sz="3600" dirty="0"/>
          </a:p>
        </p:txBody>
      </p:sp>
      <p:sp>
        <p:nvSpPr>
          <p:cNvPr id="4" name="Line 26"/>
          <p:cNvSpPr>
            <a:spLocks noChangeShapeType="1"/>
          </p:cNvSpPr>
          <p:nvPr/>
        </p:nvSpPr>
        <p:spPr bwMode="auto">
          <a:xfrm flipV="1">
            <a:off x="1462622" y="2318003"/>
            <a:ext cx="961" cy="235627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reeform 25"/>
          <p:cNvSpPr>
            <a:spLocks/>
          </p:cNvSpPr>
          <p:nvPr/>
        </p:nvSpPr>
        <p:spPr bwMode="auto">
          <a:xfrm>
            <a:off x="1206871" y="4339170"/>
            <a:ext cx="2049855" cy="12412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2505" y="0"/>
              </a:cxn>
            </a:cxnLst>
            <a:rect l="0" t="0" r="r" b="b"/>
            <a:pathLst>
              <a:path w="2505" h="15">
                <a:moveTo>
                  <a:pt x="0" y="15"/>
                </a:moveTo>
                <a:lnTo>
                  <a:pt x="2505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V="1">
            <a:off x="4267143" y="2465032"/>
            <a:ext cx="1923" cy="2209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Freeform 17"/>
          <p:cNvSpPr>
            <a:spLocks/>
          </p:cNvSpPr>
          <p:nvPr/>
        </p:nvSpPr>
        <p:spPr bwMode="auto">
          <a:xfrm>
            <a:off x="3782418" y="4342034"/>
            <a:ext cx="2447904" cy="9547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2992" y="0"/>
              </a:cxn>
            </a:cxnLst>
            <a:rect l="0" t="0" r="r" b="b"/>
            <a:pathLst>
              <a:path w="2992" h="11">
                <a:moveTo>
                  <a:pt x="0" y="11"/>
                </a:moveTo>
                <a:lnTo>
                  <a:pt x="299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3339774" y="4432777"/>
            <a:ext cx="442276" cy="148938"/>
          </a:xfrm>
          <a:prstGeom prst="rightArrow">
            <a:avLst>
              <a:gd name="adj1" fmla="val 50000"/>
              <a:gd name="adj2" fmla="val 73718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1812216" y="2665037"/>
            <a:ext cx="4059744" cy="1194412"/>
            <a:chOff x="1800046" y="2577854"/>
            <a:chExt cx="4059744" cy="1194412"/>
          </a:xfrm>
        </p:grpSpPr>
        <p:sp>
          <p:nvSpPr>
            <p:cNvPr id="24" name="Freeform 3"/>
            <p:cNvSpPr>
              <a:spLocks/>
            </p:cNvSpPr>
            <p:nvPr/>
          </p:nvSpPr>
          <p:spPr bwMode="auto">
            <a:xfrm rot="19909732" flipV="1">
              <a:off x="1800046" y="3679397"/>
              <a:ext cx="631028" cy="49747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525" y="0"/>
                </a:cxn>
              </a:cxnLst>
              <a:rect l="0" t="0" r="r" b="b"/>
              <a:pathLst>
                <a:path w="525" h="180">
                  <a:moveTo>
                    <a:pt x="0" y="180"/>
                  </a:moveTo>
                  <a:lnTo>
                    <a:pt x="5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5" name="Freeform 2"/>
            <p:cNvSpPr>
              <a:spLocks/>
            </p:cNvSpPr>
            <p:nvPr/>
          </p:nvSpPr>
          <p:spPr bwMode="auto">
            <a:xfrm rot="1833953" flipH="1">
              <a:off x="4640052" y="3217021"/>
              <a:ext cx="75977" cy="555245"/>
            </a:xfrm>
            <a:custGeom>
              <a:avLst/>
              <a:gdLst/>
              <a:ahLst/>
              <a:cxnLst>
                <a:cxn ang="0">
                  <a:pos x="435" y="240"/>
                </a:cxn>
                <a:cxn ang="0">
                  <a:pos x="0" y="0"/>
                </a:cxn>
              </a:cxnLst>
              <a:rect l="0" t="0" r="r" b="b"/>
              <a:pathLst>
                <a:path w="435" h="240">
                  <a:moveTo>
                    <a:pt x="435" y="24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6" name="Oval 10"/>
            <p:cNvSpPr>
              <a:spLocks noChangeArrowheads="1"/>
            </p:cNvSpPr>
            <p:nvPr/>
          </p:nvSpPr>
          <p:spPr bwMode="auto">
            <a:xfrm>
              <a:off x="5354056" y="2577854"/>
              <a:ext cx="148066" cy="1470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5504046" y="2657097"/>
              <a:ext cx="355744" cy="9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4" y="0"/>
                </a:cxn>
              </a:cxnLst>
              <a:rect l="0" t="0" r="r" b="b"/>
              <a:pathLst>
                <a:path w="434" h="1">
                  <a:moveTo>
                    <a:pt x="0" y="0"/>
                  </a:moveTo>
                  <a:lnTo>
                    <a:pt x="43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1" name="Oval 10"/>
            <p:cNvSpPr>
              <a:spLocks noChangeArrowheads="1"/>
            </p:cNvSpPr>
            <p:nvPr/>
          </p:nvSpPr>
          <p:spPr bwMode="auto">
            <a:xfrm>
              <a:off x="4989966" y="2577854"/>
              <a:ext cx="148066" cy="147029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7807951" y="4853875"/>
            <a:ext cx="2694949" cy="870497"/>
            <a:chOff x="6254643" y="4234470"/>
            <a:chExt cx="2528467" cy="5081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8"/>
                <p:cNvSpPr>
                  <a:spLocks noChangeArrowheads="1"/>
                </p:cNvSpPr>
                <p:nvPr/>
              </p:nvSpPr>
              <p:spPr bwMode="auto">
                <a:xfrm>
                  <a:off x="6460642" y="4259827"/>
                  <a:ext cx="2322468" cy="368318"/>
                </a:xfrm>
                <a:prstGeom prst="rect">
                  <a:avLst/>
                </a:prstGeom>
                <a:noFill/>
                <a:ln w="9525">
                  <a:noFill/>
                  <a:prstDash val="dash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1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R" sz="28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바탕" pitchFamily="18" charset="-127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R" sz="28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바탕" pitchFamily="18" charset="-127"/>
                                <a:cs typeface="Times New Roman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n-US" altLang="ko-KR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𝜗</m:t>
                            </m:r>
                          </m:sub>
                        </m:sSub>
                        <m:r>
                          <a:rPr kumimoji="1" lang="en-US" altLang="ko-KR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바탕" pitchFamily="18" charset="-127"/>
                            <a:cs typeface="Times New Roman" pitchFamily="18" charset="0"/>
                          </a:rPr>
                          <m:t> = </m:t>
                        </m:r>
                        <m:sSub>
                          <m:sSubPr>
                            <m:ctrlPr>
                              <a:rPr kumimoji="1" lang="en-US" altLang="ko-KR" sz="28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바탕" pitchFamily="18" charset="-127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R" sz="28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바탕" pitchFamily="18" charset="-127"/>
                                <a:cs typeface="Times New Roman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n-US" altLang="ko-KR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𝜗</m:t>
                            </m:r>
                            <m:r>
                              <m:rPr>
                                <m:nor/>
                              </m:rPr>
                              <a:rPr kumimoji="0" lang="en-US" altLang="ko-KR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b>
                        </m:sSub>
                        <m:r>
                          <a:rPr kumimoji="1" lang="en-US" altLang="ko-KR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바탕" pitchFamily="18" charset="-127"/>
                            <a:cs typeface="Times New Roman" pitchFamily="18" charset="0"/>
                          </a:rPr>
                          <m:t>+</m:t>
                        </m:r>
                        <m:r>
                          <a:rPr kumimoji="1" lang="en-US" altLang="ko-KR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바탕" pitchFamily="18" charset="-127"/>
                            <a:cs typeface="Times New Roman" pitchFamily="18" charset="0"/>
                          </a:rPr>
                          <m:t>𝑽</m:t>
                        </m:r>
                      </m:oMath>
                    </m:oMathPara>
                  </a14:m>
                  <a:endParaRPr kumimoji="1" lang="en-US" altLang="ko-KR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바탕" pitchFamily="18" charset="-127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5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60642" y="4259827"/>
                  <a:ext cx="2322468" cy="368318"/>
                </a:xfrm>
                <a:prstGeom prst="rect">
                  <a:avLst/>
                </a:prstGeom>
                <a:blipFill>
                  <a:blip r:embed="rId3"/>
                  <a:stretch>
                    <a:fillRect b="-7692"/>
                  </a:stretch>
                </a:blipFill>
                <a:ln w="9525">
                  <a:noFill/>
                  <a:prstDash val="dash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모서리가 둥근 직사각형 35"/>
            <p:cNvSpPr/>
            <p:nvPr/>
          </p:nvSpPr>
          <p:spPr>
            <a:xfrm>
              <a:off x="6254643" y="4234470"/>
              <a:ext cx="2528467" cy="50819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028962" y="2193375"/>
                <a:ext cx="2632195" cy="3952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</m:e>
                      <m:sub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𝜗</m:t>
                        </m:r>
                      </m:sub>
                    </m:sSub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~ </m:t>
                    </m:r>
                    <m:sSub>
                      <m:sSub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𝑉</m:t>
                        </m:r>
                      </m:e>
                      <m:sub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𝜗</m:t>
                        </m:r>
                        <m:r>
                          <m:rPr>
                            <m:nor/>
                          </m:rPr>
                          <a:rPr kumimoji="0" lang="en-US" altLang="ko-KR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</m:t>
                        </m:r>
                      </m:sub>
                    </m:sSub>
                  </m:oMath>
                </a14:m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의 관계는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?</a:t>
                </a:r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962" y="2193375"/>
                <a:ext cx="2632195" cy="395236"/>
              </a:xfrm>
              <a:prstGeom prst="rect">
                <a:avLst/>
              </a:prstGeom>
              <a:blipFill>
                <a:blip r:embed="rId4"/>
                <a:stretch>
                  <a:fillRect l="-3935" t="-26154" r="-6019" b="-3692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오른쪽 화살표 38"/>
          <p:cNvSpPr/>
          <p:nvPr/>
        </p:nvSpPr>
        <p:spPr>
          <a:xfrm>
            <a:off x="7028962" y="5109103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96709" y="5430917"/>
                <a:ext cx="1683640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p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𝑡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altLang="ko-KR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𝑉𝑡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709" y="5430917"/>
                <a:ext cx="1683640" cy="11079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슬라이드 번호 개체 틀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직사각형 55"/>
              <p:cNvSpPr/>
              <p:nvPr/>
            </p:nvSpPr>
            <p:spPr>
              <a:xfrm>
                <a:off x="3256726" y="3916263"/>
                <a:ext cx="54713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𝑉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56" name="직사각형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726" y="3916263"/>
                <a:ext cx="54713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043674" y="2889156"/>
                <a:ext cx="3980416" cy="16641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</m:e>
                      <m:sub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𝜗</m:t>
                        </m:r>
                      </m:sub>
                    </m:sSub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num>
                      <m:den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</m:den>
                    </m:f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sSup>
                          <m:sSupPr>
                            <m:ctrlP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𝑉</m:t>
                        </m:r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</m:num>
                      <m:den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</m:den>
                    </m:f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sSup>
                          <m:sSupPr>
                            <m:ctrlP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𝑉</m:t>
                        </m:r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</m:t>
                        </m:r>
                      </m:num>
                      <m:den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</m:t>
                        </m:r>
                      </m:den>
                    </m:f>
                  </m:oMath>
                </a14:m>
                <a:r>
                  <a:rPr kumimoji="0" lang="en-US" altLang="ko-KR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Cambria Math" panose="02040503050406030204" pitchFamily="18" charset="0"/>
                    <a:cs typeface="+mn-cs"/>
                  </a:rPr>
                  <a:t>          </a:t>
                </a:r>
                <a14:m>
                  <m:oMath xmlns:m="http://schemas.openxmlformats.org/officeDocument/2006/math"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</m:t>
                        </m:r>
                      </m:num>
                      <m:den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</m:t>
                        </m:r>
                      </m:den>
                    </m:f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𝑉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𝑉</m:t>
                        </m:r>
                      </m:e>
                      <m:sub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𝜗</m:t>
                        </m:r>
                        <m:r>
                          <m:rPr>
                            <m:nor/>
                          </m:rPr>
                          <a:rPr kumimoji="0" lang="en-US" altLang="ko-KR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</m:t>
                        </m:r>
                      </m:sub>
                    </m:sSub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𝑉</m:t>
                    </m:r>
                  </m:oMath>
                </a14:m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674" y="2889156"/>
                <a:ext cx="3980416" cy="16641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Freeform 20"/>
          <p:cNvSpPr>
            <a:spLocks/>
          </p:cNvSpPr>
          <p:nvPr/>
        </p:nvSpPr>
        <p:spPr bwMode="auto">
          <a:xfrm>
            <a:off x="1478194" y="4093804"/>
            <a:ext cx="135567" cy="73514"/>
          </a:xfrm>
          <a:custGeom>
            <a:avLst/>
            <a:gdLst/>
            <a:ahLst/>
            <a:cxnLst>
              <a:cxn ang="0">
                <a:pos x="165" y="0"/>
              </a:cxn>
              <a:cxn ang="0">
                <a:pos x="0" y="90"/>
              </a:cxn>
            </a:cxnLst>
            <a:rect l="0" t="0" r="r" b="b"/>
            <a:pathLst>
              <a:path w="165" h="90">
                <a:moveTo>
                  <a:pt x="165" y="0"/>
                </a:moveTo>
                <a:lnTo>
                  <a:pt x="0" y="90"/>
                </a:lnTo>
              </a:path>
            </a:pathLst>
          </a:custGeom>
          <a:noFill/>
          <a:ln w="12700">
            <a:solidFill>
              <a:srgbClr val="8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71" name="그룹 70"/>
          <p:cNvGrpSpPr/>
          <p:nvPr/>
        </p:nvGrpSpPr>
        <p:grpSpPr>
          <a:xfrm>
            <a:off x="1495501" y="3961330"/>
            <a:ext cx="266326" cy="377840"/>
            <a:chOff x="1398721" y="3354594"/>
            <a:chExt cx="266326" cy="377840"/>
          </a:xfrm>
        </p:grpSpPr>
        <p:sp>
          <p:nvSpPr>
            <p:cNvPr id="72" name="Oval 24"/>
            <p:cNvSpPr>
              <a:spLocks noChangeArrowheads="1"/>
            </p:cNvSpPr>
            <p:nvPr/>
          </p:nvSpPr>
          <p:spPr bwMode="auto">
            <a:xfrm>
              <a:off x="1435502" y="3354594"/>
              <a:ext cx="147105" cy="147029"/>
            </a:xfrm>
            <a:prstGeom prst="ellips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3" name="Freeform 23"/>
            <p:cNvSpPr>
              <a:spLocks/>
            </p:cNvSpPr>
            <p:nvPr/>
          </p:nvSpPr>
          <p:spPr bwMode="auto">
            <a:xfrm>
              <a:off x="1520827" y="3475612"/>
              <a:ext cx="961" cy="1479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80"/>
                </a:cxn>
              </a:cxnLst>
              <a:rect l="0" t="0" r="r" b="b"/>
              <a:pathLst>
                <a:path w="1" h="180">
                  <a:moveTo>
                    <a:pt x="0" y="0"/>
                  </a:moveTo>
                  <a:lnTo>
                    <a:pt x="1" y="180"/>
                  </a:lnTo>
                </a:path>
              </a:pathLst>
            </a:custGeom>
            <a:noFill/>
            <a:ln w="12700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4" name="Freeform 22"/>
            <p:cNvSpPr>
              <a:spLocks/>
            </p:cNvSpPr>
            <p:nvPr/>
          </p:nvSpPr>
          <p:spPr bwMode="auto">
            <a:xfrm>
              <a:off x="1398721" y="3623595"/>
              <a:ext cx="110569" cy="97383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119"/>
                </a:cxn>
              </a:cxnLst>
              <a:rect l="0" t="0" r="r" b="b"/>
              <a:pathLst>
                <a:path w="135" h="119">
                  <a:moveTo>
                    <a:pt x="135" y="0"/>
                  </a:moveTo>
                  <a:lnTo>
                    <a:pt x="0" y="119"/>
                  </a:lnTo>
                </a:path>
              </a:pathLst>
            </a:custGeom>
            <a:noFill/>
            <a:ln w="12700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5" name="Freeform 21"/>
            <p:cNvSpPr>
              <a:spLocks/>
            </p:cNvSpPr>
            <p:nvPr/>
          </p:nvSpPr>
          <p:spPr bwMode="auto">
            <a:xfrm>
              <a:off x="1533326" y="3623595"/>
              <a:ext cx="131721" cy="1088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133"/>
                </a:cxn>
              </a:cxnLst>
              <a:rect l="0" t="0" r="r" b="b"/>
              <a:pathLst>
                <a:path w="159" h="133">
                  <a:moveTo>
                    <a:pt x="0" y="0"/>
                  </a:moveTo>
                  <a:lnTo>
                    <a:pt x="159" y="133"/>
                  </a:lnTo>
                </a:path>
              </a:pathLst>
            </a:custGeom>
            <a:noFill/>
            <a:ln w="12700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6" name="Freeform 19"/>
            <p:cNvSpPr>
              <a:spLocks/>
            </p:cNvSpPr>
            <p:nvPr/>
          </p:nvSpPr>
          <p:spPr bwMode="auto">
            <a:xfrm>
              <a:off x="1516981" y="3487068"/>
              <a:ext cx="122107" cy="859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105"/>
                </a:cxn>
              </a:cxnLst>
              <a:rect l="0" t="0" r="r" b="b"/>
              <a:pathLst>
                <a:path w="150" h="105">
                  <a:moveTo>
                    <a:pt x="0" y="0"/>
                  </a:moveTo>
                  <a:lnTo>
                    <a:pt x="150" y="105"/>
                  </a:lnTo>
                </a:path>
              </a:pathLst>
            </a:custGeom>
            <a:noFill/>
            <a:ln w="12700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77" name="그룹 76"/>
          <p:cNvGrpSpPr/>
          <p:nvPr/>
        </p:nvGrpSpPr>
        <p:grpSpPr>
          <a:xfrm>
            <a:off x="4275504" y="3928636"/>
            <a:ext cx="283634" cy="410534"/>
            <a:chOff x="3812884" y="3328583"/>
            <a:chExt cx="283634" cy="410534"/>
          </a:xfrm>
        </p:grpSpPr>
        <p:sp>
          <p:nvSpPr>
            <p:cNvPr id="78" name="Oval 16"/>
            <p:cNvSpPr>
              <a:spLocks noChangeArrowheads="1"/>
            </p:cNvSpPr>
            <p:nvPr/>
          </p:nvSpPr>
          <p:spPr bwMode="auto">
            <a:xfrm>
              <a:off x="3884033" y="3328583"/>
              <a:ext cx="148066" cy="147029"/>
            </a:xfrm>
            <a:prstGeom prst="ellips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9" name="Freeform 15"/>
            <p:cNvSpPr>
              <a:spLocks/>
            </p:cNvSpPr>
            <p:nvPr/>
          </p:nvSpPr>
          <p:spPr bwMode="auto">
            <a:xfrm>
              <a:off x="3951336" y="3482295"/>
              <a:ext cx="1923" cy="1479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80"/>
                </a:cxn>
              </a:cxnLst>
              <a:rect l="0" t="0" r="r" b="b"/>
              <a:pathLst>
                <a:path w="1" h="180">
                  <a:moveTo>
                    <a:pt x="0" y="0"/>
                  </a:moveTo>
                  <a:lnTo>
                    <a:pt x="1" y="18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0" name="Freeform 14"/>
            <p:cNvSpPr>
              <a:spLocks/>
            </p:cNvSpPr>
            <p:nvPr/>
          </p:nvSpPr>
          <p:spPr bwMode="auto">
            <a:xfrm>
              <a:off x="3830191" y="3630278"/>
              <a:ext cx="109608" cy="97383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119"/>
                </a:cxn>
              </a:cxnLst>
              <a:rect l="0" t="0" r="r" b="b"/>
              <a:pathLst>
                <a:path w="135" h="119">
                  <a:moveTo>
                    <a:pt x="135" y="0"/>
                  </a:moveTo>
                  <a:lnTo>
                    <a:pt x="0" y="119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1" name="Freeform 13"/>
            <p:cNvSpPr>
              <a:spLocks/>
            </p:cNvSpPr>
            <p:nvPr/>
          </p:nvSpPr>
          <p:spPr bwMode="auto">
            <a:xfrm>
              <a:off x="3964797" y="3630278"/>
              <a:ext cx="131721" cy="1088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133"/>
                </a:cxn>
              </a:cxnLst>
              <a:rect l="0" t="0" r="r" b="b"/>
              <a:pathLst>
                <a:path w="159" h="133">
                  <a:moveTo>
                    <a:pt x="0" y="0"/>
                  </a:moveTo>
                  <a:lnTo>
                    <a:pt x="159" y="133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2" name="Freeform 12"/>
            <p:cNvSpPr>
              <a:spLocks/>
            </p:cNvSpPr>
            <p:nvPr/>
          </p:nvSpPr>
          <p:spPr bwMode="auto">
            <a:xfrm>
              <a:off x="3812884" y="3493751"/>
              <a:ext cx="136529" cy="73514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90"/>
                </a:cxn>
              </a:cxnLst>
              <a:rect l="0" t="0" r="r" b="b"/>
              <a:pathLst>
                <a:path w="165" h="90">
                  <a:moveTo>
                    <a:pt x="165" y="0"/>
                  </a:moveTo>
                  <a:lnTo>
                    <a:pt x="0" y="9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83" name="Freeform 11"/>
          <p:cNvSpPr>
            <a:spLocks/>
          </p:cNvSpPr>
          <p:nvPr/>
        </p:nvSpPr>
        <p:spPr bwMode="auto">
          <a:xfrm>
            <a:off x="4412033" y="4093804"/>
            <a:ext cx="141336" cy="5823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2" y="71"/>
              </a:cxn>
            </a:cxnLst>
            <a:rect l="0" t="0" r="r" b="b"/>
            <a:pathLst>
              <a:path w="172" h="71">
                <a:moveTo>
                  <a:pt x="0" y="0"/>
                </a:moveTo>
                <a:lnTo>
                  <a:pt x="172" y="71"/>
                </a:lnTo>
              </a:path>
            </a:pathLst>
          </a:cu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3"/>
              <p:cNvSpPr>
                <a:spLocks noChangeArrowheads="1"/>
              </p:cNvSpPr>
              <p:nvPr/>
            </p:nvSpPr>
            <p:spPr bwMode="auto">
              <a:xfrm>
                <a:off x="4547309" y="3929401"/>
                <a:ext cx="476774" cy="343006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∆</m:t>
                      </m:r>
                      <m:r>
                        <a:rPr kumimoji="1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𝑡</m:t>
                      </m:r>
                      <m:r>
                        <a:rPr kumimoji="1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m:oMathPara>
                </a14:m>
                <a:endParaRPr kumimoji="1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itchFamily="50" charset="-127"/>
                  <a:ea typeface="굴림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8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7309" y="3929401"/>
                <a:ext cx="476774" cy="343006"/>
              </a:xfrm>
              <a:prstGeom prst="rect">
                <a:avLst/>
              </a:prstGeom>
              <a:blipFill>
                <a:blip r:embed="rId8"/>
                <a:stretch>
                  <a:fillRect l="-3846" r="-24359" b="-35714"/>
                </a:stretch>
              </a:blipFill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3"/>
              <p:cNvSpPr>
                <a:spLocks noChangeArrowheads="1"/>
              </p:cNvSpPr>
              <p:nvPr/>
            </p:nvSpPr>
            <p:spPr bwMode="auto">
              <a:xfrm>
                <a:off x="1729015" y="3923347"/>
                <a:ext cx="476774" cy="343006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∆</m:t>
                      </m:r>
                      <m:r>
                        <a:rPr kumimoji="1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𝑡</m:t>
                      </m:r>
                    </m:oMath>
                  </m:oMathPara>
                </a14:m>
                <a:endParaRPr kumimoji="1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itchFamily="50" charset="-127"/>
                  <a:ea typeface="굴림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8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9015" y="3923347"/>
                <a:ext cx="476774" cy="343006"/>
              </a:xfrm>
              <a:prstGeom prst="rect">
                <a:avLst/>
              </a:prstGeom>
              <a:blipFill>
                <a:blip r:embed="rId9"/>
                <a:stretch>
                  <a:fillRect l="-3846" r="-2564" b="-32143"/>
                </a:stretch>
              </a:blipFill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5"/>
              <p:cNvSpPr>
                <a:spLocks noChangeArrowheads="1"/>
              </p:cNvSpPr>
              <p:nvPr/>
            </p:nvSpPr>
            <p:spPr bwMode="auto">
              <a:xfrm>
                <a:off x="1105259" y="4696091"/>
                <a:ext cx="1375433" cy="380758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Times New Roman" pitchFamily="18" charset="0"/>
                  </a:rPr>
                  <a:t>관측자 </a:t>
                </a: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𝜗</m:t>
                    </m:r>
                  </m:oMath>
                </a14:m>
                <a:endPara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8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5259" y="4696091"/>
                <a:ext cx="1375433" cy="380758"/>
              </a:xfrm>
              <a:prstGeom prst="rect">
                <a:avLst/>
              </a:prstGeom>
              <a:blipFill>
                <a:blip r:embed="rId10"/>
                <a:stretch>
                  <a:fillRect l="-4425" t="-7937" b="-31746"/>
                </a:stretch>
              </a:blipFill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4"/>
              <p:cNvSpPr>
                <a:spLocks noChangeArrowheads="1"/>
              </p:cNvSpPr>
              <p:nvPr/>
            </p:nvSpPr>
            <p:spPr bwMode="auto">
              <a:xfrm>
                <a:off x="3974057" y="4711350"/>
                <a:ext cx="1284570" cy="363997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Times New Roman" pitchFamily="18" charset="0"/>
                  </a:rPr>
                  <a:t>관측자 </a:t>
                </a: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𝜗</m:t>
                    </m:r>
                    <m:r>
                      <a:rPr kumimoji="0" lang="en-US" altLang="ko-KR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′</m:t>
                    </m:r>
                  </m:oMath>
                </a14:m>
                <a:endPara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87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74057" y="4711350"/>
                <a:ext cx="1284570" cy="363997"/>
              </a:xfrm>
              <a:prstGeom prst="rect">
                <a:avLst/>
              </a:prstGeom>
              <a:blipFill>
                <a:blip r:embed="rId11"/>
                <a:stretch>
                  <a:fillRect l="-5213" t="-10000" b="-38333"/>
                </a:stretch>
              </a:blipFill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319753" y="2095575"/>
                <a:ext cx="910569" cy="3952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𝜗</m:t>
                          </m:r>
                        </m:sub>
                      </m:sSub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 </m:t>
                      </m:r>
                      <m:sSub>
                        <m:sSubPr>
                          <m:ctrlP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𝜗</m:t>
                          </m:r>
                          <m:r>
                            <m:rPr>
                              <m:nor/>
                            </m:rPr>
                            <a:rPr kumimoji="0" lang="en-US" altLang="ko-KR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753" y="2095575"/>
                <a:ext cx="910569" cy="395236"/>
              </a:xfrm>
              <a:prstGeom prst="rect">
                <a:avLst/>
              </a:prstGeom>
              <a:blipFill>
                <a:blip r:embed="rId12"/>
                <a:stretch>
                  <a:fillRect l="-7383" r="-2685" b="-107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3972451" y="5430917"/>
                <a:ext cx="2103263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𝑡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𝑡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 </m:t>
                      </m:r>
                    </m:oMath>
                  </m:oMathPara>
                </a14:m>
                <a:endParaRPr kumimoji="0" lang="en-US" altLang="ko-KR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𝑉𝑡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451" y="5430917"/>
                <a:ext cx="2103263" cy="110799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오른쪽 화살표 88"/>
          <p:cNvSpPr/>
          <p:nvPr/>
        </p:nvSpPr>
        <p:spPr>
          <a:xfrm>
            <a:off x="3127289" y="5831467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838200" y="5468028"/>
            <a:ext cx="2146300" cy="12534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0" name="직사각형 89"/>
          <p:cNvSpPr/>
          <p:nvPr/>
        </p:nvSpPr>
        <p:spPr>
          <a:xfrm>
            <a:off x="3768300" y="5468028"/>
            <a:ext cx="2146300" cy="12534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5024082" y="3159692"/>
                <a:ext cx="85343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en-US" altLang="ko-KR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US" altLang="ko-KR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 ∆</m:t>
                      </m:r>
                      <m:r>
                        <a:rPr kumimoji="0" lang="en-US" altLang="ko-KR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US" altLang="ko-KR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082" y="3159692"/>
                <a:ext cx="853439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직선 연결선 7"/>
          <p:cNvCxnSpPr>
            <a:stCxn id="31" idx="4"/>
          </p:cNvCxnSpPr>
          <p:nvPr/>
        </p:nvCxnSpPr>
        <p:spPr>
          <a:xfrm>
            <a:off x="5076169" y="2812066"/>
            <a:ext cx="0" cy="3221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5444227" y="2791946"/>
            <a:ext cx="0" cy="3221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8"/>
              <p:cNvSpPr>
                <a:spLocks noChangeArrowheads="1"/>
              </p:cNvSpPr>
              <p:nvPr/>
            </p:nvSpPr>
            <p:spPr bwMode="auto">
              <a:xfrm>
                <a:off x="1436229" y="3119677"/>
                <a:ext cx="2722625" cy="700289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R" sz="3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바탕" pitchFamily="18" charset="-127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R" sz="3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바탕" pitchFamily="18" charset="-127"/>
                              <a:cs typeface="Times New Roman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altLang="ko-KR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𝜗</m:t>
                          </m:r>
                        </m:sub>
                      </m:sSub>
                      <m:r>
                        <a:rPr kumimoji="1" lang="en-US" altLang="ko-KR" sz="3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바탕" pitchFamily="18" charset="-127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ko-KR" sz="3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바탕" pitchFamily="18" charset="-127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R" sz="3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바탕" pitchFamily="18" charset="-127"/>
                              <a:cs typeface="Times New Roman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altLang="ko-KR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𝜗</m:t>
                          </m:r>
                          <m:r>
                            <m:rPr>
                              <m:nor/>
                            </m:rPr>
                            <a:rPr kumimoji="0" lang="en-US" altLang="ko-KR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b>
                      </m:sSub>
                      <m:r>
                        <a:rPr kumimoji="1" lang="en-US" altLang="ko-KR" sz="3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바탕" pitchFamily="18" charset="-127"/>
                          <a:cs typeface="Times New Roman" pitchFamily="18" charset="0"/>
                        </a:rPr>
                        <m:t>+</m:t>
                      </m:r>
                      <m:r>
                        <a:rPr kumimoji="1" lang="en-US" altLang="ko-KR" sz="3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바탕" pitchFamily="18" charset="-127"/>
                          <a:cs typeface="Times New Roman" pitchFamily="18" charset="0"/>
                        </a:rPr>
                        <m:t>𝑉</m:t>
                      </m:r>
                    </m:oMath>
                  </m:oMathPara>
                </a14:m>
                <a:endParaRPr kumimoji="1" lang="en-US" altLang="ko-KR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itchFamily="50" charset="-127"/>
                  <a:ea typeface="굴림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5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6229" y="3119677"/>
                <a:ext cx="2722625" cy="7002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직사각형 49"/>
          <p:cNvSpPr/>
          <p:nvPr/>
        </p:nvSpPr>
        <p:spPr>
          <a:xfrm>
            <a:off x="1160036" y="4371834"/>
            <a:ext cx="95333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운동 상태가 다른 두 관측자에게 동일한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불변인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속도를 갖는 것 불가</a:t>
            </a:r>
            <a:endParaRPr kumimoji="0" lang="en-US" altLang="ko-KR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직사각형 32"/>
              <p:cNvSpPr/>
              <p:nvPr/>
            </p:nvSpPr>
            <p:spPr>
              <a:xfrm>
                <a:off x="5756365" y="2988969"/>
                <a:ext cx="4073551" cy="8973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바탕" pitchFamily="18" charset="-127"/>
                          <a:cs typeface="Times New Roman" pitchFamily="18" charset="0"/>
                        </a:rPr>
                        <m:t>𝑉</m:t>
                      </m:r>
                      <m:r>
                        <a:rPr kumimoji="1" lang="en-US" altLang="ko-KR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바탕" pitchFamily="18" charset="-127"/>
                          <a:cs typeface="Times New Roman" pitchFamily="18" charset="0"/>
                        </a:rPr>
                        <m:t>≠0 </m:t>
                      </m:r>
                      <m:r>
                        <a:rPr kumimoji="1" lang="ko-KR" altLang="en-US" sz="3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바탕" pitchFamily="18" charset="-127"/>
                          <a:cs typeface="Times New Roman" pitchFamily="18" charset="0"/>
                        </a:rPr>
                        <m:t>이면</m:t>
                      </m:r>
                      <m:r>
                        <a:rPr kumimoji="1" lang="ko-KR" altLang="en-US" sz="3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바탕" pitchFamily="18" charset="-127"/>
                          <a:cs typeface="Times New Roman" pitchFamily="18" charset="0"/>
                        </a:rPr>
                        <m:t>  </m:t>
                      </m:r>
                      <m:sSub>
                        <m:sSubPr>
                          <m:ctrlPr>
                            <a:rPr kumimoji="1" lang="en-US" altLang="ko-KR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바탕" pitchFamily="18" charset="-127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R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바탕" pitchFamily="18" charset="-127"/>
                              <a:cs typeface="Times New Roman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altLang="ko-KR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𝜗</m:t>
                          </m:r>
                        </m:sub>
                      </m:sSub>
                      <m:r>
                        <a:rPr kumimoji="1" lang="en-US" altLang="ko-KR" sz="3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바탕" pitchFamily="18" charset="-127"/>
                          <a:cs typeface="Times New Roman" pitchFamily="18" charset="0"/>
                        </a:rPr>
                        <m:t>≠ </m:t>
                      </m:r>
                      <m:sSub>
                        <m:sSubPr>
                          <m:ctrlPr>
                            <a:rPr kumimoji="1" lang="en-US" altLang="ko-KR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바탕" pitchFamily="18" charset="-127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R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바탕" pitchFamily="18" charset="-127"/>
                              <a:cs typeface="Times New Roman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altLang="ko-KR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𝜗</m:t>
                          </m:r>
                          <m:r>
                            <m:rPr>
                              <m:nor/>
                            </m:rPr>
                            <a:rPr kumimoji="0" lang="en-US" altLang="ko-KR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b>
                      </m:sSub>
                      <m:r>
                        <a:rPr kumimoji="1" lang="en-US" altLang="ko-KR" sz="3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바탕" pitchFamily="18" charset="-127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kumimoji="1" lang="en-US" altLang="ko-K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바탕" pitchFamily="18" charset="-127"/>
                  <a:ea typeface="바탕" pitchFamily="18" charset="-127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직사각형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365" y="2988969"/>
                <a:ext cx="4073551" cy="8973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오른쪽 화살표 50"/>
          <p:cNvSpPr/>
          <p:nvPr/>
        </p:nvSpPr>
        <p:spPr>
          <a:xfrm>
            <a:off x="4838960" y="3164832"/>
            <a:ext cx="522514" cy="479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5051091" y="2207687"/>
            <a:ext cx="148066" cy="14702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5201081" y="2286930"/>
            <a:ext cx="355744" cy="95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4" y="0"/>
              </a:cxn>
            </a:cxnLst>
            <a:rect l="0" t="0" r="r" b="b"/>
            <a:pathLst>
              <a:path w="434" h="1">
                <a:moveTo>
                  <a:pt x="0" y="0"/>
                </a:moveTo>
                <a:lnTo>
                  <a:pt x="434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436229" y="2048482"/>
            <a:ext cx="283633" cy="377840"/>
            <a:chOff x="2348264" y="1044664"/>
            <a:chExt cx="283633" cy="377840"/>
          </a:xfrm>
        </p:grpSpPr>
        <p:sp>
          <p:nvSpPr>
            <p:cNvPr id="36" name="Freeform 20"/>
            <p:cNvSpPr>
              <a:spLocks/>
            </p:cNvSpPr>
            <p:nvPr/>
          </p:nvSpPr>
          <p:spPr bwMode="auto">
            <a:xfrm>
              <a:off x="2348264" y="1177138"/>
              <a:ext cx="135567" cy="73514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90"/>
                </a:cxn>
              </a:cxnLst>
              <a:rect l="0" t="0" r="r" b="b"/>
              <a:pathLst>
                <a:path w="165" h="90">
                  <a:moveTo>
                    <a:pt x="165" y="0"/>
                  </a:moveTo>
                  <a:lnTo>
                    <a:pt x="0" y="90"/>
                  </a:lnTo>
                </a:path>
              </a:pathLst>
            </a:cu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37" name="그룹 36"/>
            <p:cNvGrpSpPr/>
            <p:nvPr/>
          </p:nvGrpSpPr>
          <p:grpSpPr>
            <a:xfrm>
              <a:off x="2365571" y="1044664"/>
              <a:ext cx="266326" cy="377840"/>
              <a:chOff x="1398721" y="3354594"/>
              <a:chExt cx="266326" cy="377840"/>
            </a:xfrm>
          </p:grpSpPr>
          <p:sp>
            <p:nvSpPr>
              <p:cNvPr id="38" name="Oval 24"/>
              <p:cNvSpPr>
                <a:spLocks noChangeArrowheads="1"/>
              </p:cNvSpPr>
              <p:nvPr/>
            </p:nvSpPr>
            <p:spPr bwMode="auto">
              <a:xfrm>
                <a:off x="1435502" y="3354594"/>
                <a:ext cx="147105" cy="147029"/>
              </a:xfrm>
              <a:prstGeom prst="ellips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9" name="Freeform 23"/>
              <p:cNvSpPr>
                <a:spLocks/>
              </p:cNvSpPr>
              <p:nvPr/>
            </p:nvSpPr>
            <p:spPr bwMode="auto">
              <a:xfrm>
                <a:off x="1520827" y="3475612"/>
                <a:ext cx="961" cy="1479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80"/>
                  </a:cxn>
                </a:cxnLst>
                <a:rect l="0" t="0" r="r" b="b"/>
                <a:pathLst>
                  <a:path w="1" h="180">
                    <a:moveTo>
                      <a:pt x="0" y="0"/>
                    </a:moveTo>
                    <a:lnTo>
                      <a:pt x="1" y="180"/>
                    </a:lnTo>
                  </a:path>
                </a:pathLst>
              </a:cu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0" name="Freeform 22"/>
              <p:cNvSpPr>
                <a:spLocks/>
              </p:cNvSpPr>
              <p:nvPr/>
            </p:nvSpPr>
            <p:spPr bwMode="auto">
              <a:xfrm>
                <a:off x="1398721" y="3623595"/>
                <a:ext cx="110569" cy="97383"/>
              </a:xfrm>
              <a:custGeom>
                <a:avLst/>
                <a:gdLst/>
                <a:ahLst/>
                <a:cxnLst>
                  <a:cxn ang="0">
                    <a:pos x="135" y="0"/>
                  </a:cxn>
                  <a:cxn ang="0">
                    <a:pos x="0" y="119"/>
                  </a:cxn>
                </a:cxnLst>
                <a:rect l="0" t="0" r="r" b="b"/>
                <a:pathLst>
                  <a:path w="135" h="119">
                    <a:moveTo>
                      <a:pt x="135" y="0"/>
                    </a:moveTo>
                    <a:lnTo>
                      <a:pt x="0" y="119"/>
                    </a:lnTo>
                  </a:path>
                </a:pathLst>
              </a:cu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1533326" y="3623595"/>
                <a:ext cx="131721" cy="1088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133"/>
                  </a:cxn>
                </a:cxnLst>
                <a:rect l="0" t="0" r="r" b="b"/>
                <a:pathLst>
                  <a:path w="159" h="133">
                    <a:moveTo>
                      <a:pt x="0" y="0"/>
                    </a:moveTo>
                    <a:lnTo>
                      <a:pt x="159" y="133"/>
                    </a:lnTo>
                  </a:path>
                </a:pathLst>
              </a:cu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516981" y="3487068"/>
                <a:ext cx="122107" cy="859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0" y="105"/>
                  </a:cxn>
                </a:cxnLst>
                <a:rect l="0" t="0" r="r" b="b"/>
                <a:pathLst>
                  <a:path w="150" h="105">
                    <a:moveTo>
                      <a:pt x="0" y="0"/>
                    </a:moveTo>
                    <a:lnTo>
                      <a:pt x="150" y="105"/>
                    </a:lnTo>
                  </a:path>
                </a:pathLst>
              </a:cu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grpSp>
        <p:nvGrpSpPr>
          <p:cNvPr id="4" name="그룹 3"/>
          <p:cNvGrpSpPr/>
          <p:nvPr/>
        </p:nvGrpSpPr>
        <p:grpSpPr>
          <a:xfrm>
            <a:off x="3723422" y="2049203"/>
            <a:ext cx="283634" cy="410534"/>
            <a:chOff x="5145574" y="1011970"/>
            <a:chExt cx="283634" cy="410534"/>
          </a:xfrm>
        </p:grpSpPr>
        <p:grpSp>
          <p:nvGrpSpPr>
            <p:cNvPr id="43" name="그룹 42"/>
            <p:cNvGrpSpPr/>
            <p:nvPr/>
          </p:nvGrpSpPr>
          <p:grpSpPr>
            <a:xfrm>
              <a:off x="5145574" y="1011970"/>
              <a:ext cx="283634" cy="410534"/>
              <a:chOff x="3812884" y="3328583"/>
              <a:chExt cx="283634" cy="410534"/>
            </a:xfrm>
          </p:grpSpPr>
          <p:sp>
            <p:nvSpPr>
              <p:cNvPr id="44" name="Oval 16"/>
              <p:cNvSpPr>
                <a:spLocks noChangeArrowheads="1"/>
              </p:cNvSpPr>
              <p:nvPr/>
            </p:nvSpPr>
            <p:spPr bwMode="auto">
              <a:xfrm>
                <a:off x="3884033" y="3328583"/>
                <a:ext cx="148066" cy="147029"/>
              </a:xfrm>
              <a:prstGeom prst="ellips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5" name="Freeform 15"/>
              <p:cNvSpPr>
                <a:spLocks/>
              </p:cNvSpPr>
              <p:nvPr/>
            </p:nvSpPr>
            <p:spPr bwMode="auto">
              <a:xfrm>
                <a:off x="3951336" y="3482295"/>
                <a:ext cx="1923" cy="1479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80"/>
                  </a:cxn>
                </a:cxnLst>
                <a:rect l="0" t="0" r="r" b="b"/>
                <a:pathLst>
                  <a:path w="1" h="180">
                    <a:moveTo>
                      <a:pt x="0" y="0"/>
                    </a:moveTo>
                    <a:lnTo>
                      <a:pt x="1" y="180"/>
                    </a:lnTo>
                  </a:path>
                </a:pathLst>
              </a:cu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6" name="Freeform 14"/>
              <p:cNvSpPr>
                <a:spLocks/>
              </p:cNvSpPr>
              <p:nvPr/>
            </p:nvSpPr>
            <p:spPr bwMode="auto">
              <a:xfrm>
                <a:off x="3830191" y="3630278"/>
                <a:ext cx="109608" cy="97383"/>
              </a:xfrm>
              <a:custGeom>
                <a:avLst/>
                <a:gdLst/>
                <a:ahLst/>
                <a:cxnLst>
                  <a:cxn ang="0">
                    <a:pos x="135" y="0"/>
                  </a:cxn>
                  <a:cxn ang="0">
                    <a:pos x="0" y="119"/>
                  </a:cxn>
                </a:cxnLst>
                <a:rect l="0" t="0" r="r" b="b"/>
                <a:pathLst>
                  <a:path w="135" h="119">
                    <a:moveTo>
                      <a:pt x="135" y="0"/>
                    </a:moveTo>
                    <a:lnTo>
                      <a:pt x="0" y="119"/>
                    </a:lnTo>
                  </a:path>
                </a:pathLst>
              </a:cu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7" name="Freeform 13"/>
              <p:cNvSpPr>
                <a:spLocks/>
              </p:cNvSpPr>
              <p:nvPr/>
            </p:nvSpPr>
            <p:spPr bwMode="auto">
              <a:xfrm>
                <a:off x="3964797" y="3630278"/>
                <a:ext cx="131721" cy="1088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133"/>
                  </a:cxn>
                </a:cxnLst>
                <a:rect l="0" t="0" r="r" b="b"/>
                <a:pathLst>
                  <a:path w="159" h="133">
                    <a:moveTo>
                      <a:pt x="0" y="0"/>
                    </a:moveTo>
                    <a:lnTo>
                      <a:pt x="159" y="133"/>
                    </a:lnTo>
                  </a:path>
                </a:pathLst>
              </a:cu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3812884" y="3493751"/>
                <a:ext cx="136529" cy="73514"/>
              </a:xfrm>
              <a:custGeom>
                <a:avLst/>
                <a:gdLst/>
                <a:ahLst/>
                <a:cxnLst>
                  <a:cxn ang="0">
                    <a:pos x="165" y="0"/>
                  </a:cxn>
                  <a:cxn ang="0">
                    <a:pos x="0" y="90"/>
                  </a:cxn>
                </a:cxnLst>
                <a:rect l="0" t="0" r="r" b="b"/>
                <a:pathLst>
                  <a:path w="165" h="90">
                    <a:moveTo>
                      <a:pt x="165" y="0"/>
                    </a:moveTo>
                    <a:lnTo>
                      <a:pt x="0" y="90"/>
                    </a:lnTo>
                  </a:path>
                </a:pathLst>
              </a:cu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49" name="Freeform 11"/>
            <p:cNvSpPr>
              <a:spLocks/>
            </p:cNvSpPr>
            <p:nvPr/>
          </p:nvSpPr>
          <p:spPr bwMode="auto">
            <a:xfrm>
              <a:off x="5282103" y="1177138"/>
              <a:ext cx="141336" cy="582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71"/>
                </a:cxn>
              </a:cxnLst>
              <a:rect l="0" t="0" r="r" b="b"/>
              <a:pathLst>
                <a:path w="172" h="71">
                  <a:moveTo>
                    <a:pt x="0" y="0"/>
                  </a:moveTo>
                  <a:lnTo>
                    <a:pt x="172" y="71"/>
                  </a:ln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799910" y="2169500"/>
                <a:ext cx="4288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𝜗</m:t>
                          </m:r>
                        </m:sub>
                      </m:sSub>
                    </m:oMath>
                  </m:oMathPara>
                </a14:m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910" y="2169500"/>
                <a:ext cx="428899" cy="369332"/>
              </a:xfrm>
              <a:prstGeom prst="rect">
                <a:avLst/>
              </a:prstGeom>
              <a:blipFill>
                <a:blip r:embed="rId5"/>
                <a:stretch>
                  <a:fillRect l="-11268" r="-1408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/>
              <p:cNvSpPr/>
              <p:nvPr/>
            </p:nvSpPr>
            <p:spPr>
              <a:xfrm>
                <a:off x="4026285" y="2120065"/>
                <a:ext cx="661527" cy="4875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𝜗</m:t>
                          </m:r>
                          <m:r>
                            <m:rPr>
                              <m:nor/>
                            </m:rPr>
                            <a:rPr kumimoji="0" lang="en-US" altLang="ko-KR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5" name="직사각형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285" y="2120065"/>
                <a:ext cx="661527" cy="487569"/>
              </a:xfrm>
              <a:prstGeom prst="rect">
                <a:avLst/>
              </a:prstGeom>
              <a:blipFill>
                <a:blip r:embed="rId6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AutoShape 7"/>
          <p:cNvSpPr>
            <a:spLocks noChangeArrowheads="1"/>
          </p:cNvSpPr>
          <p:nvPr/>
        </p:nvSpPr>
        <p:spPr bwMode="auto">
          <a:xfrm>
            <a:off x="2765924" y="2231758"/>
            <a:ext cx="442276" cy="148938"/>
          </a:xfrm>
          <a:prstGeom prst="rightArrow">
            <a:avLst>
              <a:gd name="adj1" fmla="val 50000"/>
              <a:gd name="adj2" fmla="val 73718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직사각형 54"/>
              <p:cNvSpPr/>
              <p:nvPr/>
            </p:nvSpPr>
            <p:spPr>
              <a:xfrm>
                <a:off x="2724347" y="1794263"/>
                <a:ext cx="54713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𝑉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55" name="직사각형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347" y="1794263"/>
                <a:ext cx="54713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437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9900" y="689611"/>
            <a:ext cx="10515600" cy="888255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ko-KR" altLang="en-US" sz="3600" b="1" dirty="0" smtClean="0"/>
              <a:t>갈릴레오의 상대성 원리</a:t>
            </a:r>
            <a:r>
              <a:rPr lang="en-US" altLang="ko-KR" sz="3600" b="1" dirty="0" smtClean="0"/>
              <a:t>(Principle of Relativity)</a:t>
            </a:r>
            <a:endParaRPr lang="ko-KR" altLang="en-US" sz="3600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8015B-9DB2-457B-A9EB-597EA931DA5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838200" y="1690688"/>
            <a:ext cx="4652436" cy="5030787"/>
            <a:chOff x="5860313" y="904877"/>
            <a:chExt cx="2762857" cy="2878504"/>
          </a:xfrm>
        </p:grpSpPr>
        <p:sp>
          <p:nvSpPr>
            <p:cNvPr id="9" name="정육면체 8"/>
            <p:cNvSpPr/>
            <p:nvPr/>
          </p:nvSpPr>
          <p:spPr>
            <a:xfrm>
              <a:off x="5860313" y="904877"/>
              <a:ext cx="2762857" cy="2878503"/>
            </a:xfrm>
            <a:prstGeom prst="cube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10" name="직선 연결선 9"/>
            <p:cNvCxnSpPr/>
            <p:nvPr/>
          </p:nvCxnSpPr>
          <p:spPr>
            <a:xfrm flipV="1">
              <a:off x="5866723" y="2961178"/>
              <a:ext cx="840051" cy="822203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dash"/>
              <a:miter lim="800000"/>
            </a:ln>
            <a:effectLst/>
          </p:spPr>
        </p:cxnSp>
        <p:cxnSp>
          <p:nvCxnSpPr>
            <p:cNvPr id="11" name="직선 연결선 10"/>
            <p:cNvCxnSpPr/>
            <p:nvPr/>
          </p:nvCxnSpPr>
          <p:spPr>
            <a:xfrm>
              <a:off x="6558586" y="942201"/>
              <a:ext cx="52506" cy="2056301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dash"/>
              <a:miter lim="800000"/>
            </a:ln>
            <a:effectLst/>
          </p:spPr>
        </p:cxnSp>
        <p:cxnSp>
          <p:nvCxnSpPr>
            <p:cNvPr id="12" name="직선 연결선 11"/>
            <p:cNvCxnSpPr/>
            <p:nvPr/>
          </p:nvCxnSpPr>
          <p:spPr>
            <a:xfrm>
              <a:off x="6549255" y="3042458"/>
              <a:ext cx="2047662" cy="0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dash"/>
              <a:miter lim="800000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365517" y="4366963"/>
                <a:ext cx="2968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𝜗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517" y="4366963"/>
                <a:ext cx="296876" cy="369332"/>
              </a:xfrm>
              <a:prstGeom prst="rect">
                <a:avLst/>
              </a:prstGeom>
              <a:blipFill>
                <a:blip r:embed="rId3"/>
                <a:stretch>
                  <a:fillRect l="-16327" r="-14286" b="-98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그림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654" y="4807321"/>
            <a:ext cx="650245" cy="849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393416" y="6112944"/>
                <a:ext cx="2710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𝑉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416" y="6112944"/>
                <a:ext cx="271036" cy="369332"/>
              </a:xfrm>
              <a:prstGeom prst="rect">
                <a:avLst/>
              </a:prstGeom>
              <a:blipFill>
                <a:blip r:embed="rId5"/>
                <a:stretch>
                  <a:fillRect l="-27273" r="-22727" b="-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그룹 31"/>
          <p:cNvGrpSpPr/>
          <p:nvPr/>
        </p:nvGrpSpPr>
        <p:grpSpPr>
          <a:xfrm>
            <a:off x="3278949" y="4383539"/>
            <a:ext cx="601295" cy="1273084"/>
            <a:chOff x="2961697" y="4370839"/>
            <a:chExt cx="601295" cy="1273084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72175" y="4794623"/>
              <a:ext cx="590817" cy="8493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961697" y="4370839"/>
                  <a:ext cx="37029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𝜗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1697" y="4370839"/>
                  <a:ext cx="370294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4754" r="-14754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그룹 20"/>
          <p:cNvGrpSpPr/>
          <p:nvPr/>
        </p:nvGrpSpPr>
        <p:grpSpPr>
          <a:xfrm>
            <a:off x="6610517" y="1690686"/>
            <a:ext cx="4652436" cy="5030787"/>
            <a:chOff x="5860313" y="904877"/>
            <a:chExt cx="2762857" cy="2878504"/>
          </a:xfrm>
        </p:grpSpPr>
        <p:sp>
          <p:nvSpPr>
            <p:cNvPr id="22" name="정육면체 21"/>
            <p:cNvSpPr/>
            <p:nvPr/>
          </p:nvSpPr>
          <p:spPr>
            <a:xfrm>
              <a:off x="5860313" y="904877"/>
              <a:ext cx="2762857" cy="2878503"/>
            </a:xfrm>
            <a:prstGeom prst="cube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23" name="직선 연결선 22"/>
            <p:cNvCxnSpPr/>
            <p:nvPr/>
          </p:nvCxnSpPr>
          <p:spPr>
            <a:xfrm flipV="1">
              <a:off x="5866723" y="2961178"/>
              <a:ext cx="840051" cy="822203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dash"/>
              <a:miter lim="800000"/>
            </a:ln>
            <a:effectLst/>
          </p:spPr>
        </p:cxnSp>
        <p:cxnSp>
          <p:nvCxnSpPr>
            <p:cNvPr id="24" name="직선 연결선 23"/>
            <p:cNvCxnSpPr/>
            <p:nvPr/>
          </p:nvCxnSpPr>
          <p:spPr>
            <a:xfrm>
              <a:off x="6558586" y="942201"/>
              <a:ext cx="52506" cy="2056301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dash"/>
              <a:miter lim="800000"/>
            </a:ln>
            <a:effectLst/>
          </p:spPr>
        </p:cxnSp>
        <p:cxnSp>
          <p:nvCxnSpPr>
            <p:cNvPr id="25" name="직선 연결선 24"/>
            <p:cNvCxnSpPr/>
            <p:nvPr/>
          </p:nvCxnSpPr>
          <p:spPr>
            <a:xfrm>
              <a:off x="6549255" y="3042458"/>
              <a:ext cx="2047662" cy="0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dash"/>
              <a:miter lim="800000"/>
            </a:ln>
            <a:effectLst/>
          </p:spPr>
        </p:cxnSp>
      </p:grpSp>
      <p:pic>
        <p:nvPicPr>
          <p:cNvPr id="27" name="그림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3698" y="4794621"/>
            <a:ext cx="590817" cy="849300"/>
          </a:xfrm>
          <a:prstGeom prst="rect">
            <a:avLst/>
          </a:prstGeom>
        </p:spPr>
      </p:pic>
      <p:grpSp>
        <p:nvGrpSpPr>
          <p:cNvPr id="33" name="그룹 32"/>
          <p:cNvGrpSpPr/>
          <p:nvPr/>
        </p:nvGrpSpPr>
        <p:grpSpPr>
          <a:xfrm>
            <a:off x="8299043" y="4417990"/>
            <a:ext cx="737500" cy="1251331"/>
            <a:chOff x="7653937" y="4392590"/>
            <a:chExt cx="737500" cy="1251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653937" y="4392590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𝜗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3937" y="4392590"/>
                  <a:ext cx="296876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8367" r="-12245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41192" y="4794621"/>
              <a:ext cx="650245" cy="8493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033953" y="6213296"/>
                <a:ext cx="5002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𝑉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953" y="6213296"/>
                <a:ext cx="500265" cy="369332"/>
              </a:xfrm>
              <a:prstGeom prst="rect">
                <a:avLst/>
              </a:prstGeom>
              <a:blipFill>
                <a:blip r:embed="rId9"/>
                <a:stretch>
                  <a:fillRect l="-3659" r="-10976" b="-65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163220" y="4370837"/>
                <a:ext cx="3702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𝜗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220" y="4370837"/>
                <a:ext cx="370294" cy="369332"/>
              </a:xfrm>
              <a:prstGeom prst="rect">
                <a:avLst/>
              </a:prstGeom>
              <a:blipFill>
                <a:blip r:embed="rId10"/>
                <a:stretch>
                  <a:fillRect l="-13115" r="-16393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519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13724 0.0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62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12318 0.007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73100" y="1698625"/>
            <a:ext cx="10515600" cy="9556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b="1" dirty="0" smtClean="0"/>
              <a:t> 상대성 원리</a:t>
            </a:r>
            <a:r>
              <a:rPr lang="en-US" altLang="ko-KR" sz="3200" b="1" dirty="0" smtClean="0"/>
              <a:t>(</a:t>
            </a:r>
            <a:r>
              <a:rPr lang="en-US" altLang="ko-KR" sz="3200" b="1" dirty="0" err="1" smtClean="0"/>
              <a:t>Galilian</a:t>
            </a:r>
            <a:r>
              <a:rPr lang="en-US" altLang="ko-KR" sz="3200" b="1" dirty="0" smtClean="0"/>
              <a:t> Principle of Relativity):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8015B-9DB2-457B-A9EB-597EA931DA5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/>
              <p:cNvSpPr/>
              <p:nvPr/>
            </p:nvSpPr>
            <p:spPr>
              <a:xfrm>
                <a:off x="952500" y="2654300"/>
                <a:ext cx="10134600" cy="3956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lvl="0" indent="-457200" algn="l" defTabSz="914400" rtl="0" eaLnBrk="1" fontAlgn="auto" latinLnBrk="1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ko-KR" alt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자연의 </a:t>
                </a:r>
                <a:r>
                  <a:rPr kumimoji="0" lang="ko-KR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법칙은 임의의 두 관성계에서 동일해야 </a:t>
                </a:r>
                <a:r>
                  <a:rPr kumimoji="0" lang="ko-KR" alt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한다</a:t>
                </a:r>
                <a:endParaRPr kumimoji="0" lang="en-US" altLang="ko-K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  <a:p>
                <a:pPr marL="457200" marR="0" lvl="0" indent="-457200" algn="l" defTabSz="914400" rtl="0" eaLnBrk="1" fontAlgn="auto" latinLnBrk="1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ko-KR" alt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갈릴레오 </a:t>
                </a:r>
                <a:r>
                  <a:rPr kumimoji="0" lang="ko-KR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변환에 대해 물리 법칙의</a:t>
                </a:r>
                <a:r>
                  <a:rPr kumimoji="0" lang="en-US" altLang="ko-K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ko-KR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형태는 유지되어야 </a:t>
                </a:r>
                <a:r>
                  <a:rPr kumimoji="0" lang="ko-KR" alt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한다</a:t>
                </a:r>
                <a:endParaRPr kumimoji="0" lang="en-US" altLang="ko-K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ctr" defTabSz="914400" rtl="0" eaLnBrk="1" fontAlgn="auto" latinLnBrk="1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𝑚</m:t>
                      </m:r>
                      <m:f>
                        <m:fPr>
                          <m:ctrlPr>
                            <a:rPr kumimoji="0" lang="en-US" altLang="ko-KR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altLang="ko-KR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0" lang="en-US" altLang="ko-KR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kumimoji="0" lang="en-US" altLang="ko-KR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altLang="ko-KR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a:rPr kumimoji="0" lang="en-US" altLang="ko-KR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0" lang="en-US" altLang="ko-KR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0" lang="en-US" altLang="ko-KR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en-US" altLang="ko-KR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kumimoji="0" lang="en-US" altLang="ko-KR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altLang="ko-KR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𝐹</m:t>
                          </m:r>
                        </m:e>
                      </m:acc>
                      <m:r>
                        <a:rPr kumimoji="0" lang="en-US" altLang="ko-KR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altLang="ko-KR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⟺ </m:t>
                      </m:r>
                      <m:r>
                        <a:rPr kumimoji="0" lang="en-US" altLang="ko-KR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𝑚</m:t>
                      </m:r>
                      <m:f>
                        <m:fPr>
                          <m:ctrlPr>
                            <a:rPr kumimoji="0" lang="en-US" altLang="ko-K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altLang="ko-KR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0" lang="en-US" altLang="ko-KR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kumimoji="0" lang="en-US" altLang="ko-KR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altLang="ko-KR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</m:acc>
                          <m:r>
                            <a:rPr kumimoji="0" lang="en-US" altLang="ko-KR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num>
                        <m:den>
                          <m:r>
                            <a:rPr kumimoji="0" lang="en-US" altLang="ko-K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0" lang="en-US" altLang="ko-KR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0" lang="en-US" altLang="ko-KR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  <m:r>
                                <a:rPr kumimoji="0" lang="en-US" altLang="ko-KR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en-US" altLang="ko-KR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altLang="ko-KR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kumimoji="0" lang="en-US" altLang="ko-KR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altLang="ko-KR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𝐹</m:t>
                              </m:r>
                            </m:e>
                          </m:acc>
                        </m:e>
                        <m:sup>
                          <m:r>
                            <a:rPr kumimoji="0" lang="en-US" altLang="ko-KR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altLang="ko-KR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altLang="ko-KR" sz="2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ctr" defTabSz="914400" rtl="0" eaLnBrk="1" fontAlgn="auto" latinLnBrk="1" hangingPunct="1">
                  <a:lnSpc>
                    <a:spcPct val="15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0" lang="en-US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  <m:f>
                          <m:fPr>
                            <m:ctrlPr>
                              <a:rPr kumimoji="0" lang="en-US" altLang="ko-KR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US" altLang="ko-KR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ko-KR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kumimoji="0" lang="en-US" altLang="ko-KR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0" lang="en-US" altLang="ko-KR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ko-KR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0" lang="en-US" altLang="ko-KR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p>
                            </m:sSup>
                          </m:num>
                          <m:den>
                            <m:r>
                              <a:rPr kumimoji="0" lang="en-US" altLang="ko-KR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kumimoji="0" lang="en-US" altLang="ko-KR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ko-KR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kumimoji="0" lang="en-US" altLang="ko-KR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kumimoji="0" lang="en-US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sSup>
                          <m:sSupPr>
                            <m:ctrlPr>
                              <a:rPr kumimoji="0" lang="en-US" altLang="ko-KR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e>
                          <m:sup>
                            <m:r>
                              <a:rPr kumimoji="0" lang="en-US" altLang="ko-KR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p>
                        </m:sSup>
                        <m:r>
                          <a:rPr kumimoji="0" lang="en-US" altLang="ko-KR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altLang="ko-KR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⇔ </m:t>
                        </m:r>
                        <m:r>
                          <a:rPr kumimoji="0" lang="en-US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  <m:f>
                          <m:fPr>
                            <m:ctrlPr>
                              <a:rPr kumimoji="0" lang="en-US" altLang="ko-KR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US" altLang="ko-KR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ko-KR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kumimoji="0" lang="en-US" altLang="ko-KR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0" lang="en-US" altLang="ko-KR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ko-KR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en-US" altLang="ko-KR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′</m:t>
                                </m:r>
                              </m:e>
                              <m:sup>
                                <m:r>
                                  <a:rPr kumimoji="0" lang="en-US" altLang="ko-KR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p>
                            </m:sSup>
                          </m:num>
                          <m:den>
                            <m:r>
                              <a:rPr kumimoji="0" lang="en-US" altLang="ko-KR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kumimoji="0" lang="en-US" altLang="ko-KR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ko-KR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n-US" altLang="ko-KR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′</m:t>
                                </m:r>
                              </m:e>
                              <m:sup>
                                <m:r>
                                  <a:rPr kumimoji="0" lang="en-US" altLang="ko-KR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kumimoji="0" lang="en-US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sSup>
                          <m:sSupPr>
                            <m:ctrlPr>
                              <a:rPr kumimoji="0" lang="en-US" altLang="ko-KR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  <m:r>
                              <a:rPr kumimoji="0" lang="en-US" altLang="ko-KR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e>
                          <m:sup>
                            <m:r>
                              <a:rPr kumimoji="0" lang="en-US" altLang="ko-KR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ko-KR" alt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</a:t>
                </a:r>
                <a:endParaRPr kumimoji="0" lang="ko-KR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5" name="직사각형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" y="2654300"/>
                <a:ext cx="10134600" cy="3956532"/>
              </a:xfrm>
              <a:prstGeom prst="rect">
                <a:avLst/>
              </a:prstGeom>
              <a:blipFill>
                <a:blip r:embed="rId2"/>
                <a:stretch>
                  <a:fillRect l="-1443" r="-3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11617" y="4289881"/>
                <a:ext cx="34451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𝜗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617" y="4289881"/>
                <a:ext cx="344518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438341" y="4289881"/>
                <a:ext cx="42960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𝜗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341" y="4289881"/>
                <a:ext cx="42960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58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519250"/>
            <a:ext cx="9740900" cy="1325563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ko-KR" altLang="en-US" sz="5400" b="1" dirty="0" smtClean="0"/>
              <a:t>요약</a:t>
            </a:r>
            <a:endParaRPr lang="en-US" sz="54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2025788"/>
            <a:ext cx="10198100" cy="414958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ko-KR" altLang="en-US" sz="3200" dirty="0" smtClean="0"/>
              <a:t>시공간 도표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세계선 등 시공간 기본 개념 학습</a:t>
            </a:r>
            <a:endParaRPr lang="en-US" altLang="ko-KR" sz="3200" dirty="0" smtClean="0"/>
          </a:p>
          <a:p>
            <a:pPr>
              <a:lnSpc>
                <a:spcPct val="150000"/>
              </a:lnSpc>
            </a:pPr>
            <a:r>
              <a:rPr lang="ko-KR" altLang="en-US" sz="3200" dirty="0" smtClean="0"/>
              <a:t>절대 시공간의 개념</a:t>
            </a:r>
            <a:endParaRPr lang="en-US" altLang="ko-KR" sz="3200" dirty="0" smtClean="0"/>
          </a:p>
          <a:p>
            <a:pPr>
              <a:lnSpc>
                <a:spcPct val="150000"/>
              </a:lnSpc>
            </a:pPr>
            <a:r>
              <a:rPr lang="ko-KR" altLang="en-US" sz="3200" dirty="0" smtClean="0"/>
              <a:t>관성계와 갈릴레오의 상대성 원리 고찰</a:t>
            </a:r>
            <a:endParaRPr lang="en-US" altLang="ko-KR" sz="3200" dirty="0" smtClean="0"/>
          </a:p>
          <a:p>
            <a:pPr>
              <a:lnSpc>
                <a:spcPct val="150000"/>
              </a:lnSpc>
            </a:pPr>
            <a:r>
              <a:rPr lang="ko-KR" altLang="en-US" sz="3200" b="1" dirty="0" smtClean="0">
                <a:solidFill>
                  <a:srgbClr val="FF0000"/>
                </a:solidFill>
              </a:rPr>
              <a:t>절대 시공간에서의 속도의 합 법칙 </a:t>
            </a:r>
            <a:endParaRPr lang="en-US" altLang="ko-KR" sz="3200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3200" b="1" dirty="0" smtClean="0">
                <a:solidFill>
                  <a:srgbClr val="FF0000"/>
                </a:solidFill>
              </a:rPr>
              <a:t>상대 운동이 있는 두 관측자에 대해 불변인 속도는 있을 수 없음</a:t>
            </a:r>
            <a:endParaRPr lang="en-US" altLang="ko-KR" sz="3200" b="1" dirty="0" smtClean="0">
              <a:solidFill>
                <a:srgbClr val="FF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1493A-9063-49C3-A169-18B8C0934BE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96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5350" y="25939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6600" b="1" dirty="0" smtClean="0"/>
              <a:t>Back-up Slides</a:t>
            </a:r>
            <a:endParaRPr lang="ko-KR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6573174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8000" y="334626"/>
            <a:ext cx="8229600" cy="623257"/>
          </a:xfrm>
        </p:spPr>
        <p:txBody>
          <a:bodyPr>
            <a:noAutofit/>
          </a:bodyPr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ko-KR" altLang="en-US" sz="3600" b="1" dirty="0" smtClean="0"/>
              <a:t>시간의 흐름</a:t>
            </a:r>
            <a:endParaRPr lang="ko-KR" altLang="en-US" sz="3600" b="1" dirty="0"/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889001" y="869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822" name="Freeform 30"/>
          <p:cNvSpPr>
            <a:spLocks/>
          </p:cNvSpPr>
          <p:nvPr/>
        </p:nvSpPr>
        <p:spPr bwMode="auto">
          <a:xfrm>
            <a:off x="1363313" y="2606476"/>
            <a:ext cx="1492" cy="53784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847"/>
              </a:cxn>
            </a:cxnLst>
            <a:rect l="0" t="0" r="r" b="b"/>
            <a:pathLst>
              <a:path w="3" h="847">
                <a:moveTo>
                  <a:pt x="0" y="0"/>
                </a:moveTo>
                <a:lnTo>
                  <a:pt x="3" y="84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821" name="Freeform 29"/>
          <p:cNvSpPr>
            <a:spLocks/>
          </p:cNvSpPr>
          <p:nvPr/>
        </p:nvSpPr>
        <p:spPr bwMode="auto">
          <a:xfrm>
            <a:off x="1355105" y="3145062"/>
            <a:ext cx="1689973" cy="8890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2661" y="0"/>
              </a:cxn>
            </a:cxnLst>
            <a:rect l="0" t="0" r="r" b="b"/>
            <a:pathLst>
              <a:path w="2661" h="15">
                <a:moveTo>
                  <a:pt x="0" y="15"/>
                </a:moveTo>
                <a:lnTo>
                  <a:pt x="2661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597596" y="2829467"/>
            <a:ext cx="220853" cy="319299"/>
            <a:chOff x="1936605" y="4116030"/>
            <a:chExt cx="220853" cy="319299"/>
          </a:xfrm>
        </p:grpSpPr>
        <p:sp>
          <p:nvSpPr>
            <p:cNvPr id="33820" name="Oval 28"/>
            <p:cNvSpPr>
              <a:spLocks noChangeArrowheads="1"/>
            </p:cNvSpPr>
            <p:nvPr/>
          </p:nvSpPr>
          <p:spPr bwMode="auto">
            <a:xfrm>
              <a:off x="1992564" y="4116030"/>
              <a:ext cx="114903" cy="114829"/>
            </a:xfrm>
            <a:prstGeom prst="ellips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819" name="Freeform 27"/>
            <p:cNvSpPr>
              <a:spLocks/>
            </p:cNvSpPr>
            <p:nvPr/>
          </p:nvSpPr>
          <p:spPr bwMode="auto">
            <a:xfrm>
              <a:off x="2044793" y="4236045"/>
              <a:ext cx="746" cy="1148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80"/>
                </a:cxn>
              </a:cxnLst>
              <a:rect l="0" t="0" r="r" b="b"/>
              <a:pathLst>
                <a:path w="1" h="180">
                  <a:moveTo>
                    <a:pt x="0" y="0"/>
                  </a:moveTo>
                  <a:lnTo>
                    <a:pt x="1" y="180"/>
                  </a:lnTo>
                </a:path>
              </a:pathLst>
            </a:cu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818" name="Freeform 26"/>
            <p:cNvSpPr>
              <a:spLocks/>
            </p:cNvSpPr>
            <p:nvPr/>
          </p:nvSpPr>
          <p:spPr bwMode="auto">
            <a:xfrm>
              <a:off x="1950035" y="4350874"/>
              <a:ext cx="85804" cy="75565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119"/>
                </a:cxn>
              </a:cxnLst>
              <a:rect l="0" t="0" r="r" b="b"/>
              <a:pathLst>
                <a:path w="135" h="119">
                  <a:moveTo>
                    <a:pt x="135" y="0"/>
                  </a:moveTo>
                  <a:lnTo>
                    <a:pt x="0" y="119"/>
                  </a:lnTo>
                </a:path>
              </a:pathLst>
            </a:cu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817" name="Freeform 25"/>
            <p:cNvSpPr>
              <a:spLocks/>
            </p:cNvSpPr>
            <p:nvPr/>
          </p:nvSpPr>
          <p:spPr bwMode="auto">
            <a:xfrm>
              <a:off x="2055985" y="4350874"/>
              <a:ext cx="101473" cy="844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133"/>
                </a:cxn>
              </a:cxnLst>
              <a:rect l="0" t="0" r="r" b="b"/>
              <a:pathLst>
                <a:path w="159" h="133">
                  <a:moveTo>
                    <a:pt x="0" y="0"/>
                  </a:moveTo>
                  <a:lnTo>
                    <a:pt x="159" y="133"/>
                  </a:lnTo>
                </a:path>
              </a:pathLst>
            </a:cu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816" name="Freeform 24"/>
            <p:cNvSpPr>
              <a:spLocks/>
            </p:cNvSpPr>
            <p:nvPr/>
          </p:nvSpPr>
          <p:spPr bwMode="auto">
            <a:xfrm>
              <a:off x="1936605" y="4244935"/>
              <a:ext cx="106696" cy="57044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90"/>
                </a:cxn>
              </a:cxnLst>
              <a:rect l="0" t="0" r="r" b="b"/>
              <a:pathLst>
                <a:path w="165" h="90">
                  <a:moveTo>
                    <a:pt x="165" y="0"/>
                  </a:moveTo>
                  <a:lnTo>
                    <a:pt x="0" y="90"/>
                  </a:lnTo>
                </a:path>
              </a:pathLst>
            </a:cu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815" name="Freeform 23"/>
            <p:cNvSpPr>
              <a:spLocks/>
            </p:cNvSpPr>
            <p:nvPr/>
          </p:nvSpPr>
          <p:spPr bwMode="auto">
            <a:xfrm>
              <a:off x="2043301" y="4244935"/>
              <a:ext cx="94012" cy="66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105"/>
                </a:cxn>
              </a:cxnLst>
              <a:rect l="0" t="0" r="r" b="b"/>
              <a:pathLst>
                <a:path w="150" h="105">
                  <a:moveTo>
                    <a:pt x="0" y="0"/>
                  </a:moveTo>
                  <a:lnTo>
                    <a:pt x="150" y="105"/>
                  </a:lnTo>
                </a:path>
              </a:pathLst>
            </a:cu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2391473" y="2720564"/>
            <a:ext cx="341725" cy="343747"/>
          </a:xfrm>
          <a:prstGeom prst="flowChartConnector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797" name="Freeform 5"/>
          <p:cNvSpPr>
            <a:spLocks/>
          </p:cNvSpPr>
          <p:nvPr/>
        </p:nvSpPr>
        <p:spPr bwMode="auto">
          <a:xfrm>
            <a:off x="2549651" y="2833911"/>
            <a:ext cx="171609" cy="67416"/>
          </a:xfrm>
          <a:custGeom>
            <a:avLst/>
            <a:gdLst/>
            <a:ahLst/>
            <a:cxnLst>
              <a:cxn ang="0">
                <a:pos x="0" y="106"/>
              </a:cxn>
              <a:cxn ang="0">
                <a:pos x="270" y="0"/>
              </a:cxn>
            </a:cxnLst>
            <a:rect l="0" t="0" r="r" b="b"/>
            <a:pathLst>
              <a:path w="270" h="106">
                <a:moveTo>
                  <a:pt x="0" y="106"/>
                </a:moveTo>
                <a:lnTo>
                  <a:pt x="270" y="0"/>
                </a:lnTo>
              </a:path>
            </a:pathLst>
          </a:cu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727229" y="2802796"/>
            <a:ext cx="415592" cy="343006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Times New Roman" pitchFamily="18" charset="0"/>
              </a:rPr>
              <a:t>∆t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190972" y="3220627"/>
                <a:ext cx="12146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관측자 </a:t>
                </a:r>
                <a14:m>
                  <m:oMath xmlns:m="http://schemas.openxmlformats.org/officeDocument/2006/math">
                    <m:r>
                      <a:rPr kumimoji="0" lang="ko-KR" alt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𝜗</m:t>
                    </m:r>
                  </m:oMath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972" y="3220627"/>
                <a:ext cx="1214663" cy="400110"/>
              </a:xfrm>
              <a:prstGeom prst="rect">
                <a:avLst/>
              </a:prstGeom>
              <a:blipFill>
                <a:blip r:embed="rId3"/>
                <a:stretch>
                  <a:fillRect l="-5000" t="-7576" b="-257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813" name="Oval 21"/>
          <p:cNvSpPr>
            <a:spLocks noChangeArrowheads="1"/>
          </p:cNvSpPr>
          <p:nvPr/>
        </p:nvSpPr>
        <p:spPr bwMode="auto">
          <a:xfrm>
            <a:off x="5935153" y="2696335"/>
            <a:ext cx="114157" cy="114829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812" name="Freeform 20"/>
          <p:cNvSpPr>
            <a:spLocks/>
          </p:cNvSpPr>
          <p:nvPr/>
        </p:nvSpPr>
        <p:spPr bwMode="auto">
          <a:xfrm>
            <a:off x="5987381" y="2816350"/>
            <a:ext cx="746" cy="11482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180"/>
              </a:cxn>
            </a:cxnLst>
            <a:rect l="0" t="0" r="r" b="b"/>
            <a:pathLst>
              <a:path w="1" h="180">
                <a:moveTo>
                  <a:pt x="0" y="0"/>
                </a:moveTo>
                <a:lnTo>
                  <a:pt x="1" y="180"/>
                </a:lnTo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811" name="Freeform 19"/>
          <p:cNvSpPr>
            <a:spLocks/>
          </p:cNvSpPr>
          <p:nvPr/>
        </p:nvSpPr>
        <p:spPr bwMode="auto">
          <a:xfrm>
            <a:off x="5892623" y="2931180"/>
            <a:ext cx="85058" cy="75565"/>
          </a:xfrm>
          <a:custGeom>
            <a:avLst/>
            <a:gdLst/>
            <a:ahLst/>
            <a:cxnLst>
              <a:cxn ang="0">
                <a:pos x="135" y="0"/>
              </a:cxn>
              <a:cxn ang="0">
                <a:pos x="0" y="119"/>
              </a:cxn>
            </a:cxnLst>
            <a:rect l="0" t="0" r="r" b="b"/>
            <a:pathLst>
              <a:path w="135" h="119">
                <a:moveTo>
                  <a:pt x="135" y="0"/>
                </a:moveTo>
                <a:lnTo>
                  <a:pt x="0" y="119"/>
                </a:lnTo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810" name="Freeform 18"/>
          <p:cNvSpPr>
            <a:spLocks/>
          </p:cNvSpPr>
          <p:nvPr/>
        </p:nvSpPr>
        <p:spPr bwMode="auto">
          <a:xfrm>
            <a:off x="5997081" y="2931180"/>
            <a:ext cx="102219" cy="8445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9" y="133"/>
              </a:cxn>
            </a:cxnLst>
            <a:rect l="0" t="0" r="r" b="b"/>
            <a:pathLst>
              <a:path w="159" h="133">
                <a:moveTo>
                  <a:pt x="0" y="0"/>
                </a:moveTo>
                <a:lnTo>
                  <a:pt x="159" y="133"/>
                </a:lnTo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809" name="Freeform 17"/>
          <p:cNvSpPr>
            <a:spLocks/>
          </p:cNvSpPr>
          <p:nvPr/>
        </p:nvSpPr>
        <p:spPr bwMode="auto">
          <a:xfrm>
            <a:off x="5879939" y="2825239"/>
            <a:ext cx="105204" cy="57044"/>
          </a:xfrm>
          <a:custGeom>
            <a:avLst/>
            <a:gdLst/>
            <a:ahLst/>
            <a:cxnLst>
              <a:cxn ang="0">
                <a:pos x="165" y="0"/>
              </a:cxn>
              <a:cxn ang="0">
                <a:pos x="0" y="90"/>
              </a:cxn>
            </a:cxnLst>
            <a:rect l="0" t="0" r="r" b="b"/>
            <a:pathLst>
              <a:path w="165" h="90">
                <a:moveTo>
                  <a:pt x="165" y="0"/>
                </a:moveTo>
                <a:lnTo>
                  <a:pt x="0" y="90"/>
                </a:lnTo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808" name="Freeform 16"/>
          <p:cNvSpPr>
            <a:spLocks/>
          </p:cNvSpPr>
          <p:nvPr/>
        </p:nvSpPr>
        <p:spPr bwMode="auto">
          <a:xfrm flipV="1">
            <a:off x="5977681" y="2389260"/>
            <a:ext cx="1191935" cy="45042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2" y="71"/>
              </a:cxn>
            </a:cxnLst>
            <a:rect l="0" t="0" r="r" b="b"/>
            <a:pathLst>
              <a:path w="172" h="71">
                <a:moveTo>
                  <a:pt x="0" y="0"/>
                </a:moveTo>
                <a:lnTo>
                  <a:pt x="172" y="71"/>
                </a:lnTo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806" name="AutoShape 14"/>
          <p:cNvSpPr>
            <a:spLocks noChangeArrowheads="1"/>
          </p:cNvSpPr>
          <p:nvPr/>
        </p:nvSpPr>
        <p:spPr bwMode="auto">
          <a:xfrm>
            <a:off x="5711178" y="1493593"/>
            <a:ext cx="3200876" cy="1600200"/>
          </a:xfrm>
          <a:prstGeom prst="homePlate">
            <a:avLst>
              <a:gd name="adj" fmla="val 49653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5904190" y="1649678"/>
            <a:ext cx="341725" cy="343747"/>
          </a:xfrm>
          <a:prstGeom prst="flowChartConnector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799" name="Freeform 7"/>
          <p:cNvSpPr>
            <a:spLocks/>
          </p:cNvSpPr>
          <p:nvPr/>
        </p:nvSpPr>
        <p:spPr bwMode="auto">
          <a:xfrm>
            <a:off x="6062368" y="1687460"/>
            <a:ext cx="123857" cy="142981"/>
          </a:xfrm>
          <a:custGeom>
            <a:avLst/>
            <a:gdLst/>
            <a:ahLst/>
            <a:cxnLst>
              <a:cxn ang="0">
                <a:pos x="0" y="225"/>
              </a:cxn>
              <a:cxn ang="0">
                <a:pos x="195" y="0"/>
              </a:cxn>
            </a:cxnLst>
            <a:rect l="0" t="0" r="r" b="b"/>
            <a:pathLst>
              <a:path w="195" h="225">
                <a:moveTo>
                  <a:pt x="0" y="225"/>
                </a:moveTo>
                <a:lnTo>
                  <a:pt x="195" y="0"/>
                </a:lnTo>
              </a:path>
            </a:pathLst>
          </a:cu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766126" y="1873801"/>
            <a:ext cx="342471" cy="34374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Times New Roman" pitchFamily="18" charset="0"/>
              </a:rPr>
              <a:t>V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246660" y="1764506"/>
            <a:ext cx="476774" cy="343006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Times New Roman" pitchFamily="18" charset="0"/>
              </a:rPr>
              <a:t>∆t'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118700" y="2715616"/>
                <a:ext cx="13051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관측자 </a:t>
                </a:r>
                <a14:m>
                  <m:oMath xmlns:m="http://schemas.openxmlformats.org/officeDocument/2006/math">
                    <m:r>
                      <a:rPr kumimoji="0" lang="ko-KR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𝜗</m:t>
                    </m:r>
                    <m:r>
                      <a:rPr kumimoji="0" lang="en-US" altLang="ko-KR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′</m:t>
                    </m:r>
                  </m:oMath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700" y="2715616"/>
                <a:ext cx="1305103" cy="400110"/>
              </a:xfrm>
              <a:prstGeom prst="rect">
                <a:avLst/>
              </a:prstGeom>
              <a:blipFill>
                <a:blip r:embed="rId4"/>
                <a:stretch>
                  <a:fillRect l="-5140" t="-7576" b="-257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오른쪽 화살표 8"/>
          <p:cNvSpPr/>
          <p:nvPr/>
        </p:nvSpPr>
        <p:spPr>
          <a:xfrm>
            <a:off x="4717309" y="2179607"/>
            <a:ext cx="532556" cy="3221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/>
              <p:cNvSpPr txBox="1"/>
              <p:nvPr/>
            </p:nvSpPr>
            <p:spPr>
              <a:xfrm>
                <a:off x="1420397" y="4956373"/>
                <a:ext cx="197047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en-US" altLang="ko-KR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𝒕</m:t>
                      </m:r>
                      <m:r>
                        <a:rPr kumimoji="0" lang="en-US" altLang="ko-KR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=∆</m:t>
                      </m:r>
                      <m:r>
                        <a:rPr kumimoji="0" lang="en-US" altLang="ko-KR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𝒕</m:t>
                      </m:r>
                      <m:r>
                        <a:rPr kumimoji="0" lang="en-US" altLang="ko-KR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′  ?</m:t>
                      </m:r>
                    </m:oMath>
                  </m:oMathPara>
                </a14:m>
                <a:endParaRPr kumimoji="0" lang="ko-KR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68" name="TextBox 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397" y="4956373"/>
                <a:ext cx="1970476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폭발 1 5"/>
          <p:cNvSpPr/>
          <p:nvPr/>
        </p:nvSpPr>
        <p:spPr>
          <a:xfrm>
            <a:off x="7166360" y="1918898"/>
            <a:ext cx="409623" cy="309290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5" name="Freeform 18"/>
          <p:cNvSpPr>
            <a:spLocks/>
          </p:cNvSpPr>
          <p:nvPr/>
        </p:nvSpPr>
        <p:spPr bwMode="auto">
          <a:xfrm flipV="1">
            <a:off x="7152674" y="2241775"/>
            <a:ext cx="130182" cy="17110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9" y="133"/>
              </a:cxn>
            </a:cxnLst>
            <a:rect l="0" t="0" r="r" b="b"/>
            <a:pathLst>
              <a:path w="159" h="133">
                <a:moveTo>
                  <a:pt x="0" y="0"/>
                </a:moveTo>
                <a:lnTo>
                  <a:pt x="159" y="133"/>
                </a:lnTo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7" name="Freeform 18"/>
          <p:cNvSpPr>
            <a:spLocks/>
          </p:cNvSpPr>
          <p:nvPr/>
        </p:nvSpPr>
        <p:spPr bwMode="auto">
          <a:xfrm flipH="1">
            <a:off x="7138310" y="2179607"/>
            <a:ext cx="68644" cy="21150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9" y="133"/>
              </a:cxn>
            </a:cxnLst>
            <a:rect l="0" t="0" r="r" b="b"/>
            <a:pathLst>
              <a:path w="159" h="133">
                <a:moveTo>
                  <a:pt x="0" y="0"/>
                </a:moveTo>
                <a:lnTo>
                  <a:pt x="159" y="133"/>
                </a:lnTo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5537574" y="4447372"/>
            <a:ext cx="4355725" cy="14519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직사각형 40"/>
              <p:cNvSpPr/>
              <p:nvPr/>
            </p:nvSpPr>
            <p:spPr>
              <a:xfrm>
                <a:off x="5877348" y="4705401"/>
                <a:ext cx="3774652" cy="895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∆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𝑉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/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∆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′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+mn-ea"/>
                    <a:cs typeface="+mn-cs"/>
                  </a:rPr>
                  <a:t>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직사각형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348" y="4705401"/>
                <a:ext cx="3774652" cy="8955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직사각형 6"/>
              <p:cNvSpPr/>
              <p:nvPr/>
            </p:nvSpPr>
            <p:spPr>
              <a:xfrm>
                <a:off x="6268816" y="6021039"/>
                <a:ext cx="2991716" cy="616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altLang="ko-KR" sz="2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𝑐</m:t>
                    </m:r>
                    <m:r>
                      <a:rPr kumimoji="0" lang="en-US" altLang="ko-KR" sz="2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=300,000 </m:t>
                    </m:r>
                    <m:r>
                      <m:rPr>
                        <m:sty m:val="p"/>
                      </m:rPr>
                      <a:rPr kumimoji="0" lang="en-US" altLang="ko-KR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km</m:t>
                    </m:r>
                    <m:r>
                      <a:rPr kumimoji="0" lang="en-US" altLang="ko-KR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/</m:t>
                    </m:r>
                    <m:r>
                      <m:rPr>
                        <m:sty m:val="p"/>
                      </m:rPr>
                      <a:rPr kumimoji="0" lang="en-US" altLang="ko-KR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s</m:t>
                    </m:r>
                  </m:oMath>
                </a14:m>
                <a:r>
                  <a:rPr kumimoji="0" lang="en-US" altLang="ko-KR" sz="2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)</a:t>
                </a:r>
                <a:endParaRPr kumimoji="0" lang="en-US" altLang="ko-KR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7" name="직사각형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816" y="6021039"/>
                <a:ext cx="2991716" cy="616259"/>
              </a:xfrm>
              <a:prstGeom prst="rect">
                <a:avLst/>
              </a:prstGeom>
              <a:blipFill>
                <a:blip r:embed="rId7"/>
                <a:stretch>
                  <a:fillRect l="-3666" r="-2444" b="-237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945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3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/>
      <p:bldP spid="6" grpId="0" animBg="1"/>
      <p:bldP spid="6" grpId="1" animBg="1"/>
      <p:bldP spid="6" grpId="2" animBg="1"/>
      <p:bldP spid="6" grpId="3" animBg="1"/>
      <p:bldP spid="38" grpId="0" animBg="1"/>
      <p:bldP spid="41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9817" y="1330186"/>
            <a:ext cx="4492625" cy="296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48329" y="3994482"/>
            <a:ext cx="352425" cy="2667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1" y="5392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ko-K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524001" y="9011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ko-K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524001" y="5392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ko-K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7528" y="4365104"/>
            <a:ext cx="1771650" cy="2667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524001" y="5392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ko-K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1524001" y="5392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ko-K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1524001" y="5392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ko-K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1524001" y="5392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ko-K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7568" y="4941168"/>
            <a:ext cx="3143250" cy="266700"/>
          </a:xfrm>
          <a:prstGeom prst="rect">
            <a:avLst/>
          </a:prstGeom>
          <a:noFill/>
        </p:spPr>
      </p:pic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1524001" y="5392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ko-K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762" y="5373216"/>
            <a:ext cx="3305175" cy="419100"/>
          </a:xfrm>
          <a:prstGeom prst="rect">
            <a:avLst/>
          </a:prstGeom>
          <a:noFill/>
        </p:spPr>
      </p:pic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1524001" y="6916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ko-K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7569" y="5877272"/>
            <a:ext cx="2886075" cy="419100"/>
          </a:xfrm>
          <a:prstGeom prst="rect">
            <a:avLst/>
          </a:prstGeom>
          <a:noFill/>
        </p:spPr>
      </p:pic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1524001" y="6916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ko-K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7568" y="6438900"/>
            <a:ext cx="1428750" cy="419100"/>
          </a:xfrm>
          <a:prstGeom prst="rect">
            <a:avLst/>
          </a:prstGeom>
          <a:noFill/>
        </p:spPr>
      </p:pic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1524001" y="6916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ko-K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1624" y="1196752"/>
            <a:ext cx="1638300" cy="628650"/>
          </a:xfrm>
          <a:prstGeom prst="rect">
            <a:avLst/>
          </a:prstGeom>
          <a:noFill/>
        </p:spPr>
      </p:pic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1524001" y="9011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ko-K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1524001" y="5487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ko-K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068" name="Rectangle 4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34115" y="5949280"/>
            <a:ext cx="1123950" cy="419100"/>
          </a:xfrm>
          <a:prstGeom prst="rect">
            <a:avLst/>
          </a:prstGeom>
          <a:noFill/>
        </p:spPr>
      </p:pic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1524001" y="6916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ko-K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367808" y="3728066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70" name="Picture 4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25148" y="5949280"/>
            <a:ext cx="2219325" cy="419100"/>
          </a:xfrm>
          <a:prstGeom prst="rect">
            <a:avLst/>
          </a:prstGeom>
          <a:noFill/>
        </p:spPr>
      </p:pic>
      <p:sp>
        <p:nvSpPr>
          <p:cNvPr id="1072" name="Rectangle 48"/>
          <p:cNvSpPr>
            <a:spLocks noChangeArrowheads="1"/>
          </p:cNvSpPr>
          <p:nvPr/>
        </p:nvSpPr>
        <p:spPr bwMode="auto">
          <a:xfrm>
            <a:off x="1524001" y="6916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ko-K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074" name="Rectangle 50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75" name="Rectangle 51"/>
          <p:cNvSpPr>
            <a:spLocks noChangeArrowheads="1"/>
          </p:cNvSpPr>
          <p:nvPr/>
        </p:nvSpPr>
        <p:spPr bwMode="auto">
          <a:xfrm>
            <a:off x="1524001" y="9011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ko-K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cxnSp>
        <p:nvCxnSpPr>
          <p:cNvPr id="4" name="직선 화살표 연결선 3"/>
          <p:cNvCxnSpPr/>
          <p:nvPr/>
        </p:nvCxnSpPr>
        <p:spPr>
          <a:xfrm flipV="1">
            <a:off x="4583832" y="4261182"/>
            <a:ext cx="0" cy="607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구부러진 연결선 7"/>
          <p:cNvCxnSpPr/>
          <p:nvPr/>
        </p:nvCxnSpPr>
        <p:spPr>
          <a:xfrm rot="16200000" flipV="1">
            <a:off x="4591055" y="4361037"/>
            <a:ext cx="1015705" cy="100865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구부러진 연결선 11"/>
          <p:cNvCxnSpPr/>
          <p:nvPr/>
        </p:nvCxnSpPr>
        <p:spPr>
          <a:xfrm rot="16200000" flipV="1">
            <a:off x="4202314" y="4935253"/>
            <a:ext cx="1440160" cy="565317"/>
          </a:xfrm>
          <a:prstGeom prst="curvedConnector3">
            <a:avLst>
              <a:gd name="adj1" fmla="val 8919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구부러진 연결선 14"/>
          <p:cNvCxnSpPr/>
          <p:nvPr/>
        </p:nvCxnSpPr>
        <p:spPr>
          <a:xfrm flipV="1">
            <a:off x="3779194" y="4223281"/>
            <a:ext cx="4981103" cy="2361124"/>
          </a:xfrm>
          <a:prstGeom prst="curvedConnector3">
            <a:avLst>
              <a:gd name="adj1" fmla="val 9398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4547059" y="3597005"/>
            <a:ext cx="39706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26115" y="4906506"/>
                <a:ext cx="23956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l-GR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Γ</m:t>
                          </m:r>
                        </m:e>
                        <m:sub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𝐾𝑇𝑋</m:t>
                          </m:r>
                        </m:sub>
                      </m:sSub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=1+3.9</m:t>
                      </m:r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sSup>
                        <m:sSupPr>
                          <m:ctrlP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−14</m:t>
                          </m:r>
                        </m:sup>
                      </m:sSup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115" y="4906506"/>
                <a:ext cx="2395656" cy="276999"/>
              </a:xfrm>
              <a:prstGeom prst="rect">
                <a:avLst/>
              </a:prstGeom>
              <a:blipFill>
                <a:blip r:embed="rId12"/>
                <a:stretch>
                  <a:fillRect l="-1272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오른쪽 화살표 4"/>
          <p:cNvSpPr/>
          <p:nvPr/>
        </p:nvSpPr>
        <p:spPr>
          <a:xfrm>
            <a:off x="7687409" y="5983307"/>
            <a:ext cx="216024" cy="18504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4165501" y="3809415"/>
            <a:ext cx="1440160" cy="125503"/>
          </a:xfrm>
          <a:prstGeom prst="ellipse">
            <a:avLst/>
          </a:prstGeom>
          <a:noFill/>
          <a:ln w="63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0" name="직선 연결선 9"/>
          <p:cNvCxnSpPr/>
          <p:nvPr/>
        </p:nvCxnSpPr>
        <p:spPr>
          <a:xfrm flipV="1">
            <a:off x="8823797" y="1028184"/>
            <a:ext cx="0" cy="3322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14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직사각형 1"/>
              <p:cNvSpPr/>
              <p:nvPr/>
            </p:nvSpPr>
            <p:spPr>
              <a:xfrm>
                <a:off x="1079500" y="1118175"/>
                <a:ext cx="10896600" cy="2243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𝑇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𝑇</m:t>
                        </m:r>
                      </m:sup>
                      <m:e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𝑑𝑡</m:t>
                        </m:r>
                      </m:e>
                    </m:nary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sSubSup>
                          <m:sSubSupPr>
                            <m:ctrlP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m:rPr>
                                <m:brk m:alnAt="23"/>
                              </m:rP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  <m:sup>
                            <m:r>
                              <m:rPr>
                                <m:brk m:alnAt="23"/>
                              </m:rP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bSup>
                      </m:sub>
                      <m:sup>
                        <m:sSubSup>
                          <m:sSubSupPr>
                            <m:ctrlP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  <m:sup>
                            <m: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bSup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e>
                          <m:sup>
                            <m: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</m:sup>
                      <m:e>
                        <m:f>
                          <m:fPr>
                            <m:ctrlP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kumimoji="0" lang="en-US" altLang="ko-KR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altLang="ko-KR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kumimoji="0" lang="en-US" altLang="ko-KR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0" lang="en-US" altLang="ko-KR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en-US" altLang="ko-KR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𝑉</m:t>
                                        </m:r>
                                        <m:r>
                                          <a:rPr kumimoji="0" lang="en-US" altLang="ko-KR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(</m:t>
                                        </m:r>
                                        <m:sSup>
                                          <m:sSupPr>
                                            <m:ctrlPr>
                                              <a:rPr kumimoji="0" lang="en-US" altLang="ko-KR" sz="24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0" lang="en-US" altLang="ko-KR" sz="24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</a:rPr>
                                              <m:t>𝑡</m:t>
                                            </m:r>
                                          </m:e>
                                          <m:sup>
                                            <m:r>
                                              <a:rPr kumimoji="0" lang="en-US" altLang="ko-KR" sz="24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r>
                                          <a:rPr kumimoji="0" lang="en-US" altLang="ko-KR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)</m:t>
                                        </m:r>
                                        <m:r>
                                          <a:rPr kumimoji="0" lang="en-US" altLang="ko-KR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/</m:t>
                                        </m:r>
                                        <m:r>
                                          <a:rPr kumimoji="0" lang="en-US" altLang="ko-KR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kumimoji="0" lang="en-US" altLang="ko-KR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</m:t>
                        </m:r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</m:t>
                        </m:r>
                      </m:e>
                    </m:nary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≅</m:t>
                    </m:r>
                    <m:f>
                      <m:f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kumimoji="0" lang="en-US" altLang="ko-KR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en-US" altLang="ko-KR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altLang="ko-KR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ko-KR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kumimoji="0" lang="en-US" altLang="ko-KR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kumimoji="0" lang="en-US" altLang="ko-KR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/</m:t>
                                    </m:r>
                                    <m:r>
                                      <a:rPr kumimoji="0" lang="en-US" altLang="ko-KR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kumimoji="0" lang="en-US" altLang="ko-KR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nary>
                      <m:nary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sSubSup>
                          <m:sSubSupPr>
                            <m:ctrlP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m:rPr>
                                <m:brk m:alnAt="23"/>
                              </m:rP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  <m:sup>
                            <m:r>
                              <m:rPr>
                                <m:brk m:alnAt="23"/>
                              </m:rP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bSup>
                      </m:sub>
                      <m:sup>
                        <m:sSubSup>
                          <m:sSubSupPr>
                            <m:ctrlP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  <m:sup>
                            <m: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bSup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e>
                          <m:sup>
                            <m: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</m:sup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</m:t>
                        </m:r>
                        <m:sSup>
                          <m:sSupPr>
                            <m:ctrlP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e>
                          <m:sup>
                            <m: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</m:e>
                    </m:nary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kumimoji="0" lang="en-US" altLang="ko-KR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en-US" altLang="ko-KR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altLang="ko-KR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ko-KR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kumimoji="0" lang="en-US" altLang="ko-KR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kumimoji="0" lang="en-US" altLang="ko-KR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/</m:t>
                                    </m:r>
                                    <m:r>
                                      <a:rPr kumimoji="0" lang="en-US" altLang="ko-KR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kumimoji="0" lang="en-US" altLang="ko-KR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sSup>
                      <m:sSup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  <m:sup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0" lang="en-US" altLang="ko-KR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𝑉</m:t>
                        </m:r>
                      </m:e>
                      <m:sub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~</m:t>
                    </m:r>
                    <m:sSub>
                      <m:sSub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𝑉</m:t>
                        </m:r>
                      </m:e>
                      <m:sub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𝐾𝑇𝑋</m:t>
                        </m:r>
                      </m:sub>
                    </m:sSub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 &amp;  </m:t>
                    </m:r>
                    <m:sSup>
                      <m:sSup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  <m:sup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=20 </m:t>
                    </m:r>
                    <m:r>
                      <a:rPr kumimoji="0" lang="ko-KR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년</m:t>
                    </m:r>
                    <m:r>
                      <a:rPr kumimoji="0" lang="ko-KR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의</m:t>
                    </m:r>
                  </m:oMath>
                </a14:m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Cambria Math" panose="02040503050406030204" pitchFamily="18" charset="0"/>
                    <a:cs typeface="+mn-cs"/>
                  </a:rPr>
                  <a:t>경우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Cambria Math" panose="02040503050406030204" pitchFamily="18" charset="0"/>
                    <a:cs typeface="+mn-cs"/>
                  </a:rPr>
                  <a:t>, 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Cambria Math" panose="02040503050406030204" pitchFamily="18" charset="0"/>
                    <a:cs typeface="+mn-cs"/>
                  </a:rPr>
                  <a:t>      </a:t>
                </a:r>
                <a14:m>
                  <m:oMath xmlns:m="http://schemas.openxmlformats.org/officeDocument/2006/math"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𝑇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≅</m:t>
                    </m:r>
                    <m:d>
                      <m:d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1+</m:t>
                        </m:r>
                        <m:sSup>
                          <m:sSupPr>
                            <m:ctrlP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3.9×10</m:t>
                            </m:r>
                          </m:e>
                          <m:sup>
                            <m: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−14</m:t>
                            </m:r>
                          </m:sup>
                        </m:sSup>
                      </m:e>
                    </m:d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×20 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𝑦𝑟𝑠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=20 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𝑦𝑟𝑠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+2.5×</m:t>
                    </m:r>
                    <m:sSup>
                      <m:sSup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10</m:t>
                        </m:r>
                      </m:e>
                      <m:sup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−5</m:t>
                        </m:r>
                      </m:sup>
                    </m:sSup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𝑠𝑒𝑐</m:t>
                    </m:r>
                  </m:oMath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맑은 고딕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직사각형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00" y="1118175"/>
                <a:ext cx="10896600" cy="2243884"/>
              </a:xfrm>
              <a:prstGeom prst="rect">
                <a:avLst/>
              </a:prstGeom>
              <a:blipFill>
                <a:blip r:embed="rId2"/>
                <a:stretch>
                  <a:fillRect l="-1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58800" y="3175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Ex1)  20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년 동안의 시간지연 효과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/>
              <p:cNvSpPr/>
              <p:nvPr/>
            </p:nvSpPr>
            <p:spPr>
              <a:xfrm>
                <a:off x="558800" y="3695413"/>
                <a:ext cx="1182791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Ex2) </a:t>
                </a:r>
                <a:r>
                  <a:rPr kumimoji="0" lang="ko-KR" alt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이상한 나라에서의 약속</a:t>
                </a:r>
                <a:r>
                  <a:rPr kumimoji="0" lang="en-US" altLang="ko-K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altLang="ko-KR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𝑐</m:t>
                    </m:r>
                    <m:r>
                      <a:rPr kumimoji="0" lang="en-US" altLang="ko-KR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=0.0889 </m:t>
                    </m:r>
                    <m:r>
                      <a:rPr kumimoji="0" lang="en-US" altLang="ko-KR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𝑘𝑚</m:t>
                    </m:r>
                    <m:r>
                      <a:rPr kumimoji="0" lang="en-US" altLang="ko-KR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/</m:t>
                    </m:r>
                    <m:r>
                      <a:rPr kumimoji="0" lang="en-US" altLang="ko-KR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𝑠</m:t>
                    </m:r>
                    <m:r>
                      <a:rPr kumimoji="0" lang="en-US" altLang="ko-KR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≅330 </m:t>
                    </m:r>
                    <m:r>
                      <a:rPr kumimoji="0" lang="en-US" altLang="ko-KR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𝑘𝑚</m:t>
                    </m:r>
                    <m:r>
                      <a:rPr kumimoji="0" lang="en-US" altLang="ko-KR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/</m:t>
                    </m:r>
                    <m:r>
                      <a:rPr kumimoji="0" lang="en-US" altLang="ko-KR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h</m:t>
                    </m:r>
                    <m:r>
                      <a:rPr kumimoji="0" lang="en-US" altLang="ko-KR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(</m:t>
                    </m:r>
                    <m:sSub>
                      <m:sSubPr>
                        <m:ctrlPr>
                          <a:rPr kumimoji="0" lang="en-US" altLang="ko-KR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𝑉</m:t>
                        </m:r>
                      </m:e>
                      <m:sub>
                        <m:r>
                          <a:rPr kumimoji="0" lang="en-US" altLang="ko-KR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𝐾𝑇𝑋</m:t>
                        </m:r>
                      </m:sub>
                    </m:sSub>
                    <m:r>
                      <a:rPr kumimoji="0" lang="en-US" altLang="ko-KR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≅0.9</m:t>
                    </m:r>
                    <m:r>
                      <a:rPr kumimoji="0" lang="en-US" altLang="ko-KR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𝑐</m:t>
                    </m:r>
                    <m:r>
                      <a:rPr kumimoji="0" lang="en-US" altLang="ko-KR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 </a:t>
                </a:r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00" y="3695413"/>
                <a:ext cx="11827918" cy="584775"/>
              </a:xfrm>
              <a:prstGeom prst="rect">
                <a:avLst/>
              </a:prstGeom>
              <a:blipFill>
                <a:blip r:embed="rId3"/>
                <a:stretch>
                  <a:fillRect l="-1340" t="-14583" b="-322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/>
              <p:cNvSpPr/>
              <p:nvPr/>
            </p:nvSpPr>
            <p:spPr>
              <a:xfrm>
                <a:off x="2015258" y="4613542"/>
                <a:ext cx="6605719" cy="941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𝑇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altLang="ko-KR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altLang="ko-KR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kumimoji="0" lang="en-US" altLang="ko-KR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altLang="ko-KR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altLang="ko-KR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0.9</m:t>
                                      </m:r>
                                      <m:r>
                                        <a:rPr kumimoji="0" lang="en-US" altLang="ko-KR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  <m:r>
                                        <a:rPr kumimoji="0" lang="en-US" altLang="ko-KR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/</m:t>
                                      </m:r>
                                      <m:r>
                                        <a:rPr kumimoji="0" lang="en-US" altLang="ko-KR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altLang="ko-KR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kumimoji="0" lang="en-US" altLang="ko-KR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sSup>
                        <m:sSupPr>
                          <m:ctrlP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  <m:sup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≅2.3×1 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h𝑟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=2.3 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h𝑟𝑠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5" name="직사각형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258" y="4613542"/>
                <a:ext cx="6605719" cy="941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1186840" y="5888116"/>
                <a:ext cx="971298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Cambria Math" panose="02040503050406030204" pitchFamily="18" charset="0"/>
                    <a:cs typeface="+mn-cs"/>
                  </a:rPr>
                  <a:t>“1</a:t>
                </a:r>
                <a:r>
                  <a:rPr kumimoji="0" lang="ko-KR" alt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Cambria Math" panose="02040503050406030204" pitchFamily="18" charset="0"/>
                    <a:cs typeface="+mn-cs"/>
                  </a:rPr>
                  <a:t>시간 뒤에 만나자</a:t>
                </a:r>
                <a:r>
                  <a:rPr kumimoji="0" lang="en-US" altLang="ko-K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Cambria Math" panose="02040503050406030204" pitchFamily="18" charset="0"/>
                    <a:cs typeface="+mn-cs"/>
                  </a:rPr>
                  <a:t>!” </a:t>
                </a:r>
                <a:r>
                  <a:rPr kumimoji="0" lang="en-US" altLang="ko-K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Cambria Math" panose="02040503050406030204" pitchFamily="18" charset="0"/>
                    <a:cs typeface="+mn-cs"/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ko-KR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  <m:sup>
                        <m:r>
                          <a:rPr kumimoji="0" lang="en-US" altLang="ko-KR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n-US" altLang="ko-K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=1 </m:t>
                    </m:r>
                    <m:r>
                      <a:rPr kumimoji="0" lang="en-US" altLang="ko-K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h𝑟</m:t>
                    </m:r>
                    <m:r>
                      <a:rPr kumimoji="0" lang="en-US" altLang="ko-K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  </m:t>
                    </m:r>
                    <m:r>
                      <m:rPr>
                        <m:sty m:val="p"/>
                      </m:rPr>
                      <a:rPr kumimoji="0" lang="en-US" altLang="ko-KR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BUT</m:t>
                    </m:r>
                    <m:r>
                      <a:rPr kumimoji="0" lang="en-US" altLang="ko-K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 </m:t>
                    </m:r>
                    <m:r>
                      <a:rPr kumimoji="0" lang="en-US" altLang="ko-K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𝑇</m:t>
                    </m:r>
                    <m:r>
                      <a:rPr kumimoji="0" lang="en-US" altLang="ko-K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=2.3 </m:t>
                    </m:r>
                    <m:r>
                      <a:rPr kumimoji="0" lang="en-US" altLang="ko-K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h𝑟𝑠</m:t>
                    </m:r>
                  </m:oMath>
                </a14:m>
                <a:endParaRPr kumimoji="0" lang="ko-KR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840" y="5888116"/>
                <a:ext cx="9712980" cy="584775"/>
              </a:xfrm>
              <a:prstGeom prst="rect">
                <a:avLst/>
              </a:prstGeom>
              <a:blipFill>
                <a:blip r:embed="rId5"/>
                <a:stretch>
                  <a:fillRect l="-1632" t="-16667" b="-343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61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ko-KR" altLang="en-US" sz="3600" b="1" dirty="0" smtClean="0"/>
              <a:t>동시 사건과 물체를 인지하는 방식</a:t>
            </a:r>
            <a:endParaRPr lang="ko-KR" altLang="en-US" sz="3600" b="1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919227" y="5668863"/>
            <a:ext cx="2689654" cy="409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dirty="0" smtClean="0"/>
              <a:t>“</a:t>
            </a:r>
            <a:r>
              <a:rPr lang="ko-KR" altLang="en-US" dirty="0" smtClean="0"/>
              <a:t>이상한 막대</a:t>
            </a:r>
            <a:r>
              <a:rPr lang="en-US" altLang="ko-KR" dirty="0" smtClean="0"/>
              <a:t>” = 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238955" y="3207147"/>
            <a:ext cx="1231900" cy="889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3" name="직선 화살표 연결선 12"/>
          <p:cNvCxnSpPr/>
          <p:nvPr/>
        </p:nvCxnSpPr>
        <p:spPr>
          <a:xfrm flipV="1">
            <a:off x="5664200" y="1993900"/>
            <a:ext cx="0" cy="3352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 flipV="1">
            <a:off x="5003800" y="4610100"/>
            <a:ext cx="3721100" cy="63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V="1">
            <a:off x="6750780" y="2133600"/>
            <a:ext cx="1041400" cy="3213100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02441" y="1624568"/>
                <a:ext cx="1982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𝑡</m:t>
                      </m:r>
                    </m:oMath>
                  </m:oMathPara>
                </a14:m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441" y="1624568"/>
                <a:ext cx="198259" cy="369332"/>
              </a:xfrm>
              <a:prstGeom prst="rect">
                <a:avLst/>
              </a:prstGeom>
              <a:blipFill>
                <a:blip r:embed="rId3"/>
                <a:stretch>
                  <a:fillRect l="-27273" r="-27273" b="-327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596492" y="4628634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492" y="4628634"/>
                <a:ext cx="241733" cy="369332"/>
              </a:xfrm>
              <a:prstGeom prst="rect">
                <a:avLst/>
              </a:prstGeom>
              <a:blipFill>
                <a:blip r:embed="rId4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직선 화살표 연결선 20"/>
          <p:cNvCxnSpPr/>
          <p:nvPr/>
        </p:nvCxnSpPr>
        <p:spPr>
          <a:xfrm flipV="1">
            <a:off x="5428546" y="2184400"/>
            <a:ext cx="1041400" cy="3213100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>
            <a:off x="2553405" y="3264297"/>
            <a:ext cx="3937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650919" y="2851031"/>
                <a:ext cx="2446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𝑣</m:t>
                      </m:r>
                    </m:oMath>
                  </m:oMathPara>
                </a14:m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919" y="2851031"/>
                <a:ext cx="244682" cy="369332"/>
              </a:xfrm>
              <a:prstGeom prst="rect">
                <a:avLst/>
              </a:prstGeom>
              <a:blipFill>
                <a:blip r:embed="rId5"/>
                <a:stretch>
                  <a:fillRect l="-17500" r="-15000" b="-1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/>
              <p:cNvSpPr txBox="1"/>
              <p:nvPr/>
            </p:nvSpPr>
            <p:spPr>
              <a:xfrm>
                <a:off x="4997984" y="2907268"/>
                <a:ext cx="3288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87" name="TextBox 1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984" y="2907268"/>
                <a:ext cx="328873" cy="369332"/>
              </a:xfrm>
              <a:prstGeom prst="rect">
                <a:avLst/>
              </a:prstGeom>
              <a:blipFill>
                <a:blip r:embed="rId6"/>
                <a:stretch>
                  <a:fillRect l="-18519" r="-7407" b="-131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/>
              <p:cNvSpPr txBox="1"/>
              <p:nvPr/>
            </p:nvSpPr>
            <p:spPr>
              <a:xfrm>
                <a:off x="4996481" y="3542545"/>
                <a:ext cx="3288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88" name="TextBox 1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481" y="3542545"/>
                <a:ext cx="328873" cy="369332"/>
              </a:xfrm>
              <a:prstGeom prst="rect">
                <a:avLst/>
              </a:prstGeom>
              <a:blipFill>
                <a:blip r:embed="rId7"/>
                <a:stretch>
                  <a:fillRect l="-18519" r="-7407" b="-131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>
              <a:xfrm>
                <a:off x="4997449" y="4115197"/>
                <a:ext cx="3217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449" y="4115197"/>
                <a:ext cx="321755" cy="369332"/>
              </a:xfrm>
              <a:prstGeom prst="rect">
                <a:avLst/>
              </a:prstGeom>
              <a:blipFill>
                <a:blip r:embed="rId8"/>
                <a:stretch>
                  <a:fillRect l="-18868" r="-7547" b="-131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1" name="직사각형 190"/>
          <p:cNvSpPr/>
          <p:nvPr/>
        </p:nvSpPr>
        <p:spPr>
          <a:xfrm>
            <a:off x="5758922" y="5834062"/>
            <a:ext cx="304800" cy="635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2" name="직사각형 191"/>
          <p:cNvSpPr/>
          <p:nvPr/>
        </p:nvSpPr>
        <p:spPr>
          <a:xfrm>
            <a:off x="6254222" y="5827712"/>
            <a:ext cx="304800" cy="635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3" name="직사각형 192"/>
          <p:cNvSpPr/>
          <p:nvPr/>
        </p:nvSpPr>
        <p:spPr>
          <a:xfrm>
            <a:off x="6788100" y="5834062"/>
            <a:ext cx="304800" cy="635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4" name="직사각형 193"/>
          <p:cNvSpPr/>
          <p:nvPr/>
        </p:nvSpPr>
        <p:spPr>
          <a:xfrm>
            <a:off x="7092900" y="5827712"/>
            <a:ext cx="304800" cy="6945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Box 198"/>
              <p:cNvSpPr txBox="1"/>
              <p:nvPr/>
            </p:nvSpPr>
            <p:spPr>
              <a:xfrm>
                <a:off x="5734049" y="5969397"/>
                <a:ext cx="3217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99" name="TextBox 1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049" y="5969397"/>
                <a:ext cx="321755" cy="369332"/>
              </a:xfrm>
              <a:prstGeom prst="rect">
                <a:avLst/>
              </a:prstGeom>
              <a:blipFill>
                <a:blip r:embed="rId9"/>
                <a:stretch>
                  <a:fillRect l="-19231" r="-9615" b="-131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xtBox 199"/>
              <p:cNvSpPr txBox="1"/>
              <p:nvPr/>
            </p:nvSpPr>
            <p:spPr>
              <a:xfrm>
                <a:off x="6264971" y="5980112"/>
                <a:ext cx="3288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00" name="TextBox 1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971" y="5980112"/>
                <a:ext cx="328873" cy="369332"/>
              </a:xfrm>
              <a:prstGeom prst="rect">
                <a:avLst/>
              </a:prstGeom>
              <a:blipFill>
                <a:blip r:embed="rId10"/>
                <a:stretch>
                  <a:fillRect l="-18519" r="-7407" b="-131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TextBox 200"/>
              <p:cNvSpPr txBox="1"/>
              <p:nvPr/>
            </p:nvSpPr>
            <p:spPr>
              <a:xfrm>
                <a:off x="6889399" y="5969397"/>
                <a:ext cx="3288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01" name="TextBox 2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399" y="5969397"/>
                <a:ext cx="328873" cy="369332"/>
              </a:xfrm>
              <a:prstGeom prst="rect">
                <a:avLst/>
              </a:prstGeom>
              <a:blipFill>
                <a:blip r:embed="rId11"/>
                <a:stretch>
                  <a:fillRect l="-16667" r="-7407" b="-131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2" name="그룹 201"/>
          <p:cNvGrpSpPr/>
          <p:nvPr/>
        </p:nvGrpSpPr>
        <p:grpSpPr>
          <a:xfrm>
            <a:off x="1251655" y="3683793"/>
            <a:ext cx="1219200" cy="63500"/>
            <a:chOff x="996950" y="2743200"/>
            <a:chExt cx="1219200" cy="63500"/>
          </a:xfrm>
        </p:grpSpPr>
        <p:sp>
          <p:nvSpPr>
            <p:cNvPr id="203" name="직사각형 202"/>
            <p:cNvSpPr/>
            <p:nvPr/>
          </p:nvSpPr>
          <p:spPr>
            <a:xfrm>
              <a:off x="996950" y="2743200"/>
              <a:ext cx="304800" cy="635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1301750" y="2743200"/>
              <a:ext cx="304800" cy="5715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1606550" y="2743200"/>
              <a:ext cx="304800" cy="635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1911350" y="2743200"/>
              <a:ext cx="304800" cy="5715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209" name="그룹 208"/>
          <p:cNvGrpSpPr/>
          <p:nvPr/>
        </p:nvGrpSpPr>
        <p:grpSpPr>
          <a:xfrm>
            <a:off x="9733479" y="4331097"/>
            <a:ext cx="1219200" cy="63500"/>
            <a:chOff x="996950" y="2743200"/>
            <a:chExt cx="1219200" cy="63500"/>
          </a:xfrm>
        </p:grpSpPr>
        <p:sp>
          <p:nvSpPr>
            <p:cNvPr id="210" name="직사각형 209"/>
            <p:cNvSpPr/>
            <p:nvPr/>
          </p:nvSpPr>
          <p:spPr>
            <a:xfrm>
              <a:off x="996950" y="2743200"/>
              <a:ext cx="304800" cy="635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1301750" y="2743200"/>
              <a:ext cx="304800" cy="5715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2" name="직사각형 211"/>
            <p:cNvSpPr/>
            <p:nvPr/>
          </p:nvSpPr>
          <p:spPr>
            <a:xfrm>
              <a:off x="1606550" y="2743200"/>
              <a:ext cx="304800" cy="635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1911350" y="2743200"/>
              <a:ext cx="304800" cy="5715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내용 개체 틀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7915628" y="4140994"/>
                <a:ext cx="1800025" cy="4095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ko-KR" sz="2400" dirty="0" smtClean="0"/>
                  <a:t>“</a:t>
                </a:r>
                <a:r>
                  <a:rPr lang="ko-KR" altLang="en-US" sz="2400" dirty="0" smtClean="0"/>
                  <a:t>막대</a:t>
                </a:r>
                <a:r>
                  <a:rPr lang="en-US" altLang="ko-KR" sz="2400" dirty="0" smtClean="0"/>
                  <a:t>”(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2400" dirty="0" smtClean="0"/>
                  <a:t>) = </a:t>
                </a:r>
                <a:endParaRPr lang="ko-KR" altLang="en-US" sz="2400" dirty="0"/>
              </a:p>
            </p:txBody>
          </p:sp>
        </mc:Choice>
        <mc:Fallback xmlns="">
          <p:sp>
            <p:nvSpPr>
              <p:cNvPr id="214" name="내용 개체 틀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915628" y="4140994"/>
                <a:ext cx="1800025" cy="409575"/>
              </a:xfrm>
              <a:blipFill>
                <a:blip r:embed="rId12"/>
                <a:stretch>
                  <a:fillRect l="-5068" t="-23881" r="-3378" b="-3731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5" name="그룹 214"/>
          <p:cNvGrpSpPr/>
          <p:nvPr/>
        </p:nvGrpSpPr>
        <p:grpSpPr>
          <a:xfrm>
            <a:off x="9720779" y="3759597"/>
            <a:ext cx="1219200" cy="65776"/>
            <a:chOff x="996950" y="2743200"/>
            <a:chExt cx="1219200" cy="65776"/>
          </a:xfrm>
        </p:grpSpPr>
        <p:sp>
          <p:nvSpPr>
            <p:cNvPr id="216" name="직사각형 215"/>
            <p:cNvSpPr/>
            <p:nvPr/>
          </p:nvSpPr>
          <p:spPr>
            <a:xfrm>
              <a:off x="996950" y="2743200"/>
              <a:ext cx="304800" cy="635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1301750" y="2745476"/>
              <a:ext cx="304800" cy="635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606550" y="2743200"/>
              <a:ext cx="304800" cy="635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911350" y="2745476"/>
              <a:ext cx="304800" cy="6350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내용 개체 틀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7902928" y="3569494"/>
                <a:ext cx="1800025" cy="4095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ko-KR" sz="2400" dirty="0" smtClean="0"/>
                  <a:t>“</a:t>
                </a:r>
                <a:r>
                  <a:rPr lang="ko-KR" altLang="en-US" sz="2400" dirty="0" smtClean="0"/>
                  <a:t>막대</a:t>
                </a:r>
                <a:r>
                  <a:rPr lang="en-US" altLang="ko-KR" sz="2400" dirty="0" smtClean="0"/>
                  <a:t>”(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2400" dirty="0" smtClean="0"/>
                  <a:t>) = </a:t>
                </a:r>
                <a:endParaRPr lang="ko-KR" altLang="en-US" sz="2400" dirty="0"/>
              </a:p>
            </p:txBody>
          </p:sp>
        </mc:Choice>
        <mc:Fallback xmlns="">
          <p:sp>
            <p:nvSpPr>
              <p:cNvPr id="220" name="내용 개체 틀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902928" y="3569494"/>
                <a:ext cx="1800025" cy="409575"/>
              </a:xfrm>
              <a:blipFill>
                <a:blip r:embed="rId13"/>
                <a:stretch>
                  <a:fillRect l="-5068" t="-23881" r="-3716" b="-3731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1" name="그룹 220"/>
          <p:cNvGrpSpPr/>
          <p:nvPr/>
        </p:nvGrpSpPr>
        <p:grpSpPr>
          <a:xfrm>
            <a:off x="9746179" y="3149997"/>
            <a:ext cx="1219200" cy="65776"/>
            <a:chOff x="996950" y="2743200"/>
            <a:chExt cx="1219200" cy="65776"/>
          </a:xfrm>
        </p:grpSpPr>
        <p:sp>
          <p:nvSpPr>
            <p:cNvPr id="222" name="직사각형 221"/>
            <p:cNvSpPr/>
            <p:nvPr/>
          </p:nvSpPr>
          <p:spPr>
            <a:xfrm>
              <a:off x="996950" y="2743200"/>
              <a:ext cx="304800" cy="635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1301750" y="2745476"/>
              <a:ext cx="304800" cy="635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1606550" y="2743200"/>
              <a:ext cx="304800" cy="635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1911350" y="2745476"/>
              <a:ext cx="304800" cy="6350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내용 개체 틀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7928328" y="2959894"/>
                <a:ext cx="1800025" cy="4095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ko-KR" sz="2400" dirty="0" smtClean="0"/>
                  <a:t>“</a:t>
                </a:r>
                <a:r>
                  <a:rPr lang="ko-KR" altLang="en-US" sz="2400" dirty="0" smtClean="0"/>
                  <a:t>막대</a:t>
                </a:r>
                <a:r>
                  <a:rPr lang="en-US" altLang="ko-KR" sz="2400" dirty="0" smtClean="0"/>
                  <a:t>”(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ko-KR" sz="2400" dirty="0" smtClean="0"/>
                  <a:t>) = </a:t>
                </a:r>
                <a:endParaRPr lang="ko-KR" altLang="en-US" sz="2400" dirty="0"/>
              </a:p>
            </p:txBody>
          </p:sp>
        </mc:Choice>
        <mc:Fallback xmlns="">
          <p:sp>
            <p:nvSpPr>
              <p:cNvPr id="226" name="내용 개체 틀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928328" y="2959894"/>
                <a:ext cx="1800025" cy="409575"/>
              </a:xfrm>
              <a:blipFill>
                <a:blip r:embed="rId14"/>
                <a:stretch>
                  <a:fillRect l="-5424" t="-23881" r="-3729" b="-3731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3" name="내용 개체 틀 230"/>
          <p:cNvSpPr>
            <a:spLocks noGrp="1"/>
          </p:cNvSpPr>
          <p:nvPr>
            <p:ph sz="half" idx="2"/>
          </p:nvPr>
        </p:nvSpPr>
        <p:spPr>
          <a:xfrm>
            <a:off x="952501" y="2258417"/>
            <a:ext cx="2997200" cy="466725"/>
          </a:xfrm>
        </p:spPr>
        <p:txBody>
          <a:bodyPr>
            <a:noAutofit/>
          </a:bodyPr>
          <a:lstStyle/>
          <a:p>
            <a:r>
              <a:rPr lang="ko-KR" altLang="en-US" dirty="0" smtClean="0"/>
              <a:t>움직이는 막대</a:t>
            </a:r>
            <a:r>
              <a:rPr lang="en-US" altLang="ko-KR" dirty="0" smtClean="0"/>
              <a:t>:</a:t>
            </a:r>
            <a:endParaRPr lang="ko-KR" altLang="en-US" dirty="0"/>
          </a:p>
        </p:txBody>
      </p:sp>
      <p:sp>
        <p:nvSpPr>
          <p:cNvPr id="11" name="평행 사변형 10"/>
          <p:cNvSpPr/>
          <p:nvPr/>
        </p:nvSpPr>
        <p:spPr>
          <a:xfrm>
            <a:off x="5673543" y="2919809"/>
            <a:ext cx="886338" cy="1730375"/>
          </a:xfrm>
          <a:prstGeom prst="parallelogram">
            <a:avLst>
              <a:gd name="adj" fmla="val 6371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0" name="평행 사변형 189"/>
          <p:cNvSpPr/>
          <p:nvPr/>
        </p:nvSpPr>
        <p:spPr>
          <a:xfrm>
            <a:off x="5998467" y="2916941"/>
            <a:ext cx="886338" cy="1730375"/>
          </a:xfrm>
          <a:prstGeom prst="parallelogram">
            <a:avLst>
              <a:gd name="adj" fmla="val 6371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5" name="평행 사변형 194"/>
          <p:cNvSpPr/>
          <p:nvPr/>
        </p:nvSpPr>
        <p:spPr>
          <a:xfrm>
            <a:off x="6327679" y="2916940"/>
            <a:ext cx="886338" cy="1730375"/>
          </a:xfrm>
          <a:prstGeom prst="parallelogram">
            <a:avLst>
              <a:gd name="adj" fmla="val 63711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07" name="평행 사변형 206"/>
          <p:cNvSpPr/>
          <p:nvPr/>
        </p:nvSpPr>
        <p:spPr>
          <a:xfrm>
            <a:off x="6653302" y="2917719"/>
            <a:ext cx="886338" cy="1730375"/>
          </a:xfrm>
          <a:prstGeom prst="parallelogram">
            <a:avLst>
              <a:gd name="adj" fmla="val 6371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08" name="직선 연결선 207"/>
          <p:cNvCxnSpPr/>
          <p:nvPr/>
        </p:nvCxnSpPr>
        <p:spPr>
          <a:xfrm flipV="1">
            <a:off x="5757301" y="2634963"/>
            <a:ext cx="26103" cy="3563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 flipV="1">
            <a:off x="6254241" y="2639592"/>
            <a:ext cx="26103" cy="3563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 flipV="1">
            <a:off x="5401379" y="4318000"/>
            <a:ext cx="2456746" cy="31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 flipV="1">
            <a:off x="5365046" y="3746500"/>
            <a:ext cx="2456746" cy="31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직선 연결선 229"/>
          <p:cNvCxnSpPr/>
          <p:nvPr/>
        </p:nvCxnSpPr>
        <p:spPr>
          <a:xfrm flipV="1">
            <a:off x="5365046" y="3124200"/>
            <a:ext cx="2456746" cy="31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직선 연결선 230"/>
          <p:cNvCxnSpPr/>
          <p:nvPr/>
        </p:nvCxnSpPr>
        <p:spPr>
          <a:xfrm flipV="1">
            <a:off x="6787984" y="2613703"/>
            <a:ext cx="26103" cy="3563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내용 개체 틀 230"/>
          <p:cNvSpPr>
            <a:spLocks noGrp="1"/>
          </p:cNvSpPr>
          <p:nvPr>
            <p:ph sz="half" idx="2"/>
          </p:nvPr>
        </p:nvSpPr>
        <p:spPr>
          <a:xfrm>
            <a:off x="7964883" y="5094070"/>
            <a:ext cx="3476140" cy="1346201"/>
          </a:xfrm>
        </p:spPr>
        <p:txBody>
          <a:bodyPr>
            <a:noAutofit/>
          </a:bodyPr>
          <a:lstStyle/>
          <a:p>
            <a:pPr algn="just"/>
            <a:r>
              <a:rPr lang="en-US" altLang="ko-KR" sz="2400" b="1" dirty="0" smtClean="0">
                <a:solidFill>
                  <a:srgbClr val="FF0000"/>
                </a:solidFill>
              </a:rPr>
              <a:t>“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막대를 구성하는 물질 중에서 동시에 발생하는 사건들이 모여 막대의 실체가 됨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”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237" name="내용 개체 틀 3"/>
          <p:cNvSpPr>
            <a:spLocks noGrp="1"/>
          </p:cNvSpPr>
          <p:nvPr>
            <p:ph sz="half" idx="2"/>
          </p:nvPr>
        </p:nvSpPr>
        <p:spPr>
          <a:xfrm>
            <a:off x="5591520" y="6427629"/>
            <a:ext cx="715451" cy="2953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2000" dirty="0" smtClean="0"/>
              <a:t>과거</a:t>
            </a:r>
            <a:endParaRPr lang="ko-KR" altLang="en-US" sz="2000" dirty="0"/>
          </a:p>
        </p:txBody>
      </p:sp>
      <p:sp>
        <p:nvSpPr>
          <p:cNvPr id="238" name="내용 개체 틀 3"/>
          <p:cNvSpPr>
            <a:spLocks noGrp="1"/>
          </p:cNvSpPr>
          <p:nvPr>
            <p:ph sz="half" idx="2"/>
          </p:nvPr>
        </p:nvSpPr>
        <p:spPr>
          <a:xfrm>
            <a:off x="6156452" y="6435924"/>
            <a:ext cx="715451" cy="2953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2000" dirty="0" smtClean="0"/>
              <a:t>현재</a:t>
            </a:r>
            <a:endParaRPr lang="ko-KR" altLang="en-US" sz="2000" dirty="0"/>
          </a:p>
        </p:txBody>
      </p:sp>
      <p:sp>
        <p:nvSpPr>
          <p:cNvPr id="239" name="내용 개체 틀 3"/>
          <p:cNvSpPr>
            <a:spLocks noGrp="1"/>
          </p:cNvSpPr>
          <p:nvPr>
            <p:ph sz="half" idx="2"/>
          </p:nvPr>
        </p:nvSpPr>
        <p:spPr>
          <a:xfrm>
            <a:off x="6737929" y="6448025"/>
            <a:ext cx="715451" cy="2953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2000" dirty="0" smtClean="0"/>
              <a:t>미래</a:t>
            </a:r>
            <a:endParaRPr lang="ko-KR" altLang="en-US" sz="2000" dirty="0"/>
          </a:p>
        </p:txBody>
      </p:sp>
      <p:sp>
        <p:nvSpPr>
          <p:cNvPr id="240" name="내용 개체 틀 3"/>
          <p:cNvSpPr>
            <a:spLocks noGrp="1"/>
          </p:cNvSpPr>
          <p:nvPr>
            <p:ph sz="half" idx="2"/>
          </p:nvPr>
        </p:nvSpPr>
        <p:spPr>
          <a:xfrm>
            <a:off x="3633107" y="3598802"/>
            <a:ext cx="1304589" cy="2953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2000" dirty="0" smtClean="0"/>
              <a:t>동시 사건</a:t>
            </a:r>
            <a:r>
              <a:rPr lang="en-US" altLang="ko-KR" sz="2000" dirty="0" smtClean="0"/>
              <a:t>: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7869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397000" y="2400300"/>
            <a:ext cx="9144000" cy="15875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8000" b="1" dirty="0" smtClean="0"/>
              <a:t>I. </a:t>
            </a:r>
            <a:r>
              <a:rPr lang="ko-KR" altLang="en-US" sz="8000" b="1" dirty="0" err="1" smtClean="0"/>
              <a:t>특수상대론</a:t>
            </a:r>
            <a:endParaRPr lang="ko-KR" alt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72900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203325"/>
            <a:ext cx="10515600" cy="714375"/>
          </a:xfrm>
        </p:spPr>
        <p:txBody>
          <a:bodyPr>
            <a:norm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ko-KR" altLang="en-US" sz="3600" b="1" dirty="0" smtClean="0">
                <a:sym typeface="Wingdings" panose="05000000000000000000" pitchFamily="2" charset="2"/>
              </a:rPr>
              <a:t>편평한 </a:t>
            </a:r>
            <a:r>
              <a:rPr lang="ko-KR" altLang="en-US" sz="3600" b="1" dirty="0">
                <a:sym typeface="Wingdings" panose="05000000000000000000" pitchFamily="2" charset="2"/>
              </a:rPr>
              <a:t>유클리드 </a:t>
            </a:r>
            <a:r>
              <a:rPr lang="ko-KR" altLang="en-US" sz="3600" b="1" dirty="0" smtClean="0">
                <a:sym typeface="Wingdings" panose="05000000000000000000" pitchFamily="2" charset="2"/>
              </a:rPr>
              <a:t>공간</a:t>
            </a:r>
            <a:r>
              <a:rPr lang="en-US" altLang="ko-KR" sz="3600" b="1" dirty="0" smtClean="0">
                <a:sym typeface="Wingdings" panose="05000000000000000000" pitchFamily="2" charset="2"/>
              </a:rPr>
              <a:t>(2</a:t>
            </a:r>
            <a:r>
              <a:rPr lang="ko-KR" altLang="en-US" sz="3600" b="1" dirty="0" smtClean="0">
                <a:sym typeface="Wingdings" panose="05000000000000000000" pitchFamily="2" charset="2"/>
              </a:rPr>
              <a:t>차원</a:t>
            </a:r>
            <a:r>
              <a:rPr lang="en-US" altLang="ko-KR" sz="3600" b="1" dirty="0" smtClean="0">
                <a:sym typeface="Wingdings" panose="05000000000000000000" pitchFamily="2" charset="2"/>
              </a:rPr>
              <a:t>):</a:t>
            </a:r>
            <a:endParaRPr lang="ko-KR" altLang="en-US" sz="3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8015B-9DB2-457B-A9EB-597EA931DA5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428602" y="2391211"/>
                <a:ext cx="3492816" cy="1661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ko-KR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sSup>
                        <m:sSupPr>
                          <m:ctrlPr>
                            <a:rPr kumimoji="0" lang="en-US" altLang="ko-KR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𝑙</m:t>
                          </m:r>
                        </m:e>
                        <m:sup>
                          <m:r>
                            <a:rPr kumimoji="0" lang="en-US" altLang="ko-KR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ko-KR" sz="36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=∆</m:t>
                      </m:r>
                      <m:sSup>
                        <m:sSupPr>
                          <m:ctrlPr>
                            <a:rPr kumimoji="0" lang="en-US" altLang="ko-KR" sz="3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altLang="ko-KR" sz="3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ko-KR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ko-KR" sz="36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sSup>
                        <m:sSupPr>
                          <m:ctrlPr>
                            <a:rPr kumimoji="0" lang="en-US" altLang="ko-KR" sz="3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altLang="ko-KR" sz="3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altLang="ko-KR" sz="36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Cambria Math" panose="02040503050406030204" pitchFamily="18" charset="0"/>
                    <a:cs typeface="+mn-cs"/>
                  </a:rPr>
                  <a:t>    </a:t>
                </a:r>
                <a14:m>
                  <m:oMath xmlns:m="http://schemas.openxmlformats.org/officeDocument/2006/math">
                    <m:r>
                      <a:rPr kumimoji="0" lang="en-US" altLang="ko-KR" sz="36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altLang="ko-KR" sz="3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36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∆</m:t>
                    </m:r>
                    <m:sSup>
                      <m:sSupPr>
                        <m:ctrlPr>
                          <a:rPr kumimoji="0" lang="en-US" altLang="ko-KR" sz="3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3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0" lang="en-US" altLang="ko-KR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</m:t>
                        </m:r>
                      </m:e>
                      <m:sup>
                        <m:r>
                          <a:rPr kumimoji="0" lang="en-US" altLang="ko-KR" sz="3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36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+∆</m:t>
                    </m:r>
                    <m:sSup>
                      <m:sSupPr>
                        <m:ctrlPr>
                          <a:rPr kumimoji="0" lang="en-US" altLang="ko-KR" sz="3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3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𝑦</m:t>
                        </m:r>
                        <m:r>
                          <a:rPr kumimoji="0" lang="en-US" altLang="ko-KR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</m:t>
                        </m:r>
                      </m:e>
                      <m:sup>
                        <m:r>
                          <a:rPr kumimoji="0" lang="en-US" altLang="ko-KR" sz="3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ko-KR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602" y="2391211"/>
                <a:ext cx="3492816" cy="16619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직선 화살표 연결선 22"/>
          <p:cNvCxnSpPr/>
          <p:nvPr/>
        </p:nvCxnSpPr>
        <p:spPr>
          <a:xfrm>
            <a:off x="2067377" y="4872928"/>
            <a:ext cx="3175795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25" name="직선 화살표 연결선 24"/>
          <p:cNvCxnSpPr/>
          <p:nvPr/>
        </p:nvCxnSpPr>
        <p:spPr>
          <a:xfrm flipV="1">
            <a:off x="2555961" y="2616676"/>
            <a:ext cx="0" cy="2757641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29" name="직선 연결선 28"/>
          <p:cNvCxnSpPr/>
          <p:nvPr/>
        </p:nvCxnSpPr>
        <p:spPr>
          <a:xfrm flipV="1">
            <a:off x="2555961" y="3995496"/>
            <a:ext cx="855022" cy="877431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30" name="직선 연결선 29"/>
          <p:cNvCxnSpPr/>
          <p:nvPr/>
        </p:nvCxnSpPr>
        <p:spPr>
          <a:xfrm>
            <a:off x="3410982" y="3995496"/>
            <a:ext cx="0" cy="877431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02827" y="4707297"/>
                <a:ext cx="33387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827" y="4707297"/>
                <a:ext cx="333871" cy="276999"/>
              </a:xfrm>
              <a:prstGeom prst="rect">
                <a:avLst/>
              </a:prstGeom>
              <a:blipFill>
                <a:blip r:embed="rId3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408662" y="2126384"/>
                <a:ext cx="365671" cy="4821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662" y="2126384"/>
                <a:ext cx="365671" cy="4821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098032" y="4864690"/>
                <a:ext cx="593753" cy="4821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en-US" altLang="ko-KR" sz="1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032" y="4864690"/>
                <a:ext cx="593753" cy="4821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659821" y="4190893"/>
                <a:ext cx="37867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en-US" altLang="ko-KR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𝑙</m:t>
                      </m:r>
                    </m:oMath>
                  </m:oMathPara>
                </a14:m>
                <a:endParaRPr kumimoji="0" lang="ko-KR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821" y="4190893"/>
                <a:ext cx="378677" cy="307777"/>
              </a:xfrm>
              <a:prstGeom prst="rect">
                <a:avLst/>
              </a:prstGeom>
              <a:blipFill>
                <a:blip r:embed="rId6"/>
                <a:stretch>
                  <a:fillRect l="-4839" r="-3226" b="-98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직선 연결선 12"/>
          <p:cNvCxnSpPr/>
          <p:nvPr/>
        </p:nvCxnSpPr>
        <p:spPr>
          <a:xfrm flipH="1">
            <a:off x="2577504" y="4002501"/>
            <a:ext cx="838948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136400" y="3815817"/>
                <a:ext cx="48167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en-US" altLang="ko-KR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400" y="3815817"/>
                <a:ext cx="481673" cy="276999"/>
              </a:xfrm>
              <a:prstGeom prst="rect">
                <a:avLst/>
              </a:prstGeom>
              <a:blipFill>
                <a:blip r:embed="rId7"/>
                <a:stretch>
                  <a:fillRect b="-3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그룹 8"/>
          <p:cNvGrpSpPr/>
          <p:nvPr/>
        </p:nvGrpSpPr>
        <p:grpSpPr>
          <a:xfrm>
            <a:off x="1709870" y="2302737"/>
            <a:ext cx="3894364" cy="3118813"/>
            <a:chOff x="1373440" y="2673672"/>
            <a:chExt cx="3894364" cy="3118813"/>
          </a:xfrm>
        </p:grpSpPr>
        <p:grpSp>
          <p:nvGrpSpPr>
            <p:cNvPr id="3" name="그룹 2"/>
            <p:cNvGrpSpPr/>
            <p:nvPr/>
          </p:nvGrpSpPr>
          <p:grpSpPr>
            <a:xfrm>
              <a:off x="1373440" y="2673672"/>
              <a:ext cx="3894364" cy="3118813"/>
              <a:chOff x="716735" y="4290444"/>
              <a:chExt cx="2295822" cy="1791658"/>
            </a:xfrm>
          </p:grpSpPr>
          <p:cxnSp>
            <p:nvCxnSpPr>
              <p:cNvPr id="31" name="직선 화살표 연결선 30"/>
              <p:cNvCxnSpPr/>
              <p:nvPr/>
            </p:nvCxnSpPr>
            <p:spPr>
              <a:xfrm flipV="1">
                <a:off x="893009" y="5472170"/>
                <a:ext cx="1872208" cy="36004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32" name="직선 화살표 연결선 31"/>
              <p:cNvCxnSpPr/>
              <p:nvPr/>
            </p:nvCxnSpPr>
            <p:spPr>
              <a:xfrm flipH="1" flipV="1">
                <a:off x="931150" y="4486637"/>
                <a:ext cx="337462" cy="159546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34" name="직선 연결선 33"/>
              <p:cNvCxnSpPr/>
              <p:nvPr/>
            </p:nvCxnSpPr>
            <p:spPr>
              <a:xfrm>
                <a:off x="1708147" y="5256837"/>
                <a:ext cx="134554" cy="415661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dash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2772079" y="5334407"/>
                    <a:ext cx="240478" cy="15912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ko-K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0" lang="en-US" altLang="ko-K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oMath>
                      </m:oMathPara>
                    </a14:m>
                    <a:endParaRPr kumimoji="0" lang="ko-KR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2079" y="5334407"/>
                    <a:ext cx="240478" cy="15912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5556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716735" y="4290444"/>
                    <a:ext cx="201716" cy="15912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ko-K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  <m:r>
                            <a:rPr kumimoji="0" lang="en-US" altLang="ko-K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oMath>
                      </m:oMathPara>
                    </a14:m>
                    <a:endParaRPr kumimoji="0" lang="ko-KR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6735" y="4290444"/>
                    <a:ext cx="201716" cy="15912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0526" t="-4444" r="-10526" b="-42222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1811591" y="5616867"/>
                    <a:ext cx="274855" cy="15912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ko-K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altLang="ko-KR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0" lang="en-US" altLang="ko-KR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oMath>
                      </m:oMathPara>
                    </a14:m>
                    <a:endParaRPr kumimoji="0" lang="ko-KR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11591" y="5616867"/>
                    <a:ext cx="274855" cy="15912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299" r="-3896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7" name="직선 연결선 6"/>
            <p:cNvCxnSpPr/>
            <p:nvPr/>
          </p:nvCxnSpPr>
          <p:spPr>
            <a:xfrm flipH="1">
              <a:off x="2072232" y="4355912"/>
              <a:ext cx="1002320" cy="241488"/>
            </a:xfrm>
            <a:prstGeom prst="line">
              <a:avLst/>
            </a:prstGeom>
            <a:ln w="95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1558210" y="4518927"/>
                  <a:ext cx="48167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r>
                          <a:rPr kumimoji="0" lang="en-US" altLang="ko-KR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𝑦</m:t>
                        </m:r>
                        <m:r>
                          <a:rPr kumimoji="0" lang="en-US" altLang="ko-KR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</m:t>
                        </m:r>
                      </m:oMath>
                    </m:oMathPara>
                  </a14:m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8210" y="4518927"/>
                  <a:ext cx="481673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266" t="-2174" r="-8861" b="-3913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2264440" y="4921377"/>
                <a:ext cx="3211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440" y="4921377"/>
                <a:ext cx="321100" cy="276999"/>
              </a:xfrm>
              <a:prstGeom prst="rect">
                <a:avLst/>
              </a:prstGeom>
              <a:blipFill>
                <a:blip r:embed="rId12"/>
                <a:stretch>
                  <a:fillRect b="-108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01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CB7FA3D1-9991-4C1E-9531-8168814805F6}"/>
              </a:ext>
            </a:extLst>
          </p:cNvPr>
          <p:cNvSpPr/>
          <p:nvPr/>
        </p:nvSpPr>
        <p:spPr>
          <a:xfrm>
            <a:off x="1533266" y="2857500"/>
            <a:ext cx="9376034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시간과 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공간의 기본 </a:t>
            </a: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개념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484848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1493A-9063-49C3-A169-18B8C0934BE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78886" y="391034"/>
            <a:ext cx="5436642" cy="1034297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ko-KR" altLang="en-US" sz="3600" b="1" dirty="0" smtClean="0"/>
              <a:t> 공간</a:t>
            </a:r>
            <a:endParaRPr lang="en-US" altLang="ko-KR" sz="3600" b="1" dirty="0" smtClean="0"/>
          </a:p>
        </p:txBody>
      </p:sp>
      <p:grpSp>
        <p:nvGrpSpPr>
          <p:cNvPr id="11" name="그룹 10"/>
          <p:cNvGrpSpPr/>
          <p:nvPr/>
        </p:nvGrpSpPr>
        <p:grpSpPr>
          <a:xfrm>
            <a:off x="578886" y="2043986"/>
            <a:ext cx="5911077" cy="4550244"/>
            <a:chOff x="801624" y="1654193"/>
            <a:chExt cx="6565872" cy="4924406"/>
          </a:xfrm>
        </p:grpSpPr>
        <p:grpSp>
          <p:nvGrpSpPr>
            <p:cNvPr id="10" name="그룹 9"/>
            <p:cNvGrpSpPr/>
            <p:nvPr/>
          </p:nvGrpSpPr>
          <p:grpSpPr>
            <a:xfrm>
              <a:off x="801624" y="1654193"/>
              <a:ext cx="6565872" cy="4924406"/>
              <a:chOff x="812829" y="1692293"/>
              <a:chExt cx="6565872" cy="4924406"/>
            </a:xfrm>
          </p:grpSpPr>
          <p:pic>
            <p:nvPicPr>
              <p:cNvPr id="1026" name="Picture 2" descr="https://upload.wikimedia.org/wikipedia/commons/thumb/c/cc/Solar_system_orrery_inner_planets.gif/288px-Solar_system_orrery_inner_planets.gif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829" y="1692293"/>
                <a:ext cx="6565871" cy="49244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직사각형 7"/>
              <p:cNvSpPr/>
              <p:nvPr/>
            </p:nvSpPr>
            <p:spPr>
              <a:xfrm>
                <a:off x="812829" y="6108700"/>
                <a:ext cx="6565872" cy="507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9" name="직사각형 18"/>
            <p:cNvSpPr/>
            <p:nvPr/>
          </p:nvSpPr>
          <p:spPr>
            <a:xfrm>
              <a:off x="2910333" y="6070600"/>
              <a:ext cx="19777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(Credit: </a:t>
              </a:r>
              <a:r>
                <a:rPr kumimoji="0" lang="en-US" altLang="ko-KR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Datumizer</a:t>
              </a:r>
              <a:r>
                <a:rPr kumimoji="0" lang="en-US" altLang="ko-K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)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647" y="2860568"/>
            <a:ext cx="1025784" cy="716705"/>
          </a:xfrm>
          <a:prstGeom prst="rect">
            <a:avLst/>
          </a:prstGeom>
        </p:spPr>
      </p:pic>
      <p:sp>
        <p:nvSpPr>
          <p:cNvPr id="22" name="정육면체 21"/>
          <p:cNvSpPr/>
          <p:nvPr/>
        </p:nvSpPr>
        <p:spPr>
          <a:xfrm>
            <a:off x="7556519" y="1425331"/>
            <a:ext cx="2771512" cy="3022600"/>
          </a:xfrm>
          <a:prstGeom prst="cub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778113" y="5013797"/>
                <a:ext cx="5118635" cy="1314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ko-KR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“</a:t>
                </a:r>
                <a:r>
                  <a:rPr kumimoji="0" lang="ko-KR" alt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물체가 담겨 있는 </a:t>
                </a:r>
                <a:r>
                  <a:rPr kumimoji="0" lang="ko-KR" altLang="en-US" sz="28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자리</a:t>
                </a:r>
                <a:r>
                  <a:rPr kumimoji="0" lang="en-US" altLang="ko-KR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, </a:t>
                </a:r>
                <a:r>
                  <a:rPr kumimoji="0" lang="ko-KR" altLang="en-US" sz="28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영역</a:t>
                </a:r>
                <a:r>
                  <a:rPr kumimoji="0" lang="en-US" altLang="ko-KR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”</a:t>
                </a:r>
              </a:p>
              <a:p>
                <a:pPr marL="285750" marR="0" lvl="0" indent="-28575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한 점</a:t>
                </a:r>
                <a:r>
                  <a:rPr kumimoji="0" lang="en-US" altLang="ko-KR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: </a:t>
                </a:r>
                <a:r>
                  <a:rPr kumimoji="0" lang="ko-KR" alt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위치 </a:t>
                </a:r>
                <a:r>
                  <a:rPr kumimoji="0" lang="en-US" altLang="ko-KR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  <a:sym typeface="Wingdings" panose="05000000000000000000" pitchFamily="2" charset="2"/>
                  </a:rPr>
                  <a:t> </a:t>
                </a:r>
                <a:r>
                  <a:rPr kumimoji="0" lang="ko-KR" alt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  <a:sym typeface="Wingdings" panose="05000000000000000000" pitchFamily="2" charset="2"/>
                  </a:rPr>
                  <a:t>좌표 </a:t>
                </a:r>
                <a14:m>
                  <m:oMath xmlns:m="http://schemas.openxmlformats.org/officeDocument/2006/math">
                    <m:r>
                      <a:rPr kumimoji="0" lang="en-US" altLang="ko-KR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altLang="ko-KR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0" lang="en-US" altLang="ko-KR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r>
                      <a:rPr kumimoji="0" lang="en-US" altLang="ko-KR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  <m:r>
                      <a:rPr kumimoji="0" lang="en-US" altLang="ko-KR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r>
                      <a:rPr kumimoji="0" lang="en-US" altLang="ko-KR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𝑧</m:t>
                    </m:r>
                    <m:r>
                      <a:rPr kumimoji="0" lang="en-US" altLang="ko-KR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0" lang="ko-KR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113" y="5013797"/>
                <a:ext cx="5118635" cy="1314719"/>
              </a:xfrm>
              <a:prstGeom prst="rect">
                <a:avLst/>
              </a:prstGeom>
              <a:blipFill>
                <a:blip r:embed="rId5"/>
                <a:stretch>
                  <a:fillRect l="-2143" r="-166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타원 12"/>
          <p:cNvSpPr/>
          <p:nvPr/>
        </p:nvSpPr>
        <p:spPr>
          <a:xfrm>
            <a:off x="9184439" y="3324810"/>
            <a:ext cx="71535" cy="808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21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정육면체 21"/>
          <p:cNvSpPr/>
          <p:nvPr/>
        </p:nvSpPr>
        <p:spPr>
          <a:xfrm>
            <a:off x="643088" y="3502783"/>
            <a:ext cx="2116733" cy="2375944"/>
          </a:xfrm>
          <a:prstGeom prst="cub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897566" y="4418229"/>
            <a:ext cx="1196397" cy="860332"/>
            <a:chOff x="901376" y="4178199"/>
            <a:chExt cx="1196397" cy="860332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376" y="4178199"/>
              <a:ext cx="1196397" cy="860332"/>
            </a:xfrm>
            <a:prstGeom prst="rect">
              <a:avLst/>
            </a:prstGeom>
          </p:spPr>
        </p:pic>
        <p:sp>
          <p:nvSpPr>
            <p:cNvPr id="13" name="타원 12"/>
            <p:cNvSpPr/>
            <p:nvPr/>
          </p:nvSpPr>
          <p:spPr>
            <a:xfrm>
              <a:off x="1879859" y="4752515"/>
              <a:ext cx="57892" cy="7555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3" name="정육면체 82"/>
          <p:cNvSpPr/>
          <p:nvPr/>
        </p:nvSpPr>
        <p:spPr>
          <a:xfrm>
            <a:off x="3297178" y="2692213"/>
            <a:ext cx="2116733" cy="2375944"/>
          </a:xfrm>
          <a:prstGeom prst="cub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정육면체 86"/>
          <p:cNvSpPr/>
          <p:nvPr/>
        </p:nvSpPr>
        <p:spPr>
          <a:xfrm>
            <a:off x="6174947" y="1886669"/>
            <a:ext cx="2116733" cy="2375944"/>
          </a:xfrm>
          <a:prstGeom prst="cub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99" name="그룹 98"/>
          <p:cNvGrpSpPr/>
          <p:nvPr/>
        </p:nvGrpSpPr>
        <p:grpSpPr>
          <a:xfrm>
            <a:off x="3577162" y="3761003"/>
            <a:ext cx="1231777" cy="717895"/>
            <a:chOff x="3580972" y="3520973"/>
            <a:chExt cx="1231777" cy="717895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0972" y="3520973"/>
              <a:ext cx="1231777" cy="717895"/>
            </a:xfrm>
            <a:prstGeom prst="rect">
              <a:avLst/>
            </a:prstGeom>
          </p:spPr>
        </p:pic>
        <p:sp>
          <p:nvSpPr>
            <p:cNvPr id="97" name="타원 96"/>
            <p:cNvSpPr/>
            <p:nvPr/>
          </p:nvSpPr>
          <p:spPr>
            <a:xfrm>
              <a:off x="4198045" y="3606047"/>
              <a:ext cx="54635" cy="6356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0" name="그룹 99"/>
          <p:cNvGrpSpPr/>
          <p:nvPr/>
        </p:nvGrpSpPr>
        <p:grpSpPr>
          <a:xfrm>
            <a:off x="6445466" y="2896090"/>
            <a:ext cx="1179622" cy="834161"/>
            <a:chOff x="6449276" y="2656060"/>
            <a:chExt cx="1179622" cy="834161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9276" y="2656060"/>
              <a:ext cx="1179622" cy="834161"/>
            </a:xfrm>
            <a:prstGeom prst="rect">
              <a:avLst/>
            </a:prstGeom>
          </p:spPr>
        </p:pic>
        <p:sp>
          <p:nvSpPr>
            <p:cNvPr id="98" name="타원 97"/>
            <p:cNvSpPr/>
            <p:nvPr/>
          </p:nvSpPr>
          <p:spPr>
            <a:xfrm>
              <a:off x="6525312" y="3220379"/>
              <a:ext cx="54635" cy="6356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2" name="정육면체 101"/>
          <p:cNvSpPr/>
          <p:nvPr/>
        </p:nvSpPr>
        <p:spPr>
          <a:xfrm>
            <a:off x="9052716" y="1015760"/>
            <a:ext cx="2116733" cy="2375944"/>
          </a:xfrm>
          <a:prstGeom prst="cub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9307194" y="1931206"/>
            <a:ext cx="1196397" cy="860332"/>
            <a:chOff x="901376" y="4178199"/>
            <a:chExt cx="1196397" cy="860332"/>
          </a:xfrm>
        </p:grpSpPr>
        <p:pic>
          <p:nvPicPr>
            <p:cNvPr id="104" name="그림 10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376" y="4178199"/>
              <a:ext cx="1196397" cy="860332"/>
            </a:xfrm>
            <a:prstGeom prst="rect">
              <a:avLst/>
            </a:prstGeom>
          </p:spPr>
        </p:pic>
        <p:sp>
          <p:nvSpPr>
            <p:cNvPr id="105" name="타원 104"/>
            <p:cNvSpPr/>
            <p:nvPr/>
          </p:nvSpPr>
          <p:spPr>
            <a:xfrm>
              <a:off x="1879859" y="4752515"/>
              <a:ext cx="57892" cy="7555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74947" y="4577894"/>
            <a:ext cx="5378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이 공간들은 동일한 것인가 아니면  다른 것인가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?</a:t>
            </a: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ko-KR" altLang="en-US" sz="2400" noProof="0" dirty="0" smtClean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rPr>
              <a:t>물체들이 놓여 있는 그 영역 자체는</a:t>
            </a:r>
            <a:r>
              <a:rPr lang="en-US" altLang="ko-KR" sz="2400" noProof="0" dirty="0" smtClean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rPr>
              <a:t>?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63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83" grpId="0" animBg="1"/>
      <p:bldP spid="87" grpId="0" animBg="1"/>
      <p:bldP spid="1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522957" y="4624046"/>
                <a:ext cx="6464300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altLang="ko-KR" sz="2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  <a:sym typeface="Wingdings" panose="05000000000000000000" pitchFamily="2" charset="2"/>
                  </a:rPr>
                  <a:t>“</a:t>
                </a:r>
                <a:r>
                  <a:rPr kumimoji="0" lang="ko-KR" altLang="en-US" sz="2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  <a:sym typeface="Wingdings" panose="05000000000000000000" pitchFamily="2" charset="2"/>
                  </a:rPr>
                  <a:t>시간</a:t>
                </a:r>
                <a:r>
                  <a:rPr kumimoji="0" lang="en-US" altLang="ko-KR" sz="2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  <a:sym typeface="Wingdings" panose="05000000000000000000" pitchFamily="2" charset="2"/>
                  </a:rPr>
                  <a:t>”</a:t>
                </a:r>
                <a14:m>
                  <m:oMath xmlns:m="http://schemas.openxmlformats.org/officeDocument/2006/math">
                    <m:r>
                      <a:rPr kumimoji="0" lang="en-US" altLang="ko-K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altLang="ko-KR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0" lang="en-US" altLang="ko-KR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US" altLang="ko-KR" sz="2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  <a:sym typeface="Wingdings" panose="05000000000000000000" pitchFamily="2" charset="2"/>
                  </a:rPr>
                  <a:t> </a:t>
                </a:r>
                <a:r>
                  <a:rPr kumimoji="0" lang="ko-KR" altLang="en-US" sz="2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  <a:sym typeface="Wingdings" panose="05000000000000000000" pitchFamily="2" charset="2"/>
                  </a:rPr>
                  <a:t>도입 </a:t>
                </a:r>
                <a:r>
                  <a:rPr kumimoji="0" lang="en-US" altLang="ko-KR" sz="2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  <a:sym typeface="Wingdings" panose="05000000000000000000" pitchFamily="2" charset="2"/>
                  </a:rPr>
                  <a:t> </a:t>
                </a:r>
                <a:r>
                  <a:rPr kumimoji="0" lang="ko-KR" altLang="en-US" sz="2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  <a:sym typeface="Wingdings" panose="05000000000000000000" pitchFamily="2" charset="2"/>
                  </a:rPr>
                  <a:t>각각은 물리적으로 다른 공간</a:t>
                </a:r>
                <a:endParaRPr kumimoji="0" lang="en-US" altLang="ko-KR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957" y="4624046"/>
                <a:ext cx="6464300" cy="600164"/>
              </a:xfrm>
              <a:prstGeom prst="rect">
                <a:avLst/>
              </a:prstGeom>
              <a:blipFill>
                <a:blip r:embed="rId3"/>
                <a:stretch>
                  <a:fillRect l="-1321" b="-122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정육면체 21"/>
          <p:cNvSpPr/>
          <p:nvPr/>
        </p:nvSpPr>
        <p:spPr>
          <a:xfrm>
            <a:off x="646898" y="3262753"/>
            <a:ext cx="2116733" cy="2375944"/>
          </a:xfrm>
          <a:prstGeom prst="cub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정육면체 82"/>
          <p:cNvSpPr/>
          <p:nvPr/>
        </p:nvSpPr>
        <p:spPr>
          <a:xfrm>
            <a:off x="3300988" y="2452183"/>
            <a:ext cx="2116733" cy="2375944"/>
          </a:xfrm>
          <a:prstGeom prst="cub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정육면체 86"/>
          <p:cNvSpPr/>
          <p:nvPr/>
        </p:nvSpPr>
        <p:spPr>
          <a:xfrm>
            <a:off x="6178757" y="1646639"/>
            <a:ext cx="2116733" cy="2375944"/>
          </a:xfrm>
          <a:prstGeom prst="cub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2" name="정육면체 101"/>
          <p:cNvSpPr/>
          <p:nvPr/>
        </p:nvSpPr>
        <p:spPr>
          <a:xfrm>
            <a:off x="9056526" y="775730"/>
            <a:ext cx="2116733" cy="2375944"/>
          </a:xfrm>
          <a:prstGeom prst="cub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3" name="오른쪽 화살표 22"/>
          <p:cNvSpPr/>
          <p:nvPr/>
        </p:nvSpPr>
        <p:spPr>
          <a:xfrm rot="20622214">
            <a:off x="1273948" y="1373425"/>
            <a:ext cx="8858262" cy="137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 rot="20675731">
            <a:off x="4769968" y="868138"/>
            <a:ext cx="1295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시간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43599" y="5361698"/>
            <a:ext cx="4616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공간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직사각형 1"/>
              <p:cNvSpPr/>
              <p:nvPr/>
            </p:nvSpPr>
            <p:spPr>
              <a:xfrm>
                <a:off x="1613705" y="2628454"/>
                <a:ext cx="5611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직사각형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705" y="2628454"/>
                <a:ext cx="56111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직사각형 13"/>
              <p:cNvSpPr/>
              <p:nvPr/>
            </p:nvSpPr>
            <p:spPr>
              <a:xfrm>
                <a:off x="4222437" y="1825418"/>
                <a:ext cx="56938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직사각형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437" y="1825418"/>
                <a:ext cx="56938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직사각형 14"/>
              <p:cNvSpPr/>
              <p:nvPr/>
            </p:nvSpPr>
            <p:spPr>
              <a:xfrm>
                <a:off x="9747612" y="242740"/>
                <a:ext cx="56938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직사각형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7612" y="242740"/>
                <a:ext cx="56938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직사각형 15"/>
              <p:cNvSpPr/>
              <p:nvPr/>
            </p:nvSpPr>
            <p:spPr>
              <a:xfrm>
                <a:off x="7170359" y="1010386"/>
                <a:ext cx="56938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직사각형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359" y="1010386"/>
                <a:ext cx="56938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/>
              <p:cNvSpPr/>
              <p:nvPr/>
            </p:nvSpPr>
            <p:spPr>
              <a:xfrm>
                <a:off x="3398432" y="5253014"/>
                <a:ext cx="8588825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ko-KR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시간 좌표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altLang="ko-KR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ko-KR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</m:d>
                    <m:r>
                      <a:rPr kumimoji="0" lang="en-US" altLang="ko-KR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</m:oMath>
                </a14:m>
                <a:r>
                  <a:rPr kumimoji="0" lang="ko-KR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공간 좌표</a:t>
                </a:r>
                <a:r>
                  <a:rPr kumimoji="0" lang="en-US" altLang="ko-K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ko-K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altLang="ko-KR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0" lang="en-US" altLang="ko-KR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r>
                      <a:rPr kumimoji="0" lang="en-US" altLang="ko-KR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  <m:r>
                      <a:rPr kumimoji="0" lang="en-US" altLang="ko-KR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r>
                      <a:rPr kumimoji="0" lang="en-US" altLang="ko-KR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𝑧</m:t>
                    </m:r>
                    <m:r>
                      <a:rPr kumimoji="0" lang="en-US" altLang="ko-KR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US" altLang="ko-K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  <a:sym typeface="Wingdings" panose="05000000000000000000" pitchFamily="2" charset="2"/>
                  </a:rPr>
                  <a:t>  </a:t>
                </a:r>
                <a:r>
                  <a:rPr kumimoji="0" lang="en-US" altLang="ko-KR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  <a:sym typeface="Wingdings" panose="05000000000000000000" pitchFamily="2" charset="2"/>
                  </a:rPr>
                  <a:t>“</a:t>
                </a:r>
                <a:r>
                  <a:rPr kumimoji="0" lang="ko-KR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  <a:sym typeface="Wingdings" panose="05000000000000000000" pitchFamily="2" charset="2"/>
                  </a:rPr>
                  <a:t>사건</a:t>
                </a:r>
                <a:r>
                  <a:rPr kumimoji="0" lang="en-US" altLang="ko-KR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  <a:sym typeface="Wingdings" panose="05000000000000000000" pitchFamily="2" charset="2"/>
                  </a:rPr>
                  <a:t>(Event)”: </a:t>
                </a:r>
                <a14:m>
                  <m:oMath xmlns:m="http://schemas.openxmlformats.org/officeDocument/2006/math">
                    <m:r>
                      <a:rPr kumimoji="0" lang="en-US" altLang="ko-KR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altLang="ko-KR" sz="2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𝒕</m:t>
                    </m:r>
                    <m:r>
                      <a:rPr kumimoji="0" lang="en-US" altLang="ko-KR" sz="2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r>
                      <a:rPr kumimoji="0" lang="en-US" altLang="ko-KR" sz="2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𝒙</m:t>
                    </m:r>
                    <m:r>
                      <a:rPr kumimoji="0" lang="en-US" altLang="ko-KR" sz="2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r>
                      <a:rPr kumimoji="0" lang="en-US" altLang="ko-KR" sz="2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𝒚</m:t>
                    </m:r>
                    <m:r>
                      <a:rPr kumimoji="0" lang="en-US" altLang="ko-KR" sz="2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r>
                      <a:rPr kumimoji="0" lang="en-US" altLang="ko-KR" sz="2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𝒛</m:t>
                    </m:r>
                    <m:r>
                      <a:rPr kumimoji="0" lang="en-US" altLang="ko-KR" sz="2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0" lang="ko-KR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5" name="직사각형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432" y="5253014"/>
                <a:ext cx="8588825" cy="553998"/>
              </a:xfrm>
              <a:prstGeom prst="rect">
                <a:avLst/>
              </a:prstGeom>
              <a:blipFill>
                <a:blip r:embed="rId8"/>
                <a:stretch>
                  <a:fillRect l="-923" b="-2087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그룹 6"/>
          <p:cNvGrpSpPr/>
          <p:nvPr/>
        </p:nvGrpSpPr>
        <p:grpSpPr>
          <a:xfrm>
            <a:off x="1020214" y="4483973"/>
            <a:ext cx="908434" cy="480415"/>
            <a:chOff x="1020214" y="4605276"/>
            <a:chExt cx="908434" cy="4804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직사각형 5"/>
                <p:cNvSpPr/>
                <p:nvPr/>
              </p:nvSpPr>
              <p:spPr>
                <a:xfrm>
                  <a:off x="1020214" y="4685581"/>
                  <a:ext cx="908434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𝑧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" name="직사각형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214" y="4685581"/>
                  <a:ext cx="908434" cy="400110"/>
                </a:xfrm>
                <a:prstGeom prst="rect">
                  <a:avLst/>
                </a:prstGeom>
                <a:blipFill>
                  <a:blip r:embed="rId9"/>
                  <a:stretch>
                    <a:fillRect l="-3356" r="-13423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타원 25"/>
            <p:cNvSpPr/>
            <p:nvPr/>
          </p:nvSpPr>
          <p:spPr>
            <a:xfrm>
              <a:off x="1432599" y="4605276"/>
              <a:ext cx="56962" cy="5691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9408565" y="2020922"/>
            <a:ext cx="908434" cy="480415"/>
            <a:chOff x="1020214" y="4605276"/>
            <a:chExt cx="908434" cy="4804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직사각형 27"/>
                <p:cNvSpPr/>
                <p:nvPr/>
              </p:nvSpPr>
              <p:spPr>
                <a:xfrm>
                  <a:off x="1020214" y="4685581"/>
                  <a:ext cx="908434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𝑧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8" name="직사각형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214" y="4685581"/>
                  <a:ext cx="908434" cy="400110"/>
                </a:xfrm>
                <a:prstGeom prst="rect">
                  <a:avLst/>
                </a:prstGeom>
                <a:blipFill>
                  <a:blip r:embed="rId10"/>
                  <a:stretch>
                    <a:fillRect l="-3356" r="-13423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타원 28"/>
            <p:cNvSpPr/>
            <p:nvPr/>
          </p:nvSpPr>
          <p:spPr>
            <a:xfrm>
              <a:off x="1432599" y="4605276"/>
              <a:ext cx="56962" cy="5691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6543888" y="2874675"/>
            <a:ext cx="908434" cy="480415"/>
            <a:chOff x="1020214" y="4605276"/>
            <a:chExt cx="908434" cy="4804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직사각형 30"/>
                <p:cNvSpPr/>
                <p:nvPr/>
              </p:nvSpPr>
              <p:spPr>
                <a:xfrm>
                  <a:off x="1020214" y="4685581"/>
                  <a:ext cx="908434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𝑧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1" name="직사각형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214" y="4685581"/>
                  <a:ext cx="908434" cy="400110"/>
                </a:xfrm>
                <a:prstGeom prst="rect">
                  <a:avLst/>
                </a:prstGeom>
                <a:blipFill>
                  <a:blip r:embed="rId11"/>
                  <a:stretch>
                    <a:fillRect l="-3356" r="-13423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타원 31"/>
            <p:cNvSpPr/>
            <p:nvPr/>
          </p:nvSpPr>
          <p:spPr>
            <a:xfrm>
              <a:off x="1432599" y="4605276"/>
              <a:ext cx="56962" cy="5691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3696347" y="3669286"/>
            <a:ext cx="908434" cy="480415"/>
            <a:chOff x="1020214" y="4605276"/>
            <a:chExt cx="908434" cy="4804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직사각형 33"/>
                <p:cNvSpPr/>
                <p:nvPr/>
              </p:nvSpPr>
              <p:spPr>
                <a:xfrm>
                  <a:off x="1020214" y="4685581"/>
                  <a:ext cx="908434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𝑧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4" name="직사각형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214" y="4685581"/>
                  <a:ext cx="908434" cy="400110"/>
                </a:xfrm>
                <a:prstGeom prst="rect">
                  <a:avLst/>
                </a:prstGeom>
                <a:blipFill>
                  <a:blip r:embed="rId12"/>
                  <a:stretch>
                    <a:fillRect l="-3356" r="-13423"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타원 34"/>
            <p:cNvSpPr/>
            <p:nvPr/>
          </p:nvSpPr>
          <p:spPr>
            <a:xfrm>
              <a:off x="1432599" y="4605276"/>
              <a:ext cx="56962" cy="5691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직사각형 35"/>
              <p:cNvSpPr/>
              <p:nvPr/>
            </p:nvSpPr>
            <p:spPr>
              <a:xfrm>
                <a:off x="3360332" y="5892233"/>
                <a:ext cx="8588825" cy="544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ko-KR" altLang="en-US" sz="2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동시 사건</a:t>
                </a:r>
                <a:r>
                  <a:rPr kumimoji="0" lang="en-US" altLang="ko-KR" sz="2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altLang="ko-KR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altLang="ko-KR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ko-KR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0" lang="en-US" altLang="ko-KR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ko-KR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0" lang="en-US" altLang="ko-KR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ko-KR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  <m:r>
                          <a:rPr kumimoji="0" lang="en-US" altLang="ko-KR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ko-KR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𝑧</m:t>
                        </m:r>
                      </m:e>
                    </m:d>
                    <m:r>
                      <a:rPr kumimoji="0" lang="en-US" altLang="ko-KR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altLang="ko-KR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&amp;  </m:t>
                    </m:r>
                    <m:r>
                      <a:rPr kumimoji="0" lang="en-US" altLang="ko-KR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𝑄</m:t>
                    </m:r>
                    <m:d>
                      <m:dPr>
                        <m:ctrlPr>
                          <a:rPr kumimoji="0" lang="en-US" altLang="ko-KR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ko-KR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e>
                          <m:sup>
                            <m:r>
                              <a:rPr kumimoji="0" lang="en-US" altLang="ko-KR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  <m:r>
                          <a:rPr kumimoji="0" lang="en-US" altLang="ko-KR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p>
                          <m:sSupPr>
                            <m:ctrlPr>
                              <a:rPr kumimoji="0" lang="en-US" altLang="ko-KR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altLang="ko-KR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  <m:r>
                          <a:rPr kumimoji="0" lang="en-US" altLang="ko-KR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p>
                          <m:sSupPr>
                            <m:ctrlPr>
                              <a:rPr kumimoji="0" lang="en-US" altLang="ko-KR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𝑦</m:t>
                            </m:r>
                          </m:e>
                          <m:sup>
                            <m:r>
                              <a:rPr kumimoji="0" lang="en-US" altLang="ko-KR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  <m:r>
                          <a:rPr kumimoji="0" lang="en-US" altLang="ko-KR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p>
                          <m:sSupPr>
                            <m:ctrlPr>
                              <a:rPr kumimoji="0" lang="en-US" altLang="ko-KR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𝑧</m:t>
                            </m:r>
                          </m:e>
                          <m:sup>
                            <m:r>
                              <a:rPr kumimoji="0" lang="en-US" altLang="ko-KR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kumimoji="0" lang="en-US" altLang="ko-KR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  </m:t>
                    </m:r>
                    <m:r>
                      <m:rPr>
                        <m:sty m:val="p"/>
                      </m:rPr>
                      <a:rPr kumimoji="0" lang="en-US" altLang="ko-KR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iff</m:t>
                    </m:r>
                    <m:r>
                      <a:rPr kumimoji="0" lang="en-US" altLang="ko-KR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    </m:t>
                    </m:r>
                    <m:r>
                      <a:rPr kumimoji="0" lang="en-US" altLang="ko-KR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0" lang="en-US" altLang="ko-KR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0" lang="en-US" altLang="ko-KR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′</m:t>
                    </m:r>
                  </m:oMath>
                </a14:m>
                <a:r>
                  <a:rPr kumimoji="0" lang="ko-KR" altLang="en-US" sz="2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 </a:t>
                </a:r>
                <a:endParaRPr kumimoji="0" lang="ko-KR" altLang="en-US" sz="2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6" name="직사각형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332" y="5892233"/>
                <a:ext cx="8588825" cy="544957"/>
              </a:xfrm>
              <a:prstGeom prst="rect">
                <a:avLst/>
              </a:prstGeom>
              <a:blipFill>
                <a:blip r:embed="rId13"/>
                <a:stretch>
                  <a:fillRect l="-923" b="-235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그룹 36"/>
          <p:cNvGrpSpPr/>
          <p:nvPr/>
        </p:nvGrpSpPr>
        <p:grpSpPr>
          <a:xfrm>
            <a:off x="7195291" y="2276797"/>
            <a:ext cx="1014652" cy="400110"/>
            <a:chOff x="1432599" y="4416278"/>
            <a:chExt cx="1014652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직사각형 37"/>
                <p:cNvSpPr/>
                <p:nvPr/>
              </p:nvSpPr>
              <p:spPr>
                <a:xfrm>
                  <a:off x="1538817" y="4416278"/>
                  <a:ext cx="908434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𝑧</m:t>
                        </m:r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8" name="직사각형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8817" y="4416278"/>
                  <a:ext cx="908434" cy="400110"/>
                </a:xfrm>
                <a:prstGeom prst="rect">
                  <a:avLst/>
                </a:prstGeom>
                <a:blipFill>
                  <a:blip r:embed="rId14"/>
                  <a:stretch>
                    <a:fillRect l="-3356" r="-32886"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타원 38"/>
            <p:cNvSpPr/>
            <p:nvPr/>
          </p:nvSpPr>
          <p:spPr>
            <a:xfrm>
              <a:off x="1432599" y="4605276"/>
              <a:ext cx="56962" cy="5691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내용 개체 틀 2"/>
          <p:cNvSpPr>
            <a:spLocks noGrp="1"/>
          </p:cNvSpPr>
          <p:nvPr>
            <p:ph sz="half" idx="1"/>
          </p:nvPr>
        </p:nvSpPr>
        <p:spPr>
          <a:xfrm>
            <a:off x="390966" y="78013"/>
            <a:ext cx="5436642" cy="1034297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ko-KR" altLang="en-US" sz="3600" b="1" dirty="0"/>
              <a:t> </a:t>
            </a:r>
            <a:r>
              <a:rPr lang="ko-KR" altLang="en-US" sz="3600" b="1" dirty="0" smtClean="0"/>
              <a:t>시간</a:t>
            </a:r>
            <a:endParaRPr lang="en-US" altLang="ko-KR" sz="3600" b="1" dirty="0" smtClean="0"/>
          </a:p>
        </p:txBody>
      </p:sp>
      <p:grpSp>
        <p:nvGrpSpPr>
          <p:cNvPr id="41" name="그룹 40"/>
          <p:cNvGrpSpPr/>
          <p:nvPr/>
        </p:nvGrpSpPr>
        <p:grpSpPr>
          <a:xfrm>
            <a:off x="4308496" y="3066540"/>
            <a:ext cx="1014652" cy="400110"/>
            <a:chOff x="1432599" y="4416278"/>
            <a:chExt cx="1014652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직사각형 41"/>
                <p:cNvSpPr/>
                <p:nvPr/>
              </p:nvSpPr>
              <p:spPr>
                <a:xfrm>
                  <a:off x="1538817" y="4416278"/>
                  <a:ext cx="908434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𝑧</m:t>
                        </m:r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8" name="직사각형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8817" y="4416278"/>
                  <a:ext cx="908434" cy="400110"/>
                </a:xfrm>
                <a:prstGeom prst="rect">
                  <a:avLst/>
                </a:prstGeom>
                <a:blipFill>
                  <a:blip r:embed="rId14"/>
                  <a:stretch>
                    <a:fillRect l="-3356" r="-32886"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타원 42"/>
            <p:cNvSpPr/>
            <p:nvPr/>
          </p:nvSpPr>
          <p:spPr>
            <a:xfrm>
              <a:off x="1432599" y="4605276"/>
              <a:ext cx="56962" cy="5691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019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/>
      <p:bldP spid="2" grpId="0"/>
      <p:bldP spid="14" grpId="0"/>
      <p:bldP spid="15" grpId="0"/>
      <p:bldP spid="16" grpId="0"/>
      <p:bldP spid="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1780592" y="1763487"/>
                <a:ext cx="9322838" cy="2754378"/>
              </a:xfrm>
            </p:spPr>
            <p:txBody>
              <a:bodyPr>
                <a:normAutofit fontScale="90000"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ko-KR" altLang="en-US" b="1" dirty="0" smtClean="0"/>
                  <a:t>시공간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𝓜</m:t>
                        </m:r>
                      </m:e>
                    </m:d>
                  </m:oMath>
                </a14:m>
                <a:r>
                  <a:rPr lang="en-US" altLang="ko-KR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altLang="ko-KR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altLang="ko-KR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altLang="ko-KR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＂</m:t>
                      </m:r>
                      <m:r>
                        <a:rPr lang="ko-KR" altLang="en-US" b="1" i="1">
                          <a:latin typeface="Cambria Math" panose="02040503050406030204" pitchFamily="18" charset="0"/>
                        </a:rPr>
                        <m:t>사</m:t>
                      </m:r>
                      <m:r>
                        <a:rPr lang="ko-KR" altLang="en-US" b="1" i="1" smtClean="0">
                          <a:latin typeface="Cambria Math" panose="02040503050406030204" pitchFamily="18" charset="0"/>
                        </a:rPr>
                        <m:t>건</m:t>
                      </m:r>
                      <m:r>
                        <a:rPr lang="ko-KR" altLang="en-US" b="1" i="1">
                          <a:latin typeface="Cambria Math" panose="02040503050406030204" pitchFamily="18" charset="0"/>
                        </a:rPr>
                        <m:t>으</m:t>
                      </m:r>
                      <m:r>
                        <a:rPr lang="ko-KR" altLang="en-US" b="1" i="1" smtClean="0">
                          <a:latin typeface="Cambria Math" panose="02040503050406030204" pitchFamily="18" charset="0"/>
                        </a:rPr>
                        <m:t>로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b="1" i="1">
                          <a:latin typeface="Cambria Math" panose="02040503050406030204" pitchFamily="18" charset="0"/>
                        </a:rPr>
                        <m:t>이</m:t>
                      </m:r>
                      <m:r>
                        <a:rPr lang="ko-KR" altLang="en-US" b="1" i="1" smtClean="0">
                          <a:latin typeface="Cambria Math" panose="02040503050406030204" pitchFamily="18" charset="0"/>
                        </a:rPr>
                        <m:t>루</m:t>
                      </m:r>
                      <m:r>
                        <a:rPr lang="ko-KR" altLang="en-US" b="1" i="1">
                          <a:latin typeface="Cambria Math" panose="02040503050406030204" pitchFamily="18" charset="0"/>
                        </a:rPr>
                        <m:t>어</m:t>
                      </m:r>
                      <m:r>
                        <a:rPr lang="ko-KR" altLang="en-US" b="1" i="1" smtClean="0">
                          <a:latin typeface="Cambria Math" panose="02040503050406030204" pitchFamily="18" charset="0"/>
                        </a:rPr>
                        <m:t>진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ko-KR" altLang="en-US" b="1" i="1">
                          <a:latin typeface="Cambria Math" panose="02040503050406030204" pitchFamily="18" charset="0"/>
                        </a:rPr>
                        <m:t>차</m:t>
                      </m:r>
                      <m:r>
                        <a:rPr lang="ko-KR" altLang="en-US" b="1" i="1" smtClean="0">
                          <a:latin typeface="Cambria Math" panose="02040503050406030204" pitchFamily="18" charset="0"/>
                        </a:rPr>
                        <m:t>원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b="1" i="1">
                          <a:latin typeface="Cambria Math" panose="02040503050406030204" pitchFamily="18" charset="0"/>
                        </a:rPr>
                        <m:t>연</m:t>
                      </m:r>
                      <m:r>
                        <a:rPr lang="ko-KR" altLang="en-US" b="1" i="1" smtClean="0">
                          <a:latin typeface="Cambria Math" panose="02040503050406030204" pitchFamily="18" charset="0"/>
                        </a:rPr>
                        <m:t>속</m:t>
                      </m:r>
                      <m:r>
                        <a:rPr lang="ko-KR" altLang="en-US" b="1" i="1">
                          <a:latin typeface="Cambria Math" panose="02040503050406030204" pitchFamily="18" charset="0"/>
                        </a:rPr>
                        <m:t>체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80592" y="1763487"/>
                <a:ext cx="9322838" cy="2754378"/>
              </a:xfrm>
              <a:blipFill>
                <a:blip r:embed="rId2"/>
                <a:stretch>
                  <a:fillRect l="-22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65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6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7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8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9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1228</Words>
  <Application>Microsoft Office PowerPoint</Application>
  <PresentationFormat>와이드스크린</PresentationFormat>
  <Paragraphs>438</Paragraphs>
  <Slides>40</Slides>
  <Notes>22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13</vt:i4>
      </vt:variant>
      <vt:variant>
        <vt:lpstr>슬라이드 제목</vt:lpstr>
      </vt:variant>
      <vt:variant>
        <vt:i4>40</vt:i4>
      </vt:variant>
    </vt:vector>
  </HeadingPairs>
  <TitlesOfParts>
    <vt:vector size="62" baseType="lpstr">
      <vt:lpstr>굴림</vt:lpstr>
      <vt:lpstr>맑은 고딕</vt:lpstr>
      <vt:lpstr>바탕</vt:lpstr>
      <vt:lpstr>Arial</vt:lpstr>
      <vt:lpstr>Calibri</vt:lpstr>
      <vt:lpstr>Calibri Light</vt:lpstr>
      <vt:lpstr>Cambria Math</vt:lpstr>
      <vt:lpstr>Times New Roman</vt:lpstr>
      <vt:lpstr>Wingdings</vt:lpstr>
      <vt:lpstr>Office 테마</vt:lpstr>
      <vt:lpstr>8_Office 테마</vt:lpstr>
      <vt:lpstr>4_Office 테마</vt:lpstr>
      <vt:lpstr>3_Office 테마</vt:lpstr>
      <vt:lpstr>2_Office 테마</vt:lpstr>
      <vt:lpstr>6_Office 테마</vt:lpstr>
      <vt:lpstr>7_Office 테마</vt:lpstr>
      <vt:lpstr>12_Office 테마</vt:lpstr>
      <vt:lpstr>14_Office 테마</vt:lpstr>
      <vt:lpstr>16_Office 테마</vt:lpstr>
      <vt:lpstr>17_Office 테마</vt:lpstr>
      <vt:lpstr>18_Office 테마</vt:lpstr>
      <vt:lpstr>19_Office 테마</vt:lpstr>
      <vt:lpstr>일반상대론 기초</vt:lpstr>
      <vt:lpstr>여름학교 주제</vt:lpstr>
      <vt:lpstr>동영상 자료</vt:lpstr>
      <vt:lpstr>I. 특수상대론</vt:lpstr>
      <vt:lpstr>PowerPoint 프레젠테이션</vt:lpstr>
      <vt:lpstr>PowerPoint 프레젠테이션</vt:lpstr>
      <vt:lpstr>PowerPoint 프레젠테이션</vt:lpstr>
      <vt:lpstr>PowerPoint 프레젠테이션</vt:lpstr>
      <vt:lpstr>시공간(M)  =＂사건으로 이루어진 4차원 연속체"</vt:lpstr>
      <vt:lpstr>PowerPoint 프레젠테이션</vt:lpstr>
      <vt:lpstr>PowerPoint 프레젠테이션</vt:lpstr>
      <vt:lpstr>세계선 연습(1): 등속 운동</vt:lpstr>
      <vt:lpstr>세계선 연습(2): 등가속 운동</vt:lpstr>
      <vt:lpstr>세계선 연습(3): 빛의 경로(V=c)</vt:lpstr>
      <vt:lpstr>-  시간 축의 척도 변경:   Vt→c×t</vt:lpstr>
      <vt:lpstr>세계선 연습(4): 평면에서의 빛</vt:lpstr>
      <vt:lpstr>PowerPoint 프레젠테이션</vt:lpstr>
      <vt:lpstr>관측자의 운동 상태와 시공간</vt:lpstr>
      <vt:lpstr>PowerPoint 프레젠테이션</vt:lpstr>
      <vt:lpstr>PowerPoint 프레젠테이션</vt:lpstr>
      <vt:lpstr>PowerPoint 프레젠테이션</vt:lpstr>
      <vt:lpstr>거리(메트릭) 구조: “두 사건 간의 거리＂</vt:lpstr>
      <vt:lpstr>편평한 유클리드 3차원 공간:</vt:lpstr>
      <vt:lpstr>PowerPoint 프레젠테이션</vt:lpstr>
      <vt:lpstr>PowerPoint 프레젠테이션</vt:lpstr>
      <vt:lpstr>관성계</vt:lpstr>
      <vt:lpstr>또 다른 관성계</vt:lpstr>
      <vt:lpstr>PowerPoint 프레젠테이션</vt:lpstr>
      <vt:lpstr>PowerPoint 프레젠테이션</vt:lpstr>
      <vt:lpstr>PowerPoint 프레젠테이션</vt:lpstr>
      <vt:lpstr>PowerPoint 프레젠테이션</vt:lpstr>
      <vt:lpstr>갈릴레오의 상대성 원리(Principle of Relativity)</vt:lpstr>
      <vt:lpstr>PowerPoint 프레젠테이션</vt:lpstr>
      <vt:lpstr>요약</vt:lpstr>
      <vt:lpstr>Back-up Slides</vt:lpstr>
      <vt:lpstr>시간의 흐름</vt:lpstr>
      <vt:lpstr>PowerPoint 프레젠테이션</vt:lpstr>
      <vt:lpstr>PowerPoint 프레젠테이션</vt:lpstr>
      <vt:lpstr>동시 사건과 물체를 인지하는 방식</vt:lpstr>
      <vt:lpstr>편평한 유클리드 공간(2차원):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특수상대론 기초</dc:title>
  <dc:creator>강궁원</dc:creator>
  <cp:lastModifiedBy>Gungwon Kang</cp:lastModifiedBy>
  <cp:revision>120</cp:revision>
  <dcterms:created xsi:type="dcterms:W3CDTF">2022-01-03T23:23:23Z</dcterms:created>
  <dcterms:modified xsi:type="dcterms:W3CDTF">2024-07-29T02:48:39Z</dcterms:modified>
</cp:coreProperties>
</file>